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59" r:id="rId6"/>
    <p:sldId id="261" r:id="rId7"/>
    <p:sldId id="262" r:id="rId8"/>
    <p:sldId id="263"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08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012"/>
  </p:normalViewPr>
  <p:slideViewPr>
    <p:cSldViewPr snapToGrid="0" snapToObjects="1">
      <p:cViewPr varScale="1">
        <p:scale>
          <a:sx n="117" d="100"/>
          <a:sy n="117" d="100"/>
        </p:scale>
        <p:origin x="3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3/26/22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3/26/22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480BE-3A3C-4147-89BE-A86D39CCD929}"/>
              </a:ext>
            </a:extLst>
          </p:cNvPr>
          <p:cNvSpPr>
            <a:spLocks noGrp="1"/>
          </p:cNvSpPr>
          <p:nvPr>
            <p:ph type="ctrTitle"/>
          </p:nvPr>
        </p:nvSpPr>
        <p:spPr>
          <a:xfrm>
            <a:off x="4461991" y="76674"/>
            <a:ext cx="7500257" cy="1382485"/>
          </a:xfrm>
        </p:spPr>
        <p:txBody>
          <a:bodyPr>
            <a:normAutofit/>
          </a:bodyPr>
          <a:lstStyle/>
          <a:p>
            <a:r>
              <a:rPr lang="en-US" sz="2400" dirty="0" err="1"/>
              <a:t>Metode</a:t>
            </a:r>
            <a:r>
              <a:rPr lang="en-US" sz="2400" dirty="0"/>
              <a:t> </a:t>
            </a:r>
            <a:r>
              <a:rPr lang="en-US" sz="2400" dirty="0" err="1"/>
              <a:t>studi</a:t>
            </a:r>
            <a:r>
              <a:rPr lang="en-US" sz="2400" dirty="0"/>
              <a:t> </a:t>
            </a:r>
            <a:r>
              <a:rPr lang="en-US" sz="2400" dirty="0" err="1"/>
              <a:t>kasus</a:t>
            </a:r>
            <a:endParaRPr lang="en-US" sz="2400" dirty="0"/>
          </a:p>
        </p:txBody>
      </p:sp>
      <p:sp>
        <p:nvSpPr>
          <p:cNvPr id="3" name="Subtitle 2">
            <a:extLst>
              <a:ext uri="{FF2B5EF4-FFF2-40B4-BE49-F238E27FC236}">
                <a16:creationId xmlns:a16="http://schemas.microsoft.com/office/drawing/2014/main" id="{FA0C4929-BD75-CD48-9F38-EB8A0BC8E300}"/>
              </a:ext>
            </a:extLst>
          </p:cNvPr>
          <p:cNvSpPr>
            <a:spLocks noGrp="1"/>
          </p:cNvSpPr>
          <p:nvPr>
            <p:ph type="subTitle" idx="1"/>
          </p:nvPr>
        </p:nvSpPr>
        <p:spPr>
          <a:xfrm>
            <a:off x="1769504" y="327435"/>
            <a:ext cx="8652991" cy="1164772"/>
          </a:xfrm>
        </p:spPr>
        <p:txBody>
          <a:bodyPr>
            <a:normAutofit/>
          </a:bodyPr>
          <a:lstStyle/>
          <a:p>
            <a:pPr algn="ctr"/>
            <a:r>
              <a:rPr lang="en-US" sz="4000" dirty="0" err="1"/>
              <a:t>Sosiologi</a:t>
            </a:r>
            <a:r>
              <a:rPr lang="en-US" sz="4000" dirty="0"/>
              <a:t> </a:t>
            </a:r>
            <a:r>
              <a:rPr lang="en-US" sz="4000" dirty="0" err="1"/>
              <a:t>kriminal</a:t>
            </a:r>
            <a:endParaRPr lang="en-US" sz="4000" dirty="0"/>
          </a:p>
        </p:txBody>
      </p:sp>
      <p:sp>
        <p:nvSpPr>
          <p:cNvPr id="5" name="TextBox 4">
            <a:extLst>
              <a:ext uri="{FF2B5EF4-FFF2-40B4-BE49-F238E27FC236}">
                <a16:creationId xmlns:a16="http://schemas.microsoft.com/office/drawing/2014/main" id="{70E20BC8-0578-494E-BCBA-E5744BE3F478}"/>
              </a:ext>
            </a:extLst>
          </p:cNvPr>
          <p:cNvSpPr txBox="1"/>
          <p:nvPr/>
        </p:nvSpPr>
        <p:spPr>
          <a:xfrm>
            <a:off x="4076699" y="2629845"/>
            <a:ext cx="4038599" cy="646331"/>
          </a:xfrm>
          <a:prstGeom prst="rect">
            <a:avLst/>
          </a:prstGeom>
          <a:noFill/>
        </p:spPr>
        <p:txBody>
          <a:bodyPr wrap="square" rtlCol="0">
            <a:spAutoFit/>
          </a:bodyPr>
          <a:lstStyle/>
          <a:p>
            <a:pPr algn="ctr"/>
            <a:r>
              <a:rPr lang="en-US" dirty="0" err="1"/>
              <a:t>Dosen</a:t>
            </a:r>
            <a:r>
              <a:rPr lang="en-US" dirty="0"/>
              <a:t> </a:t>
            </a:r>
            <a:r>
              <a:rPr lang="en-US" dirty="0" err="1"/>
              <a:t>Pengampu</a:t>
            </a:r>
            <a:r>
              <a:rPr lang="en-US" dirty="0"/>
              <a:t> :</a:t>
            </a:r>
          </a:p>
          <a:p>
            <a:pPr algn="ctr"/>
            <a:r>
              <a:rPr lang="en-US" dirty="0"/>
              <a:t>Dr. </a:t>
            </a:r>
            <a:r>
              <a:rPr lang="en-US" dirty="0" err="1"/>
              <a:t>Renhalemken</a:t>
            </a:r>
            <a:r>
              <a:rPr lang="en-US" dirty="0"/>
              <a:t> </a:t>
            </a:r>
            <a:r>
              <a:rPr lang="en-US" dirty="0" err="1"/>
              <a:t>Ginting</a:t>
            </a:r>
            <a:r>
              <a:rPr lang="en-US" dirty="0"/>
              <a:t>, S. H., M. H.</a:t>
            </a:r>
          </a:p>
        </p:txBody>
      </p:sp>
      <p:sp>
        <p:nvSpPr>
          <p:cNvPr id="10" name="TextBox 9">
            <a:extLst>
              <a:ext uri="{FF2B5EF4-FFF2-40B4-BE49-F238E27FC236}">
                <a16:creationId xmlns:a16="http://schemas.microsoft.com/office/drawing/2014/main" id="{1274266D-7645-0D43-9B9F-8DDAF8729297}"/>
              </a:ext>
            </a:extLst>
          </p:cNvPr>
          <p:cNvSpPr txBox="1"/>
          <p:nvPr/>
        </p:nvSpPr>
        <p:spPr>
          <a:xfrm>
            <a:off x="3308105" y="3796132"/>
            <a:ext cx="5878287" cy="923330"/>
          </a:xfrm>
          <a:prstGeom prst="rect">
            <a:avLst/>
          </a:prstGeom>
          <a:noFill/>
        </p:spPr>
        <p:txBody>
          <a:bodyPr wrap="square" rtlCol="0">
            <a:spAutoFit/>
          </a:bodyPr>
          <a:lstStyle/>
          <a:p>
            <a:pPr algn="ctr"/>
            <a:r>
              <a:rPr lang="en-US" dirty="0" err="1"/>
              <a:t>Anggota</a:t>
            </a:r>
            <a:r>
              <a:rPr lang="en-US" dirty="0"/>
              <a:t> </a:t>
            </a:r>
            <a:r>
              <a:rPr lang="en-US" dirty="0" err="1"/>
              <a:t>kelompok</a:t>
            </a:r>
            <a:r>
              <a:rPr lang="en-US" dirty="0"/>
              <a:t> :</a:t>
            </a:r>
          </a:p>
          <a:p>
            <a:r>
              <a:rPr lang="en-US" dirty="0" err="1"/>
              <a:t>Heksa</a:t>
            </a:r>
            <a:r>
              <a:rPr lang="en-US" dirty="0"/>
              <a:t> </a:t>
            </a:r>
            <a:r>
              <a:rPr lang="en-US" dirty="0" err="1"/>
              <a:t>Koes</a:t>
            </a:r>
            <a:r>
              <a:rPr lang="en-US" dirty="0"/>
              <a:t> </a:t>
            </a:r>
            <a:r>
              <a:rPr lang="en-US" dirty="0" err="1"/>
              <a:t>Raharjo</a:t>
            </a:r>
            <a:r>
              <a:rPr lang="en-US" dirty="0"/>
              <a:t> (S332202005)</a:t>
            </a:r>
          </a:p>
          <a:p>
            <a:r>
              <a:rPr lang="en-US" dirty="0"/>
              <a:t>I Dewa </a:t>
            </a:r>
            <a:r>
              <a:rPr lang="en-US" dirty="0" err="1"/>
              <a:t>Gede</a:t>
            </a:r>
            <a:r>
              <a:rPr lang="en-US" dirty="0"/>
              <a:t> Satya </a:t>
            </a:r>
            <a:r>
              <a:rPr lang="en-US" dirty="0" err="1"/>
              <a:t>Yudhayana</a:t>
            </a:r>
            <a:r>
              <a:rPr lang="en-US" dirty="0"/>
              <a:t> </a:t>
            </a:r>
            <a:r>
              <a:rPr lang="en-US" dirty="0" err="1"/>
              <a:t>Wira</a:t>
            </a:r>
            <a:r>
              <a:rPr lang="en-US" dirty="0"/>
              <a:t> Utama (S332202006)</a:t>
            </a:r>
          </a:p>
        </p:txBody>
      </p:sp>
    </p:spTree>
    <p:extLst>
      <p:ext uri="{BB962C8B-B14F-4D97-AF65-F5344CB8AC3E}">
        <p14:creationId xmlns:p14="http://schemas.microsoft.com/office/powerpoint/2010/main" val="113691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372F6-2C15-CE49-995B-63E844B4847C}"/>
              </a:ext>
            </a:extLst>
          </p:cNvPr>
          <p:cNvSpPr>
            <a:spLocks noGrp="1"/>
          </p:cNvSpPr>
          <p:nvPr>
            <p:ph type="title"/>
          </p:nvPr>
        </p:nvSpPr>
        <p:spPr>
          <a:xfrm>
            <a:off x="222854" y="604494"/>
            <a:ext cx="9603275" cy="1049235"/>
          </a:xfrm>
        </p:spPr>
        <p:txBody>
          <a:bodyPr/>
          <a:lstStyle/>
          <a:p>
            <a:r>
              <a:rPr lang="en-US" dirty="0" err="1"/>
              <a:t>Metode</a:t>
            </a:r>
            <a:r>
              <a:rPr lang="en-US" dirty="0"/>
              <a:t> </a:t>
            </a:r>
            <a:r>
              <a:rPr lang="en-US" dirty="0" err="1"/>
              <a:t>studi</a:t>
            </a:r>
            <a:r>
              <a:rPr lang="en-US" dirty="0"/>
              <a:t> </a:t>
            </a:r>
            <a:r>
              <a:rPr lang="en-US" dirty="0" err="1"/>
              <a:t>kasus</a:t>
            </a:r>
            <a:endParaRPr lang="en-US" dirty="0"/>
          </a:p>
        </p:txBody>
      </p:sp>
      <p:sp>
        <p:nvSpPr>
          <p:cNvPr id="3" name="Content Placeholder 2">
            <a:extLst>
              <a:ext uri="{FF2B5EF4-FFF2-40B4-BE49-F238E27FC236}">
                <a16:creationId xmlns:a16="http://schemas.microsoft.com/office/drawing/2014/main" id="{D9207478-D2C9-BA40-A13E-6D6F6AA9BC19}"/>
              </a:ext>
            </a:extLst>
          </p:cNvPr>
          <p:cNvSpPr>
            <a:spLocks noGrp="1"/>
          </p:cNvSpPr>
          <p:nvPr>
            <p:ph idx="1"/>
          </p:nvPr>
        </p:nvSpPr>
        <p:spPr>
          <a:xfrm>
            <a:off x="1881977" y="2369816"/>
            <a:ext cx="9172878" cy="2806639"/>
          </a:xfrm>
        </p:spPr>
        <p:txBody>
          <a:bodyPr>
            <a:normAutofit/>
          </a:bodyPr>
          <a:lstStyle/>
          <a:p>
            <a:r>
              <a:rPr lang="en-US" sz="2800" dirty="0" err="1"/>
              <a:t>Metode</a:t>
            </a:r>
            <a:r>
              <a:rPr lang="en-US" sz="2800" dirty="0"/>
              <a:t> </a:t>
            </a:r>
            <a:r>
              <a:rPr lang="en-US" sz="2800" dirty="0" err="1"/>
              <a:t>studi</a:t>
            </a:r>
            <a:r>
              <a:rPr lang="en-US" sz="2800" dirty="0"/>
              <a:t> </a:t>
            </a:r>
            <a:r>
              <a:rPr lang="en-US" sz="2800" dirty="0" err="1"/>
              <a:t>kasus</a:t>
            </a:r>
            <a:r>
              <a:rPr lang="en-US" sz="2800" dirty="0"/>
              <a:t> </a:t>
            </a:r>
            <a:r>
              <a:rPr lang="en-US" sz="2800" dirty="0" err="1"/>
              <a:t>adalah</a:t>
            </a:r>
            <a:r>
              <a:rPr lang="en-US" sz="2800" dirty="0"/>
              <a:t> </a:t>
            </a:r>
            <a:r>
              <a:rPr lang="en-US" sz="2800" dirty="0" err="1"/>
              <a:t>metode</a:t>
            </a:r>
            <a:r>
              <a:rPr lang="en-US" sz="2800" dirty="0"/>
              <a:t> yang </a:t>
            </a:r>
            <a:r>
              <a:rPr lang="en-US" sz="2800" dirty="0" err="1"/>
              <a:t>bertujuan</a:t>
            </a:r>
            <a:r>
              <a:rPr lang="en-US" sz="2800" dirty="0"/>
              <a:t> </a:t>
            </a:r>
            <a:r>
              <a:rPr lang="en-US" sz="2800" dirty="0" err="1"/>
              <a:t>untuk</a:t>
            </a:r>
            <a:r>
              <a:rPr lang="en-US" sz="2800" dirty="0"/>
              <a:t> </a:t>
            </a:r>
            <a:r>
              <a:rPr lang="en-US" sz="2800" dirty="0" err="1"/>
              <a:t>mempelajari</a:t>
            </a:r>
            <a:r>
              <a:rPr lang="en-US" sz="2800" dirty="0"/>
              <a:t> dan </a:t>
            </a:r>
            <a:r>
              <a:rPr lang="en-US" sz="2800" dirty="0" err="1"/>
              <a:t>menyelidiki</a:t>
            </a:r>
            <a:r>
              <a:rPr lang="en-US" sz="2800" dirty="0"/>
              <a:t> </a:t>
            </a:r>
            <a:r>
              <a:rPr lang="en-US" sz="2800" dirty="0" err="1"/>
              <a:t>suatu</a:t>
            </a:r>
            <a:r>
              <a:rPr lang="en-US" sz="2800" dirty="0"/>
              <a:t> </a:t>
            </a:r>
            <a:r>
              <a:rPr lang="en-US" sz="2800" dirty="0" err="1"/>
              <a:t>kejadian</a:t>
            </a:r>
            <a:r>
              <a:rPr lang="en-US" sz="2800" dirty="0"/>
              <a:t> </a:t>
            </a:r>
            <a:r>
              <a:rPr lang="en-US" sz="2800" dirty="0" err="1"/>
              <a:t>atau</a:t>
            </a:r>
            <a:r>
              <a:rPr lang="en-US" sz="2800" dirty="0"/>
              <a:t> </a:t>
            </a:r>
            <a:r>
              <a:rPr lang="en-US" sz="2800" dirty="0" err="1"/>
              <a:t>fenomena</a:t>
            </a:r>
            <a:r>
              <a:rPr lang="en-US" sz="2800" dirty="0"/>
              <a:t> </a:t>
            </a:r>
            <a:r>
              <a:rPr lang="en-US" sz="2800" dirty="0" err="1"/>
              <a:t>mengenai</a:t>
            </a:r>
            <a:r>
              <a:rPr lang="en-US" sz="2800" dirty="0"/>
              <a:t> </a:t>
            </a:r>
            <a:r>
              <a:rPr lang="en-US" sz="2800" dirty="0" err="1"/>
              <a:t>individu</a:t>
            </a:r>
            <a:r>
              <a:rPr lang="en-US" sz="2800" dirty="0"/>
              <a:t>, </a:t>
            </a:r>
            <a:r>
              <a:rPr lang="en-US" sz="2800" dirty="0" err="1"/>
              <a:t>contohnya</a:t>
            </a:r>
            <a:r>
              <a:rPr lang="en-US" sz="2800" dirty="0"/>
              <a:t> </a:t>
            </a:r>
            <a:r>
              <a:rPr lang="en-US" sz="2800" dirty="0" err="1"/>
              <a:t>seperti</a:t>
            </a:r>
            <a:r>
              <a:rPr lang="en-US" sz="2800" dirty="0"/>
              <a:t> </a:t>
            </a:r>
            <a:r>
              <a:rPr lang="en-US" sz="2800" dirty="0" err="1"/>
              <a:t>narkotika</a:t>
            </a:r>
            <a:r>
              <a:rPr lang="en-US" sz="2800" dirty="0"/>
              <a:t> yang </a:t>
            </a:r>
            <a:r>
              <a:rPr lang="en-US" sz="2800" dirty="0" err="1"/>
              <a:t>menjadi</a:t>
            </a:r>
            <a:r>
              <a:rPr lang="en-US" sz="2800" dirty="0"/>
              <a:t> </a:t>
            </a:r>
            <a:r>
              <a:rPr lang="en-US" sz="2800" dirty="0" err="1"/>
              <a:t>objek</a:t>
            </a:r>
            <a:r>
              <a:rPr lang="en-US" sz="2800" dirty="0"/>
              <a:t> </a:t>
            </a:r>
            <a:r>
              <a:rPr lang="en-US" sz="2800" dirty="0" err="1"/>
              <a:t>penelitian</a:t>
            </a:r>
            <a:r>
              <a:rPr lang="en-US" sz="2800" dirty="0"/>
              <a:t>. </a:t>
            </a:r>
          </a:p>
        </p:txBody>
      </p:sp>
    </p:spTree>
    <p:extLst>
      <p:ext uri="{BB962C8B-B14F-4D97-AF65-F5344CB8AC3E}">
        <p14:creationId xmlns:p14="http://schemas.microsoft.com/office/powerpoint/2010/main" val="3027437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879E-B845-8D45-9C2A-1B48D00170AA}"/>
              </a:ext>
            </a:extLst>
          </p:cNvPr>
          <p:cNvSpPr>
            <a:spLocks noGrp="1"/>
          </p:cNvSpPr>
          <p:nvPr>
            <p:ph type="title"/>
          </p:nvPr>
        </p:nvSpPr>
        <p:spPr/>
        <p:txBody>
          <a:bodyPr>
            <a:normAutofit/>
          </a:bodyPr>
          <a:lstStyle/>
          <a:p>
            <a:r>
              <a:rPr lang="en-US" dirty="0"/>
              <a:t>Proses </a:t>
            </a:r>
            <a:r>
              <a:rPr lang="en-US" dirty="0" err="1"/>
              <a:t>Penyelidikan</a:t>
            </a:r>
            <a:r>
              <a:rPr lang="en-US" dirty="0"/>
              <a:t> </a:t>
            </a:r>
            <a:r>
              <a:rPr lang="en-US" dirty="0" err="1"/>
              <a:t>Terhadap</a:t>
            </a:r>
            <a:r>
              <a:rPr lang="en-US" dirty="0"/>
              <a:t> </a:t>
            </a:r>
            <a:r>
              <a:rPr lang="en-US" dirty="0" err="1"/>
              <a:t>fenomena</a:t>
            </a:r>
            <a:r>
              <a:rPr lang="en-US" dirty="0"/>
              <a:t> yang </a:t>
            </a:r>
            <a:r>
              <a:rPr lang="en-US" dirty="0" err="1"/>
              <a:t>terjadi</a:t>
            </a:r>
            <a:r>
              <a:rPr lang="en-US" dirty="0"/>
              <a:t> </a:t>
            </a:r>
            <a:r>
              <a:rPr lang="en-US" dirty="0" err="1"/>
              <a:t>dalam</a:t>
            </a:r>
            <a:r>
              <a:rPr lang="en-US" dirty="0"/>
              <a:t> </a:t>
            </a:r>
            <a:r>
              <a:rPr lang="en-US" dirty="0" err="1"/>
              <a:t>kehidupan</a:t>
            </a:r>
            <a:r>
              <a:rPr lang="en-US" dirty="0"/>
              <a:t> </a:t>
            </a:r>
            <a:r>
              <a:rPr lang="en-US" dirty="0" err="1"/>
              <a:t>masyarakat</a:t>
            </a:r>
            <a:endParaRPr lang="en-US" dirty="0"/>
          </a:p>
        </p:txBody>
      </p:sp>
      <p:sp>
        <p:nvSpPr>
          <p:cNvPr id="3" name="Content Placeholder 2">
            <a:extLst>
              <a:ext uri="{FF2B5EF4-FFF2-40B4-BE49-F238E27FC236}">
                <a16:creationId xmlns:a16="http://schemas.microsoft.com/office/drawing/2014/main" id="{B4CA02CD-5EEB-ED4D-A9F7-5C89909A7BCF}"/>
              </a:ext>
            </a:extLst>
          </p:cNvPr>
          <p:cNvSpPr>
            <a:spLocks noGrp="1"/>
          </p:cNvSpPr>
          <p:nvPr>
            <p:ph idx="1"/>
          </p:nvPr>
        </p:nvSpPr>
        <p:spPr/>
        <p:txBody>
          <a:bodyPr>
            <a:normAutofit fontScale="92500" lnSpcReduction="20000"/>
          </a:bodyPr>
          <a:lstStyle/>
          <a:p>
            <a:pPr marL="0" indent="0">
              <a:buNone/>
            </a:pPr>
            <a:r>
              <a:rPr lang="en-US" dirty="0"/>
              <a:t>1) </a:t>
            </a:r>
            <a:r>
              <a:rPr lang="en-US" dirty="0" err="1"/>
              <a:t>penentuan</a:t>
            </a:r>
            <a:r>
              <a:rPr lang="en-US" dirty="0"/>
              <a:t> </a:t>
            </a:r>
            <a:r>
              <a:rPr lang="en-US" dirty="0" err="1"/>
              <a:t>masalah</a:t>
            </a:r>
            <a:r>
              <a:rPr lang="en-US" dirty="0"/>
              <a:t> dan </a:t>
            </a:r>
            <a:r>
              <a:rPr lang="en-US" dirty="0" err="1"/>
              <a:t>judul</a:t>
            </a:r>
            <a:r>
              <a:rPr lang="en-US" dirty="0"/>
              <a:t> </a:t>
            </a:r>
            <a:r>
              <a:rPr lang="en-US" dirty="0" err="1"/>
              <a:t>penelitian</a:t>
            </a:r>
            <a:r>
              <a:rPr lang="en-US" dirty="0"/>
              <a:t> </a:t>
            </a:r>
          </a:p>
          <a:p>
            <a:pPr marL="0" indent="0">
              <a:buNone/>
            </a:pPr>
            <a:r>
              <a:rPr lang="en-US" dirty="0"/>
              <a:t>2) </a:t>
            </a:r>
            <a:r>
              <a:rPr lang="en-US" dirty="0" err="1"/>
              <a:t>perumusan</a:t>
            </a:r>
            <a:r>
              <a:rPr lang="en-US" dirty="0"/>
              <a:t> </a:t>
            </a:r>
            <a:r>
              <a:rPr lang="en-US" dirty="0" err="1"/>
              <a:t>masalah</a:t>
            </a:r>
            <a:r>
              <a:rPr lang="en-US" dirty="0"/>
              <a:t> </a:t>
            </a:r>
            <a:r>
              <a:rPr lang="en-US" dirty="0" err="1"/>
              <a:t>penelitian</a:t>
            </a:r>
            <a:r>
              <a:rPr lang="en-US" dirty="0"/>
              <a:t> </a:t>
            </a:r>
          </a:p>
          <a:p>
            <a:pPr marL="0" indent="0">
              <a:buNone/>
            </a:pPr>
            <a:r>
              <a:rPr lang="en-US" dirty="0"/>
              <a:t>3) </a:t>
            </a:r>
            <a:r>
              <a:rPr lang="en-US" dirty="0" err="1"/>
              <a:t>menentukan</a:t>
            </a:r>
            <a:r>
              <a:rPr lang="en-US" dirty="0"/>
              <a:t> </a:t>
            </a:r>
            <a:r>
              <a:rPr lang="en-US" dirty="0" err="1"/>
              <a:t>suatu</a:t>
            </a:r>
            <a:r>
              <a:rPr lang="en-US" dirty="0"/>
              <a:t> </a:t>
            </a:r>
            <a:r>
              <a:rPr lang="en-US" dirty="0" err="1"/>
              <a:t>tujuan</a:t>
            </a:r>
            <a:r>
              <a:rPr lang="en-US" dirty="0"/>
              <a:t> </a:t>
            </a:r>
            <a:r>
              <a:rPr lang="en-US" dirty="0" err="1"/>
              <a:t>penelitian</a:t>
            </a:r>
            <a:r>
              <a:rPr lang="en-US" dirty="0"/>
              <a:t> </a:t>
            </a:r>
          </a:p>
          <a:p>
            <a:pPr marL="0" indent="0">
              <a:buNone/>
            </a:pPr>
            <a:r>
              <a:rPr lang="en-US" dirty="0"/>
              <a:t>4) </a:t>
            </a:r>
            <a:r>
              <a:rPr lang="en-US" dirty="0" err="1"/>
              <a:t>penelusuran</a:t>
            </a:r>
            <a:r>
              <a:rPr lang="en-US" dirty="0"/>
              <a:t> </a:t>
            </a:r>
            <a:r>
              <a:rPr lang="en-US" dirty="0" err="1"/>
              <a:t>secara</a:t>
            </a:r>
            <a:r>
              <a:rPr lang="en-US" dirty="0"/>
              <a:t> </a:t>
            </a:r>
            <a:r>
              <a:rPr lang="en-US" dirty="0" err="1"/>
              <a:t>teori</a:t>
            </a:r>
            <a:r>
              <a:rPr lang="en-US" dirty="0"/>
              <a:t> </a:t>
            </a:r>
          </a:p>
          <a:p>
            <a:pPr marL="0" indent="0">
              <a:buNone/>
            </a:pPr>
            <a:r>
              <a:rPr lang="en-US" dirty="0"/>
              <a:t>5) </a:t>
            </a:r>
            <a:r>
              <a:rPr lang="en-US" dirty="0" err="1"/>
              <a:t>penyusunan</a:t>
            </a:r>
            <a:r>
              <a:rPr lang="en-US" dirty="0"/>
              <a:t> </a:t>
            </a:r>
            <a:r>
              <a:rPr lang="en-US" dirty="0" err="1"/>
              <a:t>desain</a:t>
            </a:r>
            <a:r>
              <a:rPr lang="en-US" dirty="0"/>
              <a:t> </a:t>
            </a:r>
            <a:r>
              <a:rPr lang="en-US" dirty="0" err="1"/>
              <a:t>penelitian</a:t>
            </a:r>
            <a:r>
              <a:rPr lang="en-US" dirty="0"/>
              <a:t> </a:t>
            </a:r>
          </a:p>
          <a:p>
            <a:pPr marL="0" indent="0">
              <a:buNone/>
            </a:pPr>
            <a:r>
              <a:rPr lang="en-US" dirty="0"/>
              <a:t>6) </a:t>
            </a:r>
            <a:r>
              <a:rPr lang="en-US" dirty="0" err="1"/>
              <a:t>penyusunan</a:t>
            </a:r>
            <a:r>
              <a:rPr lang="en-US" dirty="0"/>
              <a:t> </a:t>
            </a:r>
            <a:r>
              <a:rPr lang="en-US" dirty="0" err="1"/>
              <a:t>instrumen</a:t>
            </a:r>
            <a:r>
              <a:rPr lang="en-US" dirty="0"/>
              <a:t> </a:t>
            </a:r>
            <a:r>
              <a:rPr lang="en-US" dirty="0" err="1"/>
              <a:t>penelitian</a:t>
            </a:r>
            <a:r>
              <a:rPr lang="en-US" dirty="0"/>
              <a:t> </a:t>
            </a:r>
          </a:p>
          <a:p>
            <a:pPr marL="0" indent="0">
              <a:buNone/>
            </a:pPr>
            <a:r>
              <a:rPr lang="en-US" dirty="0"/>
              <a:t>7) </a:t>
            </a:r>
            <a:r>
              <a:rPr lang="en-US" dirty="0" err="1"/>
              <a:t>penentuan</a:t>
            </a:r>
            <a:r>
              <a:rPr lang="en-US" dirty="0"/>
              <a:t> </a:t>
            </a:r>
            <a:r>
              <a:rPr lang="en-US" dirty="0" err="1"/>
              <a:t>sumber</a:t>
            </a:r>
            <a:r>
              <a:rPr lang="en-US" dirty="0"/>
              <a:t> data; </a:t>
            </a:r>
            <a:r>
              <a:rPr lang="en-US" dirty="0" err="1"/>
              <a:t>populasi</a:t>
            </a:r>
            <a:r>
              <a:rPr lang="en-US" dirty="0"/>
              <a:t> dan </a:t>
            </a:r>
            <a:r>
              <a:rPr lang="en-US" dirty="0" err="1"/>
              <a:t>sampel</a:t>
            </a:r>
            <a:r>
              <a:rPr lang="en-US" dirty="0"/>
              <a:t> </a:t>
            </a:r>
          </a:p>
          <a:p>
            <a:pPr marL="0" indent="0">
              <a:buNone/>
            </a:pPr>
            <a:r>
              <a:rPr lang="en-US" dirty="0"/>
              <a:t>8) </a:t>
            </a:r>
            <a:r>
              <a:rPr lang="en-US" dirty="0" err="1"/>
              <a:t>penentuan</a:t>
            </a:r>
            <a:r>
              <a:rPr lang="en-US" dirty="0"/>
              <a:t> </a:t>
            </a:r>
            <a:r>
              <a:rPr lang="en-US" dirty="0" err="1"/>
              <a:t>metode</a:t>
            </a:r>
            <a:r>
              <a:rPr lang="en-US" dirty="0"/>
              <a:t> </a:t>
            </a:r>
            <a:r>
              <a:rPr lang="en-US" dirty="0" err="1"/>
              <a:t>pengumpulan</a:t>
            </a:r>
            <a:r>
              <a:rPr lang="en-US" dirty="0"/>
              <a:t> data </a:t>
            </a:r>
          </a:p>
        </p:txBody>
      </p:sp>
    </p:spTree>
    <p:extLst>
      <p:ext uri="{BB962C8B-B14F-4D97-AF65-F5344CB8AC3E}">
        <p14:creationId xmlns:p14="http://schemas.microsoft.com/office/powerpoint/2010/main" val="296743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E192-3143-214C-BC07-5ACDD0A38FFB}"/>
              </a:ext>
            </a:extLst>
          </p:cNvPr>
          <p:cNvSpPr>
            <a:spLocks noGrp="1"/>
          </p:cNvSpPr>
          <p:nvPr>
            <p:ph type="title"/>
          </p:nvPr>
        </p:nvSpPr>
        <p:spPr>
          <a:xfrm>
            <a:off x="2871753" y="966497"/>
            <a:ext cx="9603275" cy="1049235"/>
          </a:xfrm>
        </p:spPr>
        <p:txBody>
          <a:bodyPr/>
          <a:lstStyle/>
          <a:p>
            <a:r>
              <a:rPr lang="en-US" dirty="0" err="1"/>
              <a:t>Teori</a:t>
            </a:r>
            <a:r>
              <a:rPr lang="en-US" dirty="0"/>
              <a:t> </a:t>
            </a:r>
            <a:r>
              <a:rPr lang="en-US" dirty="0" err="1"/>
              <a:t>sosiologi</a:t>
            </a:r>
            <a:r>
              <a:rPr lang="en-US" dirty="0"/>
              <a:t> </a:t>
            </a:r>
            <a:r>
              <a:rPr lang="en-US" dirty="0" err="1"/>
              <a:t>kriminal</a:t>
            </a:r>
            <a:endParaRPr lang="en-US" dirty="0"/>
          </a:p>
        </p:txBody>
      </p:sp>
      <p:sp>
        <p:nvSpPr>
          <p:cNvPr id="3" name="Content Placeholder 2">
            <a:extLst>
              <a:ext uri="{FF2B5EF4-FFF2-40B4-BE49-F238E27FC236}">
                <a16:creationId xmlns:a16="http://schemas.microsoft.com/office/drawing/2014/main" id="{B8067519-ACF3-EB45-A1F0-3D137CF555E4}"/>
              </a:ext>
            </a:extLst>
          </p:cNvPr>
          <p:cNvSpPr>
            <a:spLocks noGrp="1"/>
          </p:cNvSpPr>
          <p:nvPr>
            <p:ph idx="1"/>
          </p:nvPr>
        </p:nvSpPr>
        <p:spPr>
          <a:xfrm>
            <a:off x="2017637" y="2200789"/>
            <a:ext cx="9085792" cy="2826537"/>
          </a:xfrm>
        </p:spPr>
        <p:txBody>
          <a:bodyPr/>
          <a:lstStyle/>
          <a:p>
            <a:pPr marL="0" indent="0">
              <a:buNone/>
            </a:pPr>
            <a:r>
              <a:rPr lang="en-US" b="1" dirty="0" err="1"/>
              <a:t>Teori</a:t>
            </a:r>
            <a:r>
              <a:rPr lang="en-US" b="1" dirty="0"/>
              <a:t> </a:t>
            </a:r>
            <a:r>
              <a:rPr lang="en-US" b="1" dirty="0" err="1"/>
              <a:t>Tindak</a:t>
            </a:r>
            <a:r>
              <a:rPr lang="en-US" b="1" dirty="0"/>
              <a:t> </a:t>
            </a:r>
            <a:r>
              <a:rPr lang="en-US" b="1" dirty="0" err="1"/>
              <a:t>Kriminal</a:t>
            </a:r>
            <a:r>
              <a:rPr lang="en-US" b="1" dirty="0"/>
              <a:t> </a:t>
            </a:r>
            <a:r>
              <a:rPr lang="en-US" b="1" dirty="0" err="1"/>
              <a:t>Ditinjau</a:t>
            </a:r>
            <a:r>
              <a:rPr lang="en-US" b="1" dirty="0"/>
              <a:t> Dari </a:t>
            </a:r>
            <a:r>
              <a:rPr lang="en-US" b="1" dirty="0" err="1"/>
              <a:t>Sosiologi</a:t>
            </a:r>
            <a:r>
              <a:rPr lang="en-US" b="1" dirty="0"/>
              <a:t> </a:t>
            </a:r>
            <a:r>
              <a:rPr lang="en-US" b="1" dirty="0" err="1"/>
              <a:t>Kriminalitas</a:t>
            </a:r>
            <a:endParaRPr lang="en-US" b="1" dirty="0"/>
          </a:p>
          <a:p>
            <a:pPr>
              <a:buFontTx/>
              <a:buChar char="-"/>
            </a:pPr>
            <a:r>
              <a:rPr lang="en-US" b="1" dirty="0" err="1"/>
              <a:t>Teori</a:t>
            </a:r>
            <a:r>
              <a:rPr lang="en-US" b="1" dirty="0"/>
              <a:t> </a:t>
            </a:r>
            <a:r>
              <a:rPr lang="en-US" b="1" dirty="0" err="1"/>
              <a:t>biologis</a:t>
            </a:r>
            <a:endParaRPr lang="en-US" b="1" dirty="0"/>
          </a:p>
          <a:p>
            <a:pPr>
              <a:buFontTx/>
              <a:buChar char="-"/>
            </a:pPr>
            <a:r>
              <a:rPr lang="en-US" b="1" dirty="0" err="1"/>
              <a:t>Teori</a:t>
            </a:r>
            <a:r>
              <a:rPr lang="en-US" b="1" dirty="0"/>
              <a:t> </a:t>
            </a:r>
            <a:r>
              <a:rPr lang="en-US" b="1" dirty="0" err="1"/>
              <a:t>Psikogenesis</a:t>
            </a:r>
            <a:endParaRPr lang="en-US" b="1" dirty="0"/>
          </a:p>
          <a:p>
            <a:pPr>
              <a:buFontTx/>
              <a:buChar char="-"/>
            </a:pPr>
            <a:r>
              <a:rPr lang="en-US" b="1" dirty="0" err="1"/>
              <a:t>Teori</a:t>
            </a:r>
            <a:r>
              <a:rPr lang="en-US" b="1" dirty="0"/>
              <a:t> </a:t>
            </a:r>
            <a:r>
              <a:rPr lang="en-US" b="1" dirty="0" err="1"/>
              <a:t>Sosioegenesis</a:t>
            </a:r>
            <a:endParaRPr lang="en-US" b="1" dirty="0"/>
          </a:p>
          <a:p>
            <a:pPr>
              <a:buFontTx/>
              <a:buChar char="-"/>
            </a:pPr>
            <a:r>
              <a:rPr lang="en-US" b="1" dirty="0" err="1"/>
              <a:t>Teori</a:t>
            </a:r>
            <a:r>
              <a:rPr lang="en-US" b="1" dirty="0"/>
              <a:t> </a:t>
            </a:r>
            <a:r>
              <a:rPr lang="en-US" b="1" dirty="0" err="1"/>
              <a:t>Subkultural</a:t>
            </a:r>
            <a:r>
              <a:rPr lang="en-US" b="1" dirty="0"/>
              <a:t> </a:t>
            </a:r>
            <a:r>
              <a:rPr lang="en-US" b="1" dirty="0" err="1"/>
              <a:t>Delikuensi</a:t>
            </a:r>
            <a:endParaRPr lang="en-ID" dirty="0"/>
          </a:p>
          <a:p>
            <a:pPr marL="0" indent="0">
              <a:buNone/>
            </a:pPr>
            <a:endParaRPr lang="en-US" dirty="0"/>
          </a:p>
        </p:txBody>
      </p:sp>
    </p:spTree>
    <p:extLst>
      <p:ext uri="{BB962C8B-B14F-4D97-AF65-F5344CB8AC3E}">
        <p14:creationId xmlns:p14="http://schemas.microsoft.com/office/powerpoint/2010/main" val="367619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AA5B1-1DDA-0C4A-90C5-B3B23B8F9931}"/>
              </a:ext>
            </a:extLst>
          </p:cNvPr>
          <p:cNvSpPr>
            <a:spLocks noGrp="1"/>
          </p:cNvSpPr>
          <p:nvPr>
            <p:ph type="title"/>
          </p:nvPr>
        </p:nvSpPr>
        <p:spPr>
          <a:xfrm>
            <a:off x="2420408" y="975117"/>
            <a:ext cx="9603275" cy="1049235"/>
          </a:xfrm>
        </p:spPr>
        <p:txBody>
          <a:bodyPr/>
          <a:lstStyle/>
          <a:p>
            <a:r>
              <a:rPr lang="en-US" dirty="0"/>
              <a:t>Ruang </a:t>
            </a:r>
            <a:r>
              <a:rPr lang="en-US" dirty="0" err="1"/>
              <a:t>lingkup</a:t>
            </a:r>
            <a:r>
              <a:rPr lang="en-US" dirty="0"/>
              <a:t> </a:t>
            </a:r>
            <a:r>
              <a:rPr lang="en-US" dirty="0" err="1"/>
              <a:t>sosiologi</a:t>
            </a:r>
            <a:r>
              <a:rPr lang="en-US" dirty="0"/>
              <a:t> </a:t>
            </a:r>
            <a:r>
              <a:rPr lang="en-US" dirty="0" err="1"/>
              <a:t>kriminal</a:t>
            </a:r>
            <a:endParaRPr lang="en-US" dirty="0"/>
          </a:p>
        </p:txBody>
      </p:sp>
      <p:sp>
        <p:nvSpPr>
          <p:cNvPr id="3" name="Content Placeholder 2">
            <a:extLst>
              <a:ext uri="{FF2B5EF4-FFF2-40B4-BE49-F238E27FC236}">
                <a16:creationId xmlns:a16="http://schemas.microsoft.com/office/drawing/2014/main" id="{52DAB587-7E7C-9848-BA60-7016B6B893EE}"/>
              </a:ext>
            </a:extLst>
          </p:cNvPr>
          <p:cNvSpPr>
            <a:spLocks noGrp="1"/>
          </p:cNvSpPr>
          <p:nvPr>
            <p:ph idx="1"/>
          </p:nvPr>
        </p:nvSpPr>
        <p:spPr>
          <a:xfrm>
            <a:off x="1586913" y="2102818"/>
            <a:ext cx="9603275" cy="3450613"/>
          </a:xfrm>
        </p:spPr>
        <p:txBody>
          <a:bodyPr>
            <a:normAutofit lnSpcReduction="10000"/>
          </a:bodyPr>
          <a:lstStyle/>
          <a:p>
            <a:pPr marL="0" indent="0">
              <a:buNone/>
            </a:pPr>
            <a:r>
              <a:rPr lang="en-US" dirty="0"/>
              <a:t>Adapun yang </a:t>
            </a:r>
            <a:r>
              <a:rPr lang="en-US" dirty="0" err="1"/>
              <a:t>menjadi</a:t>
            </a:r>
            <a:r>
              <a:rPr lang="en-US" dirty="0"/>
              <a:t> Ruang </a:t>
            </a:r>
            <a:r>
              <a:rPr lang="en-US" dirty="0" err="1"/>
              <a:t>Lingkup</a:t>
            </a:r>
            <a:r>
              <a:rPr lang="en-US" dirty="0"/>
              <a:t> </a:t>
            </a:r>
            <a:r>
              <a:rPr lang="en-US" dirty="0" err="1"/>
              <a:t>dalam</a:t>
            </a:r>
            <a:r>
              <a:rPr lang="en-US" dirty="0"/>
              <a:t> </a:t>
            </a:r>
            <a:r>
              <a:rPr lang="en-US" dirty="0" err="1"/>
              <a:t>Sosiologi</a:t>
            </a:r>
            <a:r>
              <a:rPr lang="en-US" dirty="0"/>
              <a:t> </a:t>
            </a:r>
            <a:r>
              <a:rPr lang="en-US" dirty="0" err="1"/>
              <a:t>Kriminal</a:t>
            </a:r>
            <a:r>
              <a:rPr lang="en-US" dirty="0"/>
              <a:t> :</a:t>
            </a:r>
          </a:p>
          <a:p>
            <a:pPr marL="457200" indent="-457200">
              <a:buFont typeface="+mj-lt"/>
              <a:buAutoNum type="arabicPeriod"/>
            </a:pPr>
            <a:r>
              <a:rPr lang="en-US" dirty="0" err="1"/>
              <a:t>Reaksi</a:t>
            </a:r>
            <a:r>
              <a:rPr lang="en-US" dirty="0"/>
              <a:t> </a:t>
            </a:r>
            <a:r>
              <a:rPr lang="en-US" dirty="0" err="1"/>
              <a:t>terhadap</a:t>
            </a:r>
            <a:r>
              <a:rPr lang="en-US" dirty="0"/>
              <a:t> </a:t>
            </a:r>
            <a:r>
              <a:rPr lang="en-US" dirty="0" err="1"/>
              <a:t>pelanggaran</a:t>
            </a:r>
            <a:r>
              <a:rPr lang="en-US" dirty="0"/>
              <a:t> </a:t>
            </a:r>
            <a:r>
              <a:rPr lang="en-US" dirty="0" err="1"/>
              <a:t>hukum</a:t>
            </a:r>
            <a:r>
              <a:rPr lang="en-US" dirty="0"/>
              <a:t>. </a:t>
            </a:r>
            <a:r>
              <a:rPr lang="en-US" dirty="0" err="1"/>
              <a:t>Reaksi</a:t>
            </a:r>
            <a:r>
              <a:rPr lang="en-US" dirty="0"/>
              <a:t> </a:t>
            </a:r>
            <a:r>
              <a:rPr lang="en-US" dirty="0" err="1"/>
              <a:t>dalam</a:t>
            </a:r>
            <a:r>
              <a:rPr lang="en-US" dirty="0"/>
              <a:t> </a:t>
            </a:r>
            <a:r>
              <a:rPr lang="en-US" dirty="0" err="1"/>
              <a:t>hal</a:t>
            </a:r>
            <a:r>
              <a:rPr lang="en-US" dirty="0"/>
              <a:t> </a:t>
            </a:r>
            <a:r>
              <a:rPr lang="en-US" dirty="0" err="1"/>
              <a:t>ini</a:t>
            </a:r>
            <a:r>
              <a:rPr lang="en-US" dirty="0"/>
              <a:t> </a:t>
            </a:r>
            <a:r>
              <a:rPr lang="en-US" dirty="0" err="1"/>
              <a:t>tidak</a:t>
            </a:r>
            <a:r>
              <a:rPr lang="en-US" dirty="0"/>
              <a:t> </a:t>
            </a:r>
            <a:r>
              <a:rPr lang="en-US" dirty="0" err="1"/>
              <a:t>hanya</a:t>
            </a:r>
            <a:r>
              <a:rPr lang="en-US" dirty="0"/>
              <a:t> </a:t>
            </a:r>
            <a:r>
              <a:rPr lang="en-US" dirty="0" err="1"/>
              <a:t>ditujukan</a:t>
            </a:r>
            <a:r>
              <a:rPr lang="en-US" dirty="0"/>
              <a:t> </a:t>
            </a:r>
            <a:r>
              <a:rPr lang="en-US" dirty="0" err="1"/>
              <a:t>kepada</a:t>
            </a:r>
            <a:r>
              <a:rPr lang="en-US" dirty="0"/>
              <a:t> </a:t>
            </a:r>
            <a:r>
              <a:rPr lang="en-US" dirty="0" err="1"/>
              <a:t>pelanggar</a:t>
            </a:r>
            <a:r>
              <a:rPr lang="en-US" dirty="0"/>
              <a:t> </a:t>
            </a:r>
            <a:r>
              <a:rPr lang="en-US" dirty="0" err="1"/>
              <a:t>hukum</a:t>
            </a:r>
            <a:r>
              <a:rPr lang="en-US" dirty="0"/>
              <a:t> </a:t>
            </a:r>
            <a:r>
              <a:rPr lang="en-US" dirty="0" err="1"/>
              <a:t>berupa</a:t>
            </a:r>
            <a:r>
              <a:rPr lang="en-US" dirty="0"/>
              <a:t> Tindakan </a:t>
            </a:r>
            <a:r>
              <a:rPr lang="en-US" dirty="0" err="1"/>
              <a:t>represif</a:t>
            </a:r>
            <a:r>
              <a:rPr lang="en-US" dirty="0"/>
              <a:t> </a:t>
            </a:r>
            <a:r>
              <a:rPr lang="en-US" dirty="0" err="1"/>
              <a:t>tetapi</a:t>
            </a:r>
            <a:r>
              <a:rPr lang="en-US" dirty="0"/>
              <a:t> juga </a:t>
            </a:r>
            <a:r>
              <a:rPr lang="en-US" dirty="0" err="1"/>
              <a:t>terhadap</a:t>
            </a:r>
            <a:r>
              <a:rPr lang="en-US" dirty="0"/>
              <a:t> </a:t>
            </a:r>
            <a:r>
              <a:rPr lang="en-US" dirty="0" err="1"/>
              <a:t>calon</a:t>
            </a:r>
            <a:r>
              <a:rPr lang="en-US" dirty="0"/>
              <a:t> </a:t>
            </a:r>
            <a:r>
              <a:rPr lang="en-US" dirty="0" err="1"/>
              <a:t>pelanggar</a:t>
            </a:r>
            <a:r>
              <a:rPr lang="en-US" dirty="0"/>
              <a:t> </a:t>
            </a:r>
            <a:r>
              <a:rPr lang="en-US" dirty="0" err="1"/>
              <a:t>hukum</a:t>
            </a:r>
            <a:r>
              <a:rPr lang="en-US" dirty="0"/>
              <a:t> </a:t>
            </a:r>
            <a:r>
              <a:rPr lang="en-US" dirty="0" err="1"/>
              <a:t>berupa</a:t>
            </a:r>
            <a:r>
              <a:rPr lang="en-US" dirty="0"/>
              <a:t> </a:t>
            </a:r>
            <a:r>
              <a:rPr lang="en-US" dirty="0" err="1"/>
              <a:t>upaya-upaya</a:t>
            </a:r>
            <a:r>
              <a:rPr lang="en-US" dirty="0"/>
              <a:t> </a:t>
            </a:r>
            <a:r>
              <a:rPr lang="en-US" dirty="0" err="1"/>
              <a:t>pencegahan</a:t>
            </a:r>
            <a:r>
              <a:rPr lang="en-US" dirty="0"/>
              <a:t>.</a:t>
            </a:r>
          </a:p>
          <a:p>
            <a:pPr marL="457200" indent="-457200">
              <a:buFont typeface="+mj-lt"/>
              <a:buAutoNum type="arabicPeriod"/>
            </a:pPr>
            <a:r>
              <a:rPr lang="en-US" dirty="0" err="1"/>
              <a:t>Unsur-unsur</a:t>
            </a:r>
            <a:r>
              <a:rPr lang="en-US" dirty="0"/>
              <a:t> </a:t>
            </a:r>
            <a:r>
              <a:rPr lang="en-US" dirty="0" err="1"/>
              <a:t>kriminal</a:t>
            </a:r>
            <a:r>
              <a:rPr lang="en-US" dirty="0"/>
              <a:t> yang </a:t>
            </a:r>
            <a:r>
              <a:rPr lang="en-US" dirty="0" err="1"/>
              <a:t>terjadi</a:t>
            </a:r>
            <a:r>
              <a:rPr lang="en-US" dirty="0"/>
              <a:t> </a:t>
            </a:r>
            <a:r>
              <a:rPr lang="en-US" dirty="0" err="1"/>
              <a:t>dalam</a:t>
            </a:r>
            <a:r>
              <a:rPr lang="en-US" dirty="0"/>
              <a:t> </a:t>
            </a:r>
            <a:r>
              <a:rPr lang="en-US" dirty="0" err="1"/>
              <a:t>masyarakat</a:t>
            </a:r>
            <a:r>
              <a:rPr lang="en-US" dirty="0"/>
              <a:t> </a:t>
            </a:r>
            <a:endParaRPr lang="en-ID" dirty="0"/>
          </a:p>
          <a:p>
            <a:pPr marL="457200" indent="-457200">
              <a:buFont typeface="+mj-lt"/>
              <a:buAutoNum type="arabicPeriod"/>
            </a:pPr>
            <a:r>
              <a:rPr lang="en-US" dirty="0" err="1"/>
              <a:t>Upaya-upaya</a:t>
            </a:r>
            <a:r>
              <a:rPr lang="en-US" dirty="0"/>
              <a:t> </a:t>
            </a:r>
            <a:r>
              <a:rPr lang="en-US" dirty="0" err="1"/>
              <a:t>penanggulan</a:t>
            </a:r>
            <a:r>
              <a:rPr lang="en-US" dirty="0"/>
              <a:t>/</a:t>
            </a:r>
            <a:r>
              <a:rPr lang="en-US" dirty="0" err="1"/>
              <a:t>pencegahan</a:t>
            </a:r>
            <a:r>
              <a:rPr lang="en-US" dirty="0"/>
              <a:t> </a:t>
            </a:r>
            <a:r>
              <a:rPr lang="en-US" dirty="0" err="1"/>
              <a:t>tindak</a:t>
            </a:r>
            <a:r>
              <a:rPr lang="en-US" dirty="0"/>
              <a:t> </a:t>
            </a:r>
            <a:r>
              <a:rPr lang="en-US" dirty="0" err="1"/>
              <a:t>kriminal</a:t>
            </a:r>
            <a:r>
              <a:rPr lang="en-US" dirty="0"/>
              <a:t> </a:t>
            </a:r>
            <a:r>
              <a:rPr lang="en-US" dirty="0" err="1"/>
              <a:t>baik</a:t>
            </a:r>
            <a:r>
              <a:rPr lang="en-US" dirty="0"/>
              <a:t> </a:t>
            </a:r>
            <a:r>
              <a:rPr lang="en-US" dirty="0" err="1"/>
              <a:t>berupa</a:t>
            </a:r>
            <a:r>
              <a:rPr lang="en-US" dirty="0"/>
              <a:t> </a:t>
            </a:r>
            <a:r>
              <a:rPr lang="en-US" dirty="0" err="1"/>
              <a:t>tindakan</a:t>
            </a:r>
            <a:r>
              <a:rPr lang="en-US" dirty="0"/>
              <a:t> </a:t>
            </a:r>
            <a:r>
              <a:rPr lang="en-US" dirty="0" err="1"/>
              <a:t>preventif</a:t>
            </a:r>
            <a:r>
              <a:rPr lang="en-US" dirty="0"/>
              <a:t>, </a:t>
            </a:r>
            <a:r>
              <a:rPr lang="en-US" dirty="0" err="1"/>
              <a:t>represif</a:t>
            </a:r>
            <a:r>
              <a:rPr lang="en-US" dirty="0"/>
              <a:t>, dan </a:t>
            </a:r>
            <a:r>
              <a:rPr lang="en-US" dirty="0" err="1"/>
              <a:t>rehabilitatif</a:t>
            </a:r>
            <a:endParaRPr lang="en-ID" dirty="0"/>
          </a:p>
          <a:p>
            <a:pPr marL="457200" indent="-457200">
              <a:buFont typeface="+mj-lt"/>
              <a:buAutoNum type="arabicPeriod"/>
            </a:pPr>
            <a:r>
              <a:rPr lang="en-US" dirty="0" err="1"/>
              <a:t>Individu</a:t>
            </a:r>
            <a:r>
              <a:rPr lang="en-US" dirty="0"/>
              <a:t> dan </a:t>
            </a:r>
            <a:r>
              <a:rPr lang="en-US" dirty="0" err="1"/>
              <a:t>kelompok</a:t>
            </a:r>
            <a:r>
              <a:rPr lang="en-US" dirty="0"/>
              <a:t> </a:t>
            </a:r>
            <a:r>
              <a:rPr lang="en-US" dirty="0" err="1"/>
              <a:t>sebagai</a:t>
            </a:r>
            <a:r>
              <a:rPr lang="en-US" dirty="0"/>
              <a:t> </a:t>
            </a:r>
            <a:r>
              <a:rPr lang="en-US" dirty="0" err="1"/>
              <a:t>pelaku</a:t>
            </a:r>
            <a:r>
              <a:rPr lang="en-US" dirty="0"/>
              <a:t> </a:t>
            </a:r>
            <a:r>
              <a:rPr lang="en-US" dirty="0" err="1"/>
              <a:t>kejahatan</a:t>
            </a:r>
            <a:endParaRPr lang="en-ID" dirty="0"/>
          </a:p>
          <a:p>
            <a:pPr marL="0" indent="0">
              <a:buNone/>
            </a:pPr>
            <a:endParaRPr lang="en-ID" dirty="0"/>
          </a:p>
          <a:p>
            <a:pPr marL="0" indent="0">
              <a:buNone/>
            </a:pPr>
            <a:endParaRPr lang="en-US" dirty="0"/>
          </a:p>
        </p:txBody>
      </p:sp>
    </p:spTree>
    <p:extLst>
      <p:ext uri="{BB962C8B-B14F-4D97-AF65-F5344CB8AC3E}">
        <p14:creationId xmlns:p14="http://schemas.microsoft.com/office/powerpoint/2010/main" val="210561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C75E-0AFA-9846-9E7F-709549AADDD6}"/>
              </a:ext>
            </a:extLst>
          </p:cNvPr>
          <p:cNvSpPr>
            <a:spLocks noGrp="1"/>
          </p:cNvSpPr>
          <p:nvPr>
            <p:ph type="title"/>
          </p:nvPr>
        </p:nvSpPr>
        <p:spPr/>
        <p:txBody>
          <a:bodyPr/>
          <a:lstStyle/>
          <a:p>
            <a:endParaRPr lang="en-US" dirty="0"/>
          </a:p>
        </p:txBody>
      </p:sp>
      <p:graphicFrame>
        <p:nvGraphicFramePr>
          <p:cNvPr id="4" name="Table 4">
            <a:extLst>
              <a:ext uri="{FF2B5EF4-FFF2-40B4-BE49-F238E27FC236}">
                <a16:creationId xmlns:a16="http://schemas.microsoft.com/office/drawing/2014/main" id="{13D19B11-6499-374B-A195-963113530C15}"/>
              </a:ext>
            </a:extLst>
          </p:cNvPr>
          <p:cNvGraphicFramePr>
            <a:graphicFrameLocks noGrp="1"/>
          </p:cNvGraphicFramePr>
          <p:nvPr>
            <p:ph idx="1"/>
            <p:extLst>
              <p:ext uri="{D42A27DB-BD31-4B8C-83A1-F6EECF244321}">
                <p14:modId xmlns:p14="http://schemas.microsoft.com/office/powerpoint/2010/main" val="2024303338"/>
              </p:ext>
            </p:extLst>
          </p:nvPr>
        </p:nvGraphicFramePr>
        <p:xfrm>
          <a:off x="1450975" y="2016125"/>
          <a:ext cx="9604374" cy="3205480"/>
        </p:xfrm>
        <a:graphic>
          <a:graphicData uri="http://schemas.openxmlformats.org/drawingml/2006/table">
            <a:tbl>
              <a:tblPr firstRow="1" lastRow="1" bandRow="1">
                <a:tableStyleId>{D7AC3CCA-C797-4891-BE02-D94E43425B78}</a:tableStyleId>
              </a:tblPr>
              <a:tblGrid>
                <a:gridCol w="4802187">
                  <a:extLst>
                    <a:ext uri="{9D8B030D-6E8A-4147-A177-3AD203B41FA5}">
                      <a16:colId xmlns:a16="http://schemas.microsoft.com/office/drawing/2014/main" val="110580980"/>
                    </a:ext>
                  </a:extLst>
                </a:gridCol>
                <a:gridCol w="4802187">
                  <a:extLst>
                    <a:ext uri="{9D8B030D-6E8A-4147-A177-3AD203B41FA5}">
                      <a16:colId xmlns:a16="http://schemas.microsoft.com/office/drawing/2014/main" val="4216547676"/>
                    </a:ext>
                  </a:extLst>
                </a:gridCol>
              </a:tblGrid>
              <a:tr h="370840">
                <a:tc>
                  <a:txBody>
                    <a:bodyPr/>
                    <a:lstStyle/>
                    <a:p>
                      <a:pPr algn="ctr"/>
                      <a:r>
                        <a:rPr lang="en-US" dirty="0" err="1"/>
                        <a:t>Ciri-ciri</a:t>
                      </a:r>
                      <a:r>
                        <a:rPr lang="en-US" dirty="0"/>
                        <a:t> </a:t>
                      </a:r>
                      <a:r>
                        <a:rPr lang="en-US" dirty="0" err="1"/>
                        <a:t>Konflik</a:t>
                      </a:r>
                      <a:r>
                        <a:rPr lang="en-US" dirty="0"/>
                        <a:t> </a:t>
                      </a:r>
                      <a:r>
                        <a:rPr lang="en-US" dirty="0" err="1"/>
                        <a:t>Sosial</a:t>
                      </a:r>
                      <a:endParaRPr lang="en-US" dirty="0"/>
                    </a:p>
                  </a:txBody>
                  <a:tcPr/>
                </a:tc>
                <a:tc>
                  <a:txBody>
                    <a:bodyPr/>
                    <a:lstStyle/>
                    <a:p>
                      <a:pPr algn="ctr"/>
                      <a:r>
                        <a:rPr lang="en-US" dirty="0" err="1"/>
                        <a:t>Faktor-Faktor</a:t>
                      </a:r>
                      <a:r>
                        <a:rPr lang="en-US" dirty="0"/>
                        <a:t> </a:t>
                      </a:r>
                      <a:r>
                        <a:rPr lang="en-US" dirty="0" err="1"/>
                        <a:t>Penyebab</a:t>
                      </a:r>
                      <a:r>
                        <a:rPr lang="en-US" dirty="0"/>
                        <a:t> </a:t>
                      </a:r>
                      <a:r>
                        <a:rPr lang="en-US" dirty="0" err="1"/>
                        <a:t>terjadinya</a:t>
                      </a:r>
                      <a:r>
                        <a:rPr lang="en-US" dirty="0"/>
                        <a:t> </a:t>
                      </a:r>
                      <a:r>
                        <a:rPr lang="en-US" dirty="0" err="1"/>
                        <a:t>Konflik</a:t>
                      </a:r>
                      <a:r>
                        <a:rPr lang="en-US" dirty="0"/>
                        <a:t> </a:t>
                      </a:r>
                      <a:r>
                        <a:rPr lang="en-US" dirty="0" err="1"/>
                        <a:t>Sosial</a:t>
                      </a:r>
                      <a:endParaRPr lang="en-US" dirty="0"/>
                    </a:p>
                  </a:txBody>
                  <a:tcPr/>
                </a:tc>
                <a:extLst>
                  <a:ext uri="{0D108BD9-81ED-4DB2-BD59-A6C34878D82A}">
                    <a16:rowId xmlns:a16="http://schemas.microsoft.com/office/drawing/2014/main" val="3716334487"/>
                  </a:ext>
                </a:extLst>
              </a:tr>
              <a:tr h="370840">
                <a:tc>
                  <a:txBody>
                    <a:bodyPr/>
                    <a:lstStyle/>
                    <a:p>
                      <a:pPr marL="0" indent="0">
                        <a:buFont typeface="+mj-lt"/>
                        <a:buNone/>
                      </a:pPr>
                      <a:r>
                        <a:rPr lang="en-US" dirty="0" err="1"/>
                        <a:t>Melibatkan</a:t>
                      </a:r>
                      <a:r>
                        <a:rPr lang="en-US" dirty="0"/>
                        <a:t> 2 </a:t>
                      </a:r>
                      <a:r>
                        <a:rPr lang="en-US" dirty="0" err="1"/>
                        <a:t>belah</a:t>
                      </a:r>
                      <a:r>
                        <a:rPr lang="en-US" dirty="0"/>
                        <a:t> </a:t>
                      </a:r>
                      <a:r>
                        <a:rPr lang="en-US" dirty="0" err="1"/>
                        <a:t>pihak</a:t>
                      </a:r>
                      <a:r>
                        <a:rPr lang="en-US" dirty="0"/>
                        <a:t> </a:t>
                      </a:r>
                    </a:p>
                  </a:txBody>
                  <a:tcPr/>
                </a:tc>
                <a:tc>
                  <a:txBody>
                    <a:bodyPr/>
                    <a:lstStyle/>
                    <a:p>
                      <a:pPr marL="0" indent="0">
                        <a:buFont typeface="+mj-lt"/>
                        <a:buNone/>
                      </a:pPr>
                      <a:r>
                        <a:rPr lang="en-US" dirty="0" err="1"/>
                        <a:t>Perbedaan</a:t>
                      </a:r>
                      <a:r>
                        <a:rPr lang="en-US" dirty="0"/>
                        <a:t> </a:t>
                      </a:r>
                      <a:r>
                        <a:rPr lang="en-US" dirty="0" err="1"/>
                        <a:t>individu</a:t>
                      </a:r>
                      <a:r>
                        <a:rPr lang="en-US" dirty="0"/>
                        <a:t> </a:t>
                      </a:r>
                      <a:r>
                        <a:rPr lang="en-US" dirty="0" err="1"/>
                        <a:t>berupa</a:t>
                      </a:r>
                      <a:r>
                        <a:rPr lang="en-US" dirty="0"/>
                        <a:t> </a:t>
                      </a:r>
                      <a:r>
                        <a:rPr lang="en-US" dirty="0" err="1"/>
                        <a:t>perasaan</a:t>
                      </a:r>
                      <a:r>
                        <a:rPr lang="en-US" dirty="0"/>
                        <a:t>, </a:t>
                      </a:r>
                      <a:r>
                        <a:rPr lang="en-US" dirty="0" err="1"/>
                        <a:t>pendirian</a:t>
                      </a:r>
                      <a:r>
                        <a:rPr lang="en-US" dirty="0"/>
                        <a:t>, </a:t>
                      </a:r>
                      <a:r>
                        <a:rPr lang="en-US" dirty="0" err="1"/>
                        <a:t>atau</a:t>
                      </a:r>
                      <a:r>
                        <a:rPr lang="en-US" dirty="0"/>
                        <a:t> </a:t>
                      </a:r>
                      <a:r>
                        <a:rPr lang="en-US" dirty="0" err="1"/>
                        <a:t>pendapat</a:t>
                      </a:r>
                      <a:endParaRPr lang="en-US" dirty="0"/>
                    </a:p>
                  </a:txBody>
                  <a:tcPr/>
                </a:tc>
                <a:extLst>
                  <a:ext uri="{0D108BD9-81ED-4DB2-BD59-A6C34878D82A}">
                    <a16:rowId xmlns:a16="http://schemas.microsoft.com/office/drawing/2014/main" val="13837947"/>
                  </a:ext>
                </a:extLst>
              </a:tr>
              <a:tr h="370840">
                <a:tc>
                  <a:txBody>
                    <a:bodyPr/>
                    <a:lstStyle/>
                    <a:p>
                      <a:pPr algn="l"/>
                      <a:r>
                        <a:rPr lang="en-US" dirty="0" err="1"/>
                        <a:t>Timbul</a:t>
                      </a:r>
                      <a:r>
                        <a:rPr lang="en-US" dirty="0"/>
                        <a:t> </a:t>
                      </a:r>
                      <a:r>
                        <a:rPr lang="en-US" dirty="0" err="1"/>
                        <a:t>pertentangan</a:t>
                      </a:r>
                      <a:r>
                        <a:rPr lang="en-US" dirty="0"/>
                        <a:t> </a:t>
                      </a:r>
                    </a:p>
                  </a:txBody>
                  <a:tcPr/>
                </a:tc>
                <a:tc>
                  <a:txBody>
                    <a:bodyPr/>
                    <a:lstStyle/>
                    <a:p>
                      <a:r>
                        <a:rPr lang="en-US" dirty="0" err="1"/>
                        <a:t>Perbedaan</a:t>
                      </a:r>
                      <a:r>
                        <a:rPr lang="en-US" dirty="0"/>
                        <a:t> </a:t>
                      </a:r>
                      <a:r>
                        <a:rPr lang="en-US" dirty="0" err="1"/>
                        <a:t>kepentingan</a:t>
                      </a:r>
                      <a:r>
                        <a:rPr lang="en-US" dirty="0"/>
                        <a:t> </a:t>
                      </a:r>
                      <a:r>
                        <a:rPr lang="en-US" dirty="0" err="1"/>
                        <a:t>karena</a:t>
                      </a:r>
                      <a:r>
                        <a:rPr lang="en-US" dirty="0"/>
                        <a:t> </a:t>
                      </a:r>
                      <a:r>
                        <a:rPr lang="en-US" dirty="0" err="1"/>
                        <a:t>setiap</a:t>
                      </a:r>
                      <a:r>
                        <a:rPr lang="en-US" dirty="0"/>
                        <a:t> </a:t>
                      </a:r>
                      <a:r>
                        <a:rPr lang="en-US" dirty="0" err="1"/>
                        <a:t>individu</a:t>
                      </a:r>
                      <a:r>
                        <a:rPr lang="en-US" dirty="0"/>
                        <a:t> </a:t>
                      </a:r>
                      <a:r>
                        <a:rPr lang="en-US" dirty="0" err="1"/>
                        <a:t>memiliki</a:t>
                      </a:r>
                      <a:r>
                        <a:rPr lang="en-US" dirty="0"/>
                        <a:t> </a:t>
                      </a:r>
                      <a:r>
                        <a:rPr lang="en-US" dirty="0" err="1"/>
                        <a:t>kebutuhan</a:t>
                      </a:r>
                      <a:r>
                        <a:rPr lang="en-US" dirty="0"/>
                        <a:t> dan </a:t>
                      </a:r>
                      <a:r>
                        <a:rPr lang="en-US" dirty="0" err="1"/>
                        <a:t>kepentingan</a:t>
                      </a:r>
                      <a:r>
                        <a:rPr lang="en-US" dirty="0"/>
                        <a:t> yang </a:t>
                      </a:r>
                      <a:r>
                        <a:rPr lang="en-US" dirty="0" err="1"/>
                        <a:t>berbeda</a:t>
                      </a:r>
                      <a:r>
                        <a:rPr lang="en-US" dirty="0"/>
                        <a:t> </a:t>
                      </a:r>
                      <a:r>
                        <a:rPr lang="en-US" dirty="0" err="1"/>
                        <a:t>dalam</a:t>
                      </a:r>
                      <a:r>
                        <a:rPr lang="en-US" dirty="0"/>
                        <a:t> </a:t>
                      </a:r>
                      <a:r>
                        <a:rPr lang="en-US" dirty="0" err="1"/>
                        <a:t>melihat</a:t>
                      </a:r>
                      <a:r>
                        <a:rPr lang="en-US" dirty="0"/>
                        <a:t> </a:t>
                      </a:r>
                      <a:r>
                        <a:rPr lang="en-US" dirty="0" err="1"/>
                        <a:t>atau</a:t>
                      </a:r>
                      <a:r>
                        <a:rPr lang="en-US" dirty="0"/>
                        <a:t> </a:t>
                      </a:r>
                      <a:r>
                        <a:rPr lang="en-US" dirty="0" err="1"/>
                        <a:t>mengerjakan</a:t>
                      </a:r>
                      <a:r>
                        <a:rPr lang="en-US" dirty="0"/>
                        <a:t> </a:t>
                      </a:r>
                      <a:r>
                        <a:rPr lang="en-US" dirty="0" err="1"/>
                        <a:t>sesuatu</a:t>
                      </a:r>
                      <a:endParaRPr lang="en-US" dirty="0"/>
                    </a:p>
                  </a:txBody>
                  <a:tcPr/>
                </a:tc>
                <a:extLst>
                  <a:ext uri="{0D108BD9-81ED-4DB2-BD59-A6C34878D82A}">
                    <a16:rowId xmlns:a16="http://schemas.microsoft.com/office/drawing/2014/main" val="2768843829"/>
                  </a:ext>
                </a:extLst>
              </a:tr>
              <a:tr h="370840">
                <a:tc>
                  <a:txBody>
                    <a:bodyPr/>
                    <a:lstStyle/>
                    <a:p>
                      <a:r>
                        <a:rPr lang="en-US" dirty="0" err="1"/>
                        <a:t>Iunteraksi</a:t>
                      </a:r>
                      <a:r>
                        <a:rPr lang="en-US" dirty="0"/>
                        <a:t> yang </a:t>
                      </a:r>
                      <a:r>
                        <a:rPr lang="en-US" dirty="0" err="1"/>
                        <a:t>direncanakan</a:t>
                      </a:r>
                      <a:r>
                        <a:rPr lang="en-US" dirty="0"/>
                        <a:t> </a:t>
                      </a:r>
                      <a:r>
                        <a:rPr lang="en-US" dirty="0" err="1"/>
                        <a:t>untuk</a:t>
                      </a:r>
                      <a:r>
                        <a:rPr lang="en-US" dirty="0"/>
                        <a:t> </a:t>
                      </a:r>
                      <a:r>
                        <a:rPr lang="en-US" dirty="0" err="1"/>
                        <a:t>saling</a:t>
                      </a:r>
                      <a:r>
                        <a:rPr lang="en-US" dirty="0"/>
                        <a:t> </a:t>
                      </a:r>
                      <a:r>
                        <a:rPr lang="en-US" dirty="0" err="1"/>
                        <a:t>menekan</a:t>
                      </a:r>
                      <a:endParaRPr lang="en-US" dirty="0"/>
                    </a:p>
                  </a:txBody>
                  <a:tcPr/>
                </a:tc>
                <a:tc>
                  <a:txBody>
                    <a:bodyPr/>
                    <a:lstStyle/>
                    <a:p>
                      <a:r>
                        <a:rPr lang="en-US" dirty="0" err="1"/>
                        <a:t>Perbedaan</a:t>
                      </a:r>
                      <a:r>
                        <a:rPr lang="en-US" dirty="0"/>
                        <a:t> </a:t>
                      </a:r>
                      <a:r>
                        <a:rPr lang="en-US" dirty="0" err="1"/>
                        <a:t>kebudayaan</a:t>
                      </a:r>
                      <a:r>
                        <a:rPr lang="en-US" dirty="0"/>
                        <a:t> </a:t>
                      </a:r>
                      <a:r>
                        <a:rPr lang="en-US" dirty="0" err="1"/>
                        <a:t>mempengaruhi</a:t>
                      </a:r>
                      <a:r>
                        <a:rPr lang="en-US" dirty="0"/>
                        <a:t> </a:t>
                      </a:r>
                      <a:r>
                        <a:rPr lang="en-US" dirty="0" err="1"/>
                        <a:t>pola</a:t>
                      </a:r>
                      <a:r>
                        <a:rPr lang="en-US" dirty="0"/>
                        <a:t> </a:t>
                      </a:r>
                      <a:r>
                        <a:rPr lang="en-US" dirty="0" err="1"/>
                        <a:t>pemikiran</a:t>
                      </a:r>
                      <a:endParaRPr lang="en-US" dirty="0"/>
                    </a:p>
                  </a:txBody>
                  <a:tcPr/>
                </a:tc>
                <a:extLst>
                  <a:ext uri="{0D108BD9-81ED-4DB2-BD59-A6C34878D82A}">
                    <a16:rowId xmlns:a16="http://schemas.microsoft.com/office/drawing/2014/main" val="2847974724"/>
                  </a:ext>
                </a:extLst>
              </a:tr>
              <a:tr h="370840">
                <a:tc>
                  <a:txBody>
                    <a:bodyPr/>
                    <a:lstStyle/>
                    <a:p>
                      <a:r>
                        <a:rPr lang="en-US" b="0" dirty="0" err="1"/>
                        <a:t>Timbul</a:t>
                      </a:r>
                      <a:r>
                        <a:rPr lang="en-US" b="0" dirty="0"/>
                        <a:t> rasa </a:t>
                      </a:r>
                      <a:r>
                        <a:rPr lang="en-US" b="0" dirty="0" err="1"/>
                        <a:t>benci</a:t>
                      </a:r>
                      <a:r>
                        <a:rPr lang="en-US" b="0" dirty="0"/>
                        <a:t>, </a:t>
                      </a:r>
                      <a:r>
                        <a:rPr lang="en-US" b="0" dirty="0" err="1"/>
                        <a:t>antipatik</a:t>
                      </a:r>
                      <a:r>
                        <a:rPr lang="en-US" b="0" dirty="0"/>
                        <a:t>, dan </a:t>
                      </a:r>
                      <a:r>
                        <a:rPr lang="en-US" b="0" dirty="0" err="1"/>
                        <a:t>marah</a:t>
                      </a:r>
                      <a:endParaRPr lang="en-US" b="0" dirty="0"/>
                    </a:p>
                  </a:txBody>
                  <a:tcPr/>
                </a:tc>
                <a:tc>
                  <a:txBody>
                    <a:bodyPr/>
                    <a:lstStyle/>
                    <a:p>
                      <a:r>
                        <a:rPr lang="en-US" b="0" dirty="0" err="1"/>
                        <a:t>Perubahan</a:t>
                      </a:r>
                      <a:r>
                        <a:rPr lang="en-US" b="0" dirty="0"/>
                        <a:t> </a:t>
                      </a:r>
                      <a:r>
                        <a:rPr lang="en-US" b="0" dirty="0" err="1"/>
                        <a:t>nilai-nilai</a:t>
                      </a:r>
                      <a:r>
                        <a:rPr lang="en-US" b="0" dirty="0"/>
                        <a:t> yang </a:t>
                      </a:r>
                      <a:r>
                        <a:rPr lang="en-US" b="0" dirty="0" err="1"/>
                        <a:t>terlalu</a:t>
                      </a:r>
                      <a:r>
                        <a:rPr lang="en-US" b="0" dirty="0"/>
                        <a:t> </a:t>
                      </a:r>
                      <a:r>
                        <a:rPr lang="en-US" b="0" dirty="0" err="1"/>
                        <a:t>cepat</a:t>
                      </a:r>
                      <a:endParaRPr lang="en-US" b="0" dirty="0"/>
                    </a:p>
                  </a:txBody>
                  <a:tcPr/>
                </a:tc>
                <a:extLst>
                  <a:ext uri="{0D108BD9-81ED-4DB2-BD59-A6C34878D82A}">
                    <a16:rowId xmlns:a16="http://schemas.microsoft.com/office/drawing/2014/main" val="1607846523"/>
                  </a:ext>
                </a:extLst>
              </a:tr>
            </a:tbl>
          </a:graphicData>
        </a:graphic>
      </p:graphicFrame>
    </p:spTree>
    <p:extLst>
      <p:ext uri="{BB962C8B-B14F-4D97-AF65-F5344CB8AC3E}">
        <p14:creationId xmlns:p14="http://schemas.microsoft.com/office/powerpoint/2010/main" val="572382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B5E11-B0E1-DE45-B044-DE4CF939C483}"/>
              </a:ext>
            </a:extLst>
          </p:cNvPr>
          <p:cNvSpPr>
            <a:spLocks noGrp="1"/>
          </p:cNvSpPr>
          <p:nvPr>
            <p:ph type="title"/>
          </p:nvPr>
        </p:nvSpPr>
        <p:spPr/>
        <p:txBody>
          <a:bodyPr/>
          <a:lstStyle/>
          <a:p>
            <a:r>
              <a:rPr lang="en-US" dirty="0" err="1"/>
              <a:t>Teori</a:t>
            </a:r>
            <a:r>
              <a:rPr lang="en-US" dirty="0"/>
              <a:t> </a:t>
            </a:r>
            <a:r>
              <a:rPr lang="en-US" dirty="0" err="1"/>
              <a:t>konflik</a:t>
            </a:r>
            <a:r>
              <a:rPr lang="en-US" dirty="0"/>
              <a:t> </a:t>
            </a:r>
            <a:r>
              <a:rPr lang="en-US" dirty="0" err="1"/>
              <a:t>sosial</a:t>
            </a:r>
            <a:r>
              <a:rPr lang="en-US" dirty="0"/>
              <a:t> </a:t>
            </a:r>
          </a:p>
        </p:txBody>
      </p:sp>
      <p:sp>
        <p:nvSpPr>
          <p:cNvPr id="3" name="Content Placeholder 2">
            <a:extLst>
              <a:ext uri="{FF2B5EF4-FFF2-40B4-BE49-F238E27FC236}">
                <a16:creationId xmlns:a16="http://schemas.microsoft.com/office/drawing/2014/main" id="{2C8CFE1E-4A22-E540-B484-776C6AE8CFCB}"/>
              </a:ext>
            </a:extLst>
          </p:cNvPr>
          <p:cNvSpPr>
            <a:spLocks noGrp="1"/>
          </p:cNvSpPr>
          <p:nvPr>
            <p:ph idx="1"/>
          </p:nvPr>
        </p:nvSpPr>
        <p:spPr/>
        <p:txBody>
          <a:bodyPr/>
          <a:lstStyle/>
          <a:p>
            <a:r>
              <a:rPr lang="en-US" dirty="0" err="1"/>
              <a:t>Teori</a:t>
            </a:r>
            <a:r>
              <a:rPr lang="en-US" dirty="0"/>
              <a:t> </a:t>
            </a:r>
            <a:r>
              <a:rPr lang="en-US" dirty="0" err="1"/>
              <a:t>Identitas</a:t>
            </a:r>
            <a:endParaRPr lang="en-US" dirty="0"/>
          </a:p>
          <a:p>
            <a:r>
              <a:rPr lang="en-US" dirty="0" err="1"/>
              <a:t>Teori</a:t>
            </a:r>
            <a:r>
              <a:rPr lang="en-US" dirty="0"/>
              <a:t> </a:t>
            </a:r>
            <a:r>
              <a:rPr lang="en-US" dirty="0" err="1"/>
              <a:t>Kebutuhan</a:t>
            </a:r>
            <a:r>
              <a:rPr lang="en-US" dirty="0"/>
              <a:t> </a:t>
            </a:r>
            <a:r>
              <a:rPr lang="en-US" dirty="0" err="1"/>
              <a:t>Manusia</a:t>
            </a:r>
            <a:endParaRPr lang="en-US" dirty="0"/>
          </a:p>
          <a:p>
            <a:r>
              <a:rPr lang="en-US" dirty="0" err="1"/>
              <a:t>Teori</a:t>
            </a:r>
            <a:r>
              <a:rPr lang="en-US" dirty="0"/>
              <a:t> </a:t>
            </a:r>
            <a:r>
              <a:rPr lang="en-US" dirty="0" err="1"/>
              <a:t>Negosiasi</a:t>
            </a:r>
            <a:r>
              <a:rPr lang="en-US" dirty="0"/>
              <a:t> </a:t>
            </a:r>
            <a:r>
              <a:rPr lang="en-US" dirty="0" err="1"/>
              <a:t>Prinsip</a:t>
            </a:r>
            <a:endParaRPr lang="en-US" dirty="0"/>
          </a:p>
          <a:p>
            <a:r>
              <a:rPr lang="en-US" dirty="0" err="1"/>
              <a:t>Teori</a:t>
            </a:r>
            <a:r>
              <a:rPr lang="en-US" dirty="0"/>
              <a:t> </a:t>
            </a:r>
            <a:r>
              <a:rPr lang="en-US" dirty="0" err="1"/>
              <a:t>Transformasi</a:t>
            </a:r>
            <a:r>
              <a:rPr lang="en-US" dirty="0"/>
              <a:t> </a:t>
            </a:r>
            <a:r>
              <a:rPr lang="en-US" dirty="0" err="1"/>
              <a:t>Konflik</a:t>
            </a:r>
            <a:endParaRPr lang="en-US" dirty="0"/>
          </a:p>
          <a:p>
            <a:r>
              <a:rPr lang="en-US" dirty="0" err="1"/>
              <a:t>Teori</a:t>
            </a:r>
            <a:r>
              <a:rPr lang="en-US" dirty="0"/>
              <a:t> </a:t>
            </a:r>
            <a:r>
              <a:rPr lang="en-US" dirty="0" err="1"/>
              <a:t>hubungan</a:t>
            </a:r>
            <a:r>
              <a:rPr lang="en-US" dirty="0"/>
              <a:t> Masyarakat</a:t>
            </a:r>
          </a:p>
          <a:p>
            <a:r>
              <a:rPr lang="en-US" dirty="0" err="1"/>
              <a:t>Teori</a:t>
            </a:r>
            <a:r>
              <a:rPr lang="en-US" dirty="0"/>
              <a:t> </a:t>
            </a:r>
            <a:r>
              <a:rPr lang="en-US" dirty="0" err="1"/>
              <a:t>Kesalahpahaman</a:t>
            </a:r>
            <a:r>
              <a:rPr lang="en-US" dirty="0"/>
              <a:t> </a:t>
            </a:r>
            <a:r>
              <a:rPr lang="en-US" dirty="0" err="1"/>
              <a:t>Antar</a:t>
            </a:r>
            <a:r>
              <a:rPr lang="en-US" dirty="0"/>
              <a:t> </a:t>
            </a:r>
            <a:r>
              <a:rPr lang="en-US" dirty="0" err="1"/>
              <a:t>Budaya</a:t>
            </a:r>
            <a:endParaRPr lang="en-US" dirty="0"/>
          </a:p>
        </p:txBody>
      </p:sp>
    </p:spTree>
    <p:extLst>
      <p:ext uri="{BB962C8B-B14F-4D97-AF65-F5344CB8AC3E}">
        <p14:creationId xmlns:p14="http://schemas.microsoft.com/office/powerpoint/2010/main" val="3996990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BA27C-D59C-BA44-A867-D2EA221D2741}"/>
              </a:ext>
            </a:extLst>
          </p:cNvPr>
          <p:cNvSpPr>
            <a:spLocks noGrp="1"/>
          </p:cNvSpPr>
          <p:nvPr>
            <p:ph type="title"/>
          </p:nvPr>
        </p:nvSpPr>
        <p:spPr/>
        <p:txBody>
          <a:bodyPr/>
          <a:lstStyle/>
          <a:p>
            <a:r>
              <a:rPr lang="en-US" dirty="0"/>
              <a:t>CONTOH KASUS</a:t>
            </a:r>
          </a:p>
        </p:txBody>
      </p:sp>
      <p:sp>
        <p:nvSpPr>
          <p:cNvPr id="3" name="Content Placeholder 2">
            <a:extLst>
              <a:ext uri="{FF2B5EF4-FFF2-40B4-BE49-F238E27FC236}">
                <a16:creationId xmlns:a16="http://schemas.microsoft.com/office/drawing/2014/main" id="{82ED72F9-C79B-D345-A03F-7414A16A7CC1}"/>
              </a:ext>
            </a:extLst>
          </p:cNvPr>
          <p:cNvSpPr>
            <a:spLocks noGrp="1"/>
          </p:cNvSpPr>
          <p:nvPr>
            <p:ph idx="1"/>
          </p:nvPr>
        </p:nvSpPr>
        <p:spPr/>
        <p:txBody>
          <a:bodyPr/>
          <a:lstStyle/>
          <a:p>
            <a:pPr marL="0" indent="0">
              <a:buNone/>
            </a:pPr>
            <a:r>
              <a:rPr lang="id-ID" dirty="0"/>
              <a:t>Terkait transaksi jaringan internasional jenis ekstasi yang dikendalikan oleh seorang pria warga negara Nigeria bernama Paul kemudian untuk lebih mematangkan informasi itu maka pihak dari kepolisian melakukan penyelidikan sesuai tata cara, tempat, dan waktu tertentu. Teknik dan taktik penyidikan yang digunakan pihak kepolisian antara lain adalah melakukan </a:t>
            </a:r>
            <a:r>
              <a:rPr lang="id-ID" dirty="0" err="1"/>
              <a:t>pembuntutan</a:t>
            </a:r>
            <a:r>
              <a:rPr lang="id-ID" dirty="0"/>
              <a:t>, pengamanan barang bukti yang ditemukan serta menangkap pelaku serta memastikan kembali bahwa apakah pelaku benar – benar merupakan jaringan dari terpidana Lembaga Pemasyarakatan </a:t>
            </a:r>
            <a:r>
              <a:rPr lang="id-ID" dirty="0" err="1"/>
              <a:t>Cipinang</a:t>
            </a:r>
            <a:r>
              <a:rPr lang="id-ID" dirty="0"/>
              <a:t> kasus Pencucian Uang dan Mengendalikan Perintah melalui </a:t>
            </a:r>
            <a:r>
              <a:rPr lang="id-ID"/>
              <a:t>Telepon.</a:t>
            </a:r>
            <a:endParaRPr lang="en-ID" dirty="0"/>
          </a:p>
        </p:txBody>
      </p:sp>
    </p:spTree>
    <p:extLst>
      <p:ext uri="{BB962C8B-B14F-4D97-AF65-F5344CB8AC3E}">
        <p14:creationId xmlns:p14="http://schemas.microsoft.com/office/powerpoint/2010/main" val="376410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BAAD-4004-064D-9C27-CA9E339562A8}"/>
              </a:ext>
            </a:extLst>
          </p:cNvPr>
          <p:cNvSpPr>
            <a:spLocks noGrp="1"/>
          </p:cNvSpPr>
          <p:nvPr>
            <p:ph type="title"/>
          </p:nvPr>
        </p:nvSpPr>
        <p:spPr/>
        <p:txBody>
          <a:bodyPr/>
          <a:lstStyle/>
          <a:p>
            <a:r>
              <a:rPr lang="en-US" dirty="0"/>
              <a:t> </a:t>
            </a:r>
          </a:p>
        </p:txBody>
      </p:sp>
      <p:sp>
        <p:nvSpPr>
          <p:cNvPr id="15" name="Content Placeholder 14">
            <a:extLst>
              <a:ext uri="{FF2B5EF4-FFF2-40B4-BE49-F238E27FC236}">
                <a16:creationId xmlns:a16="http://schemas.microsoft.com/office/drawing/2014/main" id="{4399B628-4AFD-AB47-A01F-618D846EEFBA}"/>
              </a:ext>
            </a:extLst>
          </p:cNvPr>
          <p:cNvSpPr>
            <a:spLocks noGrp="1"/>
          </p:cNvSpPr>
          <p:nvPr>
            <p:ph idx="1"/>
          </p:nvPr>
        </p:nvSpPr>
        <p:spPr>
          <a:xfrm>
            <a:off x="3235234" y="2965269"/>
            <a:ext cx="5721532" cy="2142307"/>
          </a:xfrm>
        </p:spPr>
        <p:txBody>
          <a:bodyPr>
            <a:noAutofit/>
          </a:bodyPr>
          <a:lstStyle/>
          <a:p>
            <a:pPr marL="0" indent="0" algn="ctr">
              <a:buNone/>
            </a:pPr>
            <a:r>
              <a:rPr lang="en-US" sz="4400" dirty="0">
                <a:solidFill>
                  <a:srgbClr val="340813"/>
                </a:solidFill>
                <a:latin typeface="Monaco" pitchFamily="2" charset="77"/>
                <a:ea typeface="Brush Script MT" panose="03060802040406070304" pitchFamily="66" charset="-122"/>
                <a:cs typeface="Brush Script MT" panose="03060802040406070304" pitchFamily="66" charset="-122"/>
              </a:rPr>
              <a:t>TERIMA KASIH</a:t>
            </a:r>
          </a:p>
        </p:txBody>
      </p:sp>
    </p:spTree>
    <p:extLst>
      <p:ext uri="{BB962C8B-B14F-4D97-AF65-F5344CB8AC3E}">
        <p14:creationId xmlns:p14="http://schemas.microsoft.com/office/powerpoint/2010/main" val="217903877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221</TotalTime>
  <Words>387</Words>
  <Application>Microsoft Macintosh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Monaco</vt:lpstr>
      <vt:lpstr>Gallery</vt:lpstr>
      <vt:lpstr>Metode studi kasus</vt:lpstr>
      <vt:lpstr>Metode studi kasus</vt:lpstr>
      <vt:lpstr>Proses Penyelidikan Terhadap fenomena yang terjadi dalam kehidupan masyarakat</vt:lpstr>
      <vt:lpstr>Teori sosiologi kriminal</vt:lpstr>
      <vt:lpstr>Ruang lingkup sosiologi kriminal</vt:lpstr>
      <vt:lpstr>PowerPoint Presentation</vt:lpstr>
      <vt:lpstr>Teori konflik sosial </vt:lpstr>
      <vt:lpstr>CONTOH KASUS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studi kasus</dc:title>
  <dc:creator>Dewa Satya Dewa Satya</dc:creator>
  <cp:lastModifiedBy>Dewa Satya Dewa Satya</cp:lastModifiedBy>
  <cp:revision>8</cp:revision>
  <dcterms:created xsi:type="dcterms:W3CDTF">2022-03-22T13:06:04Z</dcterms:created>
  <dcterms:modified xsi:type="dcterms:W3CDTF">2022-03-26T01:33:44Z</dcterms:modified>
</cp:coreProperties>
</file>