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8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734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7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26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7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02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8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9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6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2E02-6746-4E6D-9F1A-8722040544F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8D77CD-6278-4D8A-8738-41DFF211C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5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SEJARAH HUKUM ACARA PIDANA DAN TAHAP </a:t>
            </a:r>
            <a:r>
              <a:rPr lang="en-US" dirty="0" err="1" smtClean="0"/>
              <a:t>TAHAP</a:t>
            </a:r>
            <a:r>
              <a:rPr lang="en-US" dirty="0" smtClean="0"/>
              <a:t> HUKUM ACARA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Erna </a:t>
            </a:r>
            <a:r>
              <a:rPr lang="en-US" dirty="0" err="1" smtClean="0"/>
              <a:t>Yuliandari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6"/>
          <p:cNvGrpSpPr/>
          <p:nvPr/>
        </p:nvGrpSpPr>
        <p:grpSpPr>
          <a:xfrm>
            <a:off x="0" y="0"/>
            <a:ext cx="1347470" cy="1123950"/>
            <a:chOff x="0" y="0"/>
            <a:chExt cx="6362700" cy="5435601"/>
          </a:xfrm>
        </p:grpSpPr>
        <p:sp>
          <p:nvSpPr>
            <p:cNvPr id="5" name="直角三角形 4"/>
            <p:cNvSpPr/>
            <p:nvPr/>
          </p:nvSpPr>
          <p:spPr>
            <a:xfrm rot="5400000">
              <a:off x="463550" y="-463550"/>
              <a:ext cx="5435600" cy="6362700"/>
            </a:xfrm>
            <a:prstGeom prst="rtTriangle">
              <a:avLst/>
            </a:prstGeom>
            <a:solidFill>
              <a:srgbClr val="E07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0" y="1612901"/>
              <a:ext cx="1866900" cy="3822700"/>
            </a:xfrm>
            <a:custGeom>
              <a:avLst/>
              <a:gdLst>
                <a:gd name="connsiteX0" fmla="*/ 0 w 1858396"/>
                <a:gd name="connsiteY0" fmla="*/ 0 h 3822700"/>
                <a:gd name="connsiteX1" fmla="*/ 1796003 w 1858396"/>
                <a:gd name="connsiteY1" fmla="*/ 2154113 h 3822700"/>
                <a:gd name="connsiteX2" fmla="*/ 1858396 w 1858396"/>
                <a:gd name="connsiteY2" fmla="*/ 2242507 h 3822700"/>
                <a:gd name="connsiteX3" fmla="*/ 0 w 1858396"/>
                <a:gd name="connsiteY3" fmla="*/ 3822700 h 382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8396" h="3822700">
                  <a:moveTo>
                    <a:pt x="0" y="0"/>
                  </a:moveTo>
                  <a:cubicBezTo>
                    <a:pt x="592990" y="689736"/>
                    <a:pt x="1204906" y="1341735"/>
                    <a:pt x="1796003" y="2154113"/>
                  </a:cubicBezTo>
                  <a:lnTo>
                    <a:pt x="1858396" y="2242507"/>
                  </a:lnTo>
                  <a:lnTo>
                    <a:pt x="0" y="3822700"/>
                  </a:lnTo>
                  <a:close/>
                </a:path>
              </a:pathLst>
            </a:custGeom>
            <a:solidFill>
              <a:srgbClr val="5BBD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244" name="文本框 3"/>
          <p:cNvSpPr txBox="1"/>
          <p:nvPr/>
        </p:nvSpPr>
        <p:spPr>
          <a:xfrm>
            <a:off x="668020" y="474345"/>
            <a:ext cx="51346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TAHAPAN PERADILAN PIDANA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950720" y="1645920"/>
            <a:ext cx="9444355" cy="4857115"/>
            <a:chOff x="4239" y="2660"/>
            <a:chExt cx="14873" cy="7649"/>
          </a:xfrm>
        </p:grpSpPr>
        <p:grpSp>
          <p:nvGrpSpPr>
            <p:cNvPr id="4" name="Group 3"/>
            <p:cNvGrpSpPr/>
            <p:nvPr/>
          </p:nvGrpSpPr>
          <p:grpSpPr>
            <a:xfrm>
              <a:off x="4239" y="2660"/>
              <a:ext cx="5615" cy="1218"/>
              <a:chOff x="3040" y="3670"/>
              <a:chExt cx="5615" cy="1218"/>
            </a:xfrm>
          </p:grpSpPr>
          <p:sp>
            <p:nvSpPr>
              <p:cNvPr id="9220" name="AutoShape 1"/>
              <p:cNvSpPr/>
              <p:nvPr/>
            </p:nvSpPr>
            <p:spPr>
              <a:xfrm>
                <a:off x="3040" y="3670"/>
                <a:ext cx="1218" cy="1218"/>
              </a:xfrm>
              <a:custGeom>
                <a:avLst/>
                <a:gdLst/>
                <a:ahLst/>
                <a:cxnLst>
                  <a:cxn ang="0">
                    <a:pos x="11413653" y="12528427"/>
                  </a:cxn>
                  <a:cxn ang="0">
                    <a:pos x="11413653" y="12528427"/>
                  </a:cxn>
                  <a:cxn ang="0">
                    <a:pos x="11413653" y="12528427"/>
                  </a:cxn>
                  <a:cxn ang="0">
                    <a:pos x="11413653" y="12528427"/>
                  </a:cxn>
                </a:cxnLst>
                <a:rect l="0" t="0" r="0" b="0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E87E30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2" name="TextBox 13"/>
              <p:cNvSpPr txBox="1"/>
              <p:nvPr/>
            </p:nvSpPr>
            <p:spPr>
              <a:xfrm>
                <a:off x="4673" y="3813"/>
                <a:ext cx="2983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b="1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PENYELIDIKAN</a:t>
                </a:r>
              </a:p>
            </p:txBody>
          </p:sp>
          <p:sp>
            <p:nvSpPr>
              <p:cNvPr id="9233" name="TextBox 13"/>
              <p:cNvSpPr txBox="1"/>
              <p:nvPr/>
            </p:nvSpPr>
            <p:spPr>
              <a:xfrm>
                <a:off x="4673" y="4320"/>
                <a:ext cx="3982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Oleh Polisi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107" y="4254"/>
              <a:ext cx="5615" cy="1218"/>
              <a:chOff x="3040" y="5398"/>
              <a:chExt cx="5615" cy="1218"/>
            </a:xfrm>
          </p:grpSpPr>
          <p:sp>
            <p:nvSpPr>
              <p:cNvPr id="9222" name="AutoShape 3"/>
              <p:cNvSpPr/>
              <p:nvPr/>
            </p:nvSpPr>
            <p:spPr>
              <a:xfrm>
                <a:off x="3040" y="5398"/>
                <a:ext cx="1218" cy="1218"/>
              </a:xfrm>
              <a:custGeom>
                <a:avLst/>
                <a:gdLst/>
                <a:ahLst/>
                <a:cxnLst>
                  <a:cxn ang="0">
                    <a:pos x="11413653" y="12528427"/>
                  </a:cxn>
                  <a:cxn ang="0">
                    <a:pos x="11413653" y="12528427"/>
                  </a:cxn>
                  <a:cxn ang="0">
                    <a:pos x="11413653" y="12528427"/>
                  </a:cxn>
                  <a:cxn ang="0">
                    <a:pos x="11413653" y="12528427"/>
                  </a:cxn>
                </a:cxnLst>
                <a:rect l="0" t="0" r="0" b="0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5BBDCD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TextBox 13"/>
              <p:cNvSpPr txBox="1"/>
              <p:nvPr/>
            </p:nvSpPr>
            <p:spPr>
              <a:xfrm>
                <a:off x="4673" y="5398"/>
                <a:ext cx="3453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b="1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PENYIDIKAN</a:t>
                </a:r>
              </a:p>
            </p:txBody>
          </p:sp>
          <p:sp>
            <p:nvSpPr>
              <p:cNvPr id="9235" name="TextBox 13"/>
              <p:cNvSpPr txBox="1"/>
              <p:nvPr/>
            </p:nvSpPr>
            <p:spPr>
              <a:xfrm>
                <a:off x="4673" y="5918"/>
                <a:ext cx="3982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Oleh Polisi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920" y="5819"/>
              <a:ext cx="5615" cy="1220"/>
              <a:chOff x="3040" y="7143"/>
              <a:chExt cx="5615" cy="1220"/>
            </a:xfrm>
          </p:grpSpPr>
          <p:sp>
            <p:nvSpPr>
              <p:cNvPr id="9223" name="AutoShape 4"/>
              <p:cNvSpPr/>
              <p:nvPr/>
            </p:nvSpPr>
            <p:spPr>
              <a:xfrm>
                <a:off x="3040" y="7143"/>
                <a:ext cx="1218" cy="1220"/>
              </a:xfrm>
              <a:custGeom>
                <a:avLst/>
                <a:gdLst/>
                <a:ahLst/>
                <a:cxnLst>
                  <a:cxn ang="0">
                    <a:pos x="11413653" y="12596964"/>
                  </a:cxn>
                  <a:cxn ang="0">
                    <a:pos x="11413653" y="12596964"/>
                  </a:cxn>
                  <a:cxn ang="0">
                    <a:pos x="11413653" y="12596964"/>
                  </a:cxn>
                  <a:cxn ang="0">
                    <a:pos x="11413653" y="12596964"/>
                  </a:cxn>
                </a:cxnLst>
                <a:rect l="0" t="0" r="0" b="0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E07272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6" name="TextBox 13"/>
              <p:cNvSpPr txBox="1"/>
              <p:nvPr/>
            </p:nvSpPr>
            <p:spPr>
              <a:xfrm>
                <a:off x="4673" y="7143"/>
                <a:ext cx="3592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b="1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PENUNTUTAN</a:t>
                </a:r>
              </a:p>
            </p:txBody>
          </p:sp>
          <p:sp>
            <p:nvSpPr>
              <p:cNvPr id="9237" name="TextBox 13"/>
              <p:cNvSpPr txBox="1"/>
              <p:nvPr/>
            </p:nvSpPr>
            <p:spPr>
              <a:xfrm>
                <a:off x="4673" y="7650"/>
                <a:ext cx="3982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Oleh Kejaksaan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1770" y="9091"/>
              <a:ext cx="7342" cy="1218"/>
              <a:chOff x="10690" y="5380"/>
              <a:chExt cx="7342" cy="1218"/>
            </a:xfrm>
          </p:grpSpPr>
          <p:sp>
            <p:nvSpPr>
              <p:cNvPr id="9227" name="AutoShape 11"/>
              <p:cNvSpPr/>
              <p:nvPr/>
            </p:nvSpPr>
            <p:spPr>
              <a:xfrm>
                <a:off x="10690" y="5380"/>
                <a:ext cx="1223" cy="1218"/>
              </a:xfrm>
              <a:custGeom>
                <a:avLst/>
                <a:gdLst/>
                <a:ahLst/>
                <a:cxnLst>
                  <a:cxn ang="0">
                    <a:pos x="11476072" y="12528427"/>
                  </a:cxn>
                  <a:cxn ang="0">
                    <a:pos x="11476072" y="12528427"/>
                  </a:cxn>
                  <a:cxn ang="0">
                    <a:pos x="11476072" y="12528427"/>
                  </a:cxn>
                  <a:cxn ang="0">
                    <a:pos x="11476072" y="12528427"/>
                  </a:cxn>
                </a:cxnLst>
                <a:rect l="0" t="0" r="0" b="0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5BBDCD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40" name="TextBox 13"/>
              <p:cNvSpPr txBox="1"/>
              <p:nvPr/>
            </p:nvSpPr>
            <p:spPr>
              <a:xfrm>
                <a:off x="12455" y="5393"/>
                <a:ext cx="5577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b="1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PELAKSANAAN PUTUSAN</a:t>
                </a:r>
              </a:p>
            </p:txBody>
          </p:sp>
          <p:sp>
            <p:nvSpPr>
              <p:cNvPr id="9241" name="TextBox 13"/>
              <p:cNvSpPr txBox="1"/>
              <p:nvPr/>
            </p:nvSpPr>
            <p:spPr>
              <a:xfrm>
                <a:off x="12455" y="5900"/>
                <a:ext cx="3980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Oleh Kejaksaan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854" y="7423"/>
              <a:ext cx="7969" cy="1218"/>
              <a:chOff x="10690" y="3705"/>
              <a:chExt cx="7969" cy="1218"/>
            </a:xfrm>
          </p:grpSpPr>
          <p:sp>
            <p:nvSpPr>
              <p:cNvPr id="9226" name="AutoShape 10"/>
              <p:cNvSpPr/>
              <p:nvPr/>
            </p:nvSpPr>
            <p:spPr>
              <a:xfrm>
                <a:off x="10690" y="3705"/>
                <a:ext cx="1223" cy="1218"/>
              </a:xfrm>
              <a:custGeom>
                <a:avLst/>
                <a:gdLst/>
                <a:ahLst/>
                <a:cxnLst>
                  <a:cxn ang="0">
                    <a:pos x="11476072" y="12528427"/>
                  </a:cxn>
                  <a:cxn ang="0">
                    <a:pos x="11476072" y="12528427"/>
                  </a:cxn>
                  <a:cxn ang="0">
                    <a:pos x="11476072" y="12528427"/>
                  </a:cxn>
                  <a:cxn ang="0">
                    <a:pos x="11476072" y="12528427"/>
                  </a:cxn>
                </a:cxnLst>
                <a:rect l="0" t="0" r="0" b="0"/>
                <a:pathLst>
                  <a:path w="19679" h="19679">
                    <a:moveTo>
                      <a:pt x="16796" y="2881"/>
                    </a:moveTo>
                    <a:cubicBezTo>
                      <a:pt x="20639" y="6724"/>
                      <a:pt x="20639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E87E30"/>
              </a:solidFill>
              <a:ln w="25400" cap="flat" cmpd="sng">
                <a:solidFill>
                  <a:srgbClr val="000000">
                    <a:alpha val="0"/>
                  </a:srgbClr>
                </a:solidFill>
                <a:prstDash val="solid"/>
                <a:miter lim="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9" name="TextBox 13"/>
              <p:cNvSpPr txBox="1"/>
              <p:nvPr/>
            </p:nvSpPr>
            <p:spPr>
              <a:xfrm>
                <a:off x="12455" y="4355"/>
                <a:ext cx="3980" cy="4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Oleh Hakim</a:t>
                </a:r>
              </a:p>
            </p:txBody>
          </p:sp>
          <p:sp>
            <p:nvSpPr>
              <p:cNvPr id="3" name="TextBox 13"/>
              <p:cNvSpPr txBox="1"/>
              <p:nvPr/>
            </p:nvSpPr>
            <p:spPr>
              <a:xfrm>
                <a:off x="12455" y="3848"/>
                <a:ext cx="6204" cy="9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defTabSz="1216025">
                  <a:spcBef>
                    <a:spcPct val="20000"/>
                  </a:spcBef>
                </a:pPr>
                <a:r>
                  <a:rPr lang="en-US" altLang="zh-CN" sz="2000" b="1" dirty="0">
                    <a:solidFill>
                      <a:srgbClr val="445469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sym typeface="Arial" panose="020B0604020202020204" pitchFamily="34" charset="0"/>
                  </a:rPr>
                  <a:t>PEMERIKSAAN PENGADILAN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59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latin typeface="Lucida Handwriting" pitchFamily="66" charset="0"/>
              </a:rPr>
              <a:t>Sejarah Hkm Ac Pid Di Indonesia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err="1"/>
              <a:t>Tdk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terlepas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sejarah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hkm</a:t>
            </a:r>
            <a:r>
              <a:rPr lang="en-US" altLang="en-US" sz="2400" dirty="0"/>
              <a:t> Indonesia </a:t>
            </a:r>
            <a:r>
              <a:rPr lang="en-US" altLang="en-US" sz="2400" dirty="0">
                <a:sym typeface="Wingdings" panose="05000000000000000000" pitchFamily="2" charset="2"/>
              </a:rPr>
              <a:t> </a:t>
            </a:r>
            <a:r>
              <a:rPr lang="en-US" altLang="en-US" sz="2400" dirty="0" err="1">
                <a:sym typeface="Wingdings" panose="05000000000000000000" pitchFamily="2" charset="2"/>
              </a:rPr>
              <a:t>mulanya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yg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berlaku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adat</a:t>
            </a:r>
            <a:r>
              <a:rPr lang="en-US" altLang="en-US" sz="2400" dirty="0">
                <a:sym typeface="Wingdings" panose="05000000000000000000" pitchFamily="2" charset="2"/>
              </a:rPr>
              <a:t> ( </a:t>
            </a:r>
            <a:r>
              <a:rPr lang="en-US" altLang="en-US" sz="2400" dirty="0" err="1">
                <a:sym typeface="Wingdings" panose="05000000000000000000" pitchFamily="2" charset="2"/>
              </a:rPr>
              <a:t>tdk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tertulis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tertulis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yg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berlaku</a:t>
            </a:r>
            <a:r>
              <a:rPr lang="en-US" altLang="en-US" sz="2400" dirty="0">
                <a:sym typeface="Wingdings" panose="05000000000000000000" pitchFamily="2" charset="2"/>
              </a:rPr>
              <a:t> di </a:t>
            </a:r>
            <a:r>
              <a:rPr lang="en-US" altLang="en-US" sz="2400" dirty="0" err="1">
                <a:sym typeface="Wingdings" panose="05000000000000000000" pitchFamily="2" charset="2"/>
              </a:rPr>
              <a:t>Ind</a:t>
            </a:r>
            <a:r>
              <a:rPr lang="en-US" altLang="en-US" sz="2400" dirty="0">
                <a:sym typeface="Wingdings" panose="05000000000000000000" pitchFamily="2" charset="2"/>
              </a:rPr>
              <a:t>   </a:t>
            </a:r>
            <a:r>
              <a:rPr lang="en-US" altLang="en-US" sz="2400" dirty="0" err="1">
                <a:sym typeface="Wingdings" panose="05000000000000000000" pitchFamily="2" charset="2"/>
              </a:rPr>
              <a:t>dipengaruhi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oleh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Bld</a:t>
            </a:r>
            <a:r>
              <a:rPr lang="en-US" altLang="en-US" sz="2400" dirty="0">
                <a:sym typeface="Wingdings" panose="05000000000000000000" pitchFamily="2" charset="2"/>
              </a:rPr>
              <a:t>  </a:t>
            </a:r>
            <a:r>
              <a:rPr lang="en-US" altLang="en-US" sz="2400" dirty="0" err="1">
                <a:sym typeface="Wingdings" panose="05000000000000000000" pitchFamily="2" charset="2"/>
              </a:rPr>
              <a:t>dipengaruhi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Perancis</a:t>
            </a:r>
            <a:r>
              <a:rPr lang="en-US" altLang="en-US" sz="2400" dirty="0">
                <a:sym typeface="Wingdings" panose="05000000000000000000" pitchFamily="2" charset="2"/>
              </a:rPr>
              <a:t> (Code Penal Napoleon)  </a:t>
            </a:r>
            <a:r>
              <a:rPr lang="en-US" altLang="en-US" sz="2400" dirty="0" err="1">
                <a:sym typeface="Wingdings" panose="05000000000000000000" pitchFamily="2" charset="2"/>
              </a:rPr>
              <a:t>dipengaruhi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Romawi</a:t>
            </a:r>
            <a:r>
              <a:rPr lang="en-US" altLang="en-US" sz="2400" dirty="0">
                <a:sym typeface="Wingdings" panose="05000000000000000000" pitchFamily="2" charset="2"/>
              </a:rPr>
              <a:t> (Codex/Code </a:t>
            </a:r>
            <a:r>
              <a:rPr lang="en-US" altLang="en-US" sz="2400" dirty="0" err="1">
                <a:sym typeface="Wingdings" panose="05000000000000000000" pitchFamily="2" charset="2"/>
              </a:rPr>
              <a:t>Civilis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Justiniani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sym typeface="Wingdings" panose="05000000000000000000" pitchFamily="2" charset="2"/>
              </a:rPr>
              <a:t>Tgl</a:t>
            </a:r>
            <a:r>
              <a:rPr lang="en-US" altLang="en-US" sz="2400" dirty="0">
                <a:sym typeface="Wingdings" panose="05000000000000000000" pitchFamily="2" charset="2"/>
              </a:rPr>
              <a:t> 1 Mei 1848 </a:t>
            </a:r>
            <a:r>
              <a:rPr lang="en-US" altLang="en-US" sz="2400" dirty="0" err="1">
                <a:sym typeface="Wingdings" panose="05000000000000000000" pitchFamily="2" charset="2"/>
              </a:rPr>
              <a:t>memberlakukan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asas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concordantie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sym typeface="Wingdings" panose="05000000000000000000" pitchFamily="2" charset="2"/>
              </a:rPr>
              <a:t>Firman</a:t>
            </a:r>
            <a:r>
              <a:rPr lang="en-US" altLang="en-US" sz="2400" dirty="0">
                <a:sym typeface="Wingdings" panose="05000000000000000000" pitchFamily="2" charset="2"/>
              </a:rPr>
              <a:t> Raja </a:t>
            </a:r>
            <a:r>
              <a:rPr lang="en-US" altLang="en-US" sz="2400" dirty="0" err="1">
                <a:sym typeface="Wingdings" panose="05000000000000000000" pitchFamily="2" charset="2"/>
              </a:rPr>
              <a:t>Bld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Tgl</a:t>
            </a:r>
            <a:r>
              <a:rPr lang="en-US" altLang="en-US" sz="2400" dirty="0">
                <a:sym typeface="Wingdings" panose="05000000000000000000" pitchFamily="2" charset="2"/>
              </a:rPr>
              <a:t> 16 Mei 1846 No. 1 </a:t>
            </a:r>
            <a:r>
              <a:rPr lang="en-US" altLang="en-US" sz="2400" dirty="0" err="1">
                <a:sym typeface="Wingdings" panose="05000000000000000000" pitchFamily="2" charset="2"/>
              </a:rPr>
              <a:t>dikeluarkan</a:t>
            </a:r>
            <a:r>
              <a:rPr lang="en-US" altLang="en-US" sz="2400" dirty="0">
                <a:sym typeface="Wingdings" panose="05000000000000000000" pitchFamily="2" charset="2"/>
              </a:rPr>
              <a:t>  </a:t>
            </a:r>
            <a:r>
              <a:rPr lang="en-US" altLang="en-US" sz="2400" dirty="0" err="1">
                <a:sym typeface="Wingdings" panose="05000000000000000000" pitchFamily="2" charset="2"/>
              </a:rPr>
              <a:t>awal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babak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baru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dlm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sejarah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ac </a:t>
            </a:r>
            <a:r>
              <a:rPr lang="en-US" altLang="en-US" sz="2400" dirty="0" err="1">
                <a:sym typeface="Wingdings" panose="05000000000000000000" pitchFamily="2" charset="2"/>
              </a:rPr>
              <a:t>pid</a:t>
            </a:r>
            <a:r>
              <a:rPr lang="en-US" altLang="en-US" sz="2400" dirty="0">
                <a:sym typeface="Wingdings" panose="05000000000000000000" pitchFamily="2" charset="2"/>
              </a:rPr>
              <a:t>  </a:t>
            </a:r>
            <a:r>
              <a:rPr lang="en-US" altLang="en-US" sz="2400" dirty="0" err="1">
                <a:sym typeface="Wingdings" panose="05000000000000000000" pitchFamily="2" charset="2"/>
              </a:rPr>
              <a:t>krn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membawa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ketertiban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hukum</a:t>
            </a:r>
            <a:r>
              <a:rPr lang="en-US" altLang="en-US" sz="2400" dirty="0">
                <a:sym typeface="Wingdings" panose="05000000000000000000" pitchFamily="2" charset="2"/>
              </a:rPr>
              <a:t> di Indonesia (</a:t>
            </a:r>
            <a:r>
              <a:rPr lang="en-US" altLang="en-US" sz="2400" dirty="0" err="1">
                <a:sym typeface="Wingdings" panose="05000000000000000000" pitchFamily="2" charset="2"/>
              </a:rPr>
              <a:t>psl</a:t>
            </a:r>
            <a:r>
              <a:rPr lang="en-US" altLang="en-US" sz="2400" dirty="0">
                <a:sym typeface="Wingdings" panose="05000000000000000000" pitchFamily="2" charset="2"/>
              </a:rPr>
              <a:t> 4 </a:t>
            </a:r>
            <a:r>
              <a:rPr lang="en-US" altLang="en-US" sz="2400" dirty="0" err="1">
                <a:sym typeface="Wingdings" panose="05000000000000000000" pitchFamily="2" charset="2"/>
              </a:rPr>
              <a:t>Firman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tsb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menetapkan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adanya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acara </a:t>
            </a:r>
            <a:r>
              <a:rPr lang="en-US" altLang="en-US" sz="2400" dirty="0" err="1">
                <a:sym typeface="Wingdings" panose="05000000000000000000" pitchFamily="2" charset="2"/>
              </a:rPr>
              <a:t>pidana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untuk</a:t>
            </a:r>
            <a:r>
              <a:rPr lang="en-US" altLang="en-US" sz="2400" dirty="0">
                <a:sym typeface="Wingdings" panose="05000000000000000000" pitchFamily="2" charset="2"/>
              </a:rPr>
              <a:t> Indonesia)  </a:t>
            </a:r>
            <a:r>
              <a:rPr lang="en-US" altLang="en-US" sz="2400" dirty="0" err="1">
                <a:sym typeface="Wingdings" panose="05000000000000000000" pitchFamily="2" charset="2"/>
              </a:rPr>
              <a:t>Indlandsch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Reglement</a:t>
            </a:r>
            <a:r>
              <a:rPr lang="en-US" altLang="en-US" sz="2400" dirty="0">
                <a:sym typeface="Wingdings" panose="05000000000000000000" pitchFamily="2" charset="2"/>
              </a:rPr>
              <a:t> (</a:t>
            </a:r>
            <a:r>
              <a:rPr lang="en-US" altLang="en-US" sz="2400" dirty="0" err="1">
                <a:sym typeface="Wingdings" panose="05000000000000000000" pitchFamily="2" charset="2"/>
              </a:rPr>
              <a:t>disingkat</a:t>
            </a:r>
            <a:r>
              <a:rPr lang="en-US" altLang="en-US" sz="2400" dirty="0">
                <a:sym typeface="Wingdings" panose="05000000000000000000" pitchFamily="2" charset="2"/>
              </a:rPr>
              <a:t> I.R. </a:t>
            </a:r>
            <a:r>
              <a:rPr lang="en-US" altLang="en-US" sz="2400" dirty="0" err="1">
                <a:sym typeface="Wingdings" panose="05000000000000000000" pitchFamily="2" charset="2"/>
              </a:rPr>
              <a:t>Indisch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Reglement</a:t>
            </a:r>
            <a:r>
              <a:rPr lang="en-US" altLang="en-US" sz="2400" dirty="0">
                <a:sym typeface="Wingdings" panose="05000000000000000000" pitchFamily="2" charset="2"/>
              </a:rPr>
              <a:t>)  </a:t>
            </a:r>
            <a:r>
              <a:rPr lang="en-US" altLang="en-US" sz="2400" dirty="0" err="1">
                <a:sym typeface="Wingdings" panose="05000000000000000000" pitchFamily="2" charset="2"/>
              </a:rPr>
              <a:t>thn</a:t>
            </a:r>
            <a:r>
              <a:rPr lang="en-US" altLang="en-US" sz="2400" dirty="0">
                <a:sym typeface="Wingdings" panose="05000000000000000000" pitchFamily="2" charset="2"/>
              </a:rPr>
              <a:t> 1941 (</a:t>
            </a:r>
            <a:r>
              <a:rPr lang="en-US" altLang="en-US" sz="2400" dirty="0" err="1">
                <a:sym typeface="Wingdings" panose="05000000000000000000" pitchFamily="2" charset="2"/>
              </a:rPr>
              <a:t>dgn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Stbl</a:t>
            </a:r>
            <a:r>
              <a:rPr lang="en-US" altLang="en-US" sz="2400" dirty="0">
                <a:sym typeface="Wingdings" panose="05000000000000000000" pitchFamily="2" charset="2"/>
              </a:rPr>
              <a:t> 1941 No. 44)  </a:t>
            </a:r>
            <a:r>
              <a:rPr lang="en-US" altLang="en-US" sz="2400" dirty="0" err="1">
                <a:sym typeface="Wingdings" panose="05000000000000000000" pitchFamily="2" charset="2"/>
              </a:rPr>
              <a:t>mengalami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perubahan</a:t>
            </a:r>
            <a:r>
              <a:rPr lang="en-US" altLang="en-US" sz="2400" dirty="0">
                <a:sym typeface="Wingdings" panose="05000000000000000000" pitchFamily="2" charset="2"/>
              </a:rPr>
              <a:t>   HIR (</a:t>
            </a:r>
            <a:r>
              <a:rPr lang="en-US" altLang="en-US" sz="2400" dirty="0" err="1">
                <a:sym typeface="Wingdings" panose="05000000000000000000" pitchFamily="2" charset="2"/>
              </a:rPr>
              <a:t>Herziene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Inlandsch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Reglement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604788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Lucida Handwriting" pitchFamily="66" charset="0"/>
              </a:rPr>
              <a:t>Hkm Ac Pid Sebelum KUHAP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410789"/>
            <a:ext cx="8596668" cy="463057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i="1" dirty="0">
                <a:latin typeface="Tahoma" panose="020B0604030504040204" pitchFamily="34" charset="0"/>
              </a:rPr>
              <a:t>Het </a:t>
            </a:r>
            <a:r>
              <a:rPr lang="en-US" altLang="en-US" sz="2000" i="1" dirty="0" err="1">
                <a:latin typeface="Tahoma" panose="020B0604030504040204" pitchFamily="34" charset="0"/>
              </a:rPr>
              <a:t>Herziene</a:t>
            </a:r>
            <a:r>
              <a:rPr lang="en-US" altLang="en-US" sz="2000" i="1" dirty="0">
                <a:latin typeface="Tahoma" panose="020B0604030504040204" pitchFamily="34" charset="0"/>
              </a:rPr>
              <a:t> </a:t>
            </a:r>
            <a:r>
              <a:rPr lang="en-US" altLang="en-US" sz="2000" i="1" dirty="0" err="1">
                <a:latin typeface="Tahoma" panose="020B0604030504040204" pitchFamily="34" charset="0"/>
              </a:rPr>
              <a:t>inslandsch</a:t>
            </a:r>
            <a:r>
              <a:rPr lang="en-US" altLang="en-US" sz="2000" i="1" dirty="0">
                <a:latin typeface="Tahoma" panose="020B0604030504040204" pitchFamily="34" charset="0"/>
              </a:rPr>
              <a:t> </a:t>
            </a:r>
            <a:r>
              <a:rPr lang="en-US" altLang="en-US" sz="2000" i="1" dirty="0" err="1">
                <a:latin typeface="Tahoma" panose="020B0604030504040204" pitchFamily="34" charset="0"/>
              </a:rPr>
              <a:t>Reglement</a:t>
            </a:r>
            <a:r>
              <a:rPr lang="en-US" altLang="en-US" sz="2000" dirty="0">
                <a:latin typeface="Tahoma" panose="020B0604030504040204" pitchFamily="34" charset="0"/>
              </a:rPr>
              <a:t> (</a:t>
            </a:r>
            <a:r>
              <a:rPr lang="en-US" altLang="en-US" sz="2000" dirty="0" err="1">
                <a:latin typeface="Tahoma" panose="020B0604030504040204" pitchFamily="34" charset="0"/>
              </a:rPr>
              <a:t>Reglement</a:t>
            </a:r>
            <a:r>
              <a:rPr lang="en-US" altLang="en-US" sz="2000" dirty="0">
                <a:latin typeface="Tahoma" panose="020B0604030504040204" pitchFamily="34" charset="0"/>
              </a:rPr>
              <a:t> Indonesia </a:t>
            </a:r>
            <a:r>
              <a:rPr lang="en-US" altLang="en-US" sz="2000" dirty="0" err="1">
                <a:latin typeface="Tahoma" panose="020B0604030504040204" pitchFamily="34" charset="0"/>
              </a:rPr>
              <a:t>yg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diperbarui</a:t>
            </a:r>
            <a:r>
              <a:rPr lang="en-US" altLang="en-US" sz="2000" dirty="0">
                <a:latin typeface="Tahoma" panose="020B0604030504040204" pitchFamily="34" charset="0"/>
              </a:rPr>
              <a:t> (RIB) /</a:t>
            </a:r>
            <a:r>
              <a:rPr lang="en-US" altLang="en-US" sz="2000" dirty="0" err="1">
                <a:latin typeface="Tahoma" panose="020B0604030504040204" pitchFamily="34" charset="0"/>
              </a:rPr>
              <a:t>staatsblad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</a:rPr>
              <a:t>tahun</a:t>
            </a:r>
            <a:r>
              <a:rPr lang="en-US" altLang="en-US" sz="2000" dirty="0">
                <a:latin typeface="Tahoma" panose="020B0604030504040204" pitchFamily="34" charset="0"/>
              </a:rPr>
              <a:t> 1941 No. 44) 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berdsrkan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Psl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6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ayat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(1) UU No. 1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drt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thn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1951: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seberapa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mungkin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hrs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diambil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sbg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pedoman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ttg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ac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perkara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pidana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sipil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oleh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semua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pengadilan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kejaksaan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negeri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dlm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wilayah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 RI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kecuali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atas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beberapa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perubahan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tambahannya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UU No. 1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Drt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thn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1951 (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tentang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Tindakan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Sementara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Menyelenggarakan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Kesatuan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Pengadilan-Pengadilan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Sipil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) 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dimaksudkan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mengadakan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unifikasi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hkm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ac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pid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yg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seblmnya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terdiri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dari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hkm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ac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pid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bagi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i="1" dirty="0" err="1">
                <a:latin typeface="Tahoma" panose="020B0604030504040204" pitchFamily="34" charset="0"/>
                <a:sym typeface="Wingdings" panose="05000000000000000000" pitchFamily="2" charset="2"/>
              </a:rPr>
              <a:t>Landraad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hkm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ac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pid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bagi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i="1" dirty="0">
                <a:latin typeface="Tahoma" panose="020B0604030504040204" pitchFamily="34" charset="0"/>
                <a:sym typeface="Wingdings" panose="05000000000000000000" pitchFamily="2" charset="2"/>
              </a:rPr>
              <a:t>Rad van </a:t>
            </a:r>
            <a:r>
              <a:rPr lang="en-US" altLang="en-US" sz="2000" i="1" dirty="0" err="1">
                <a:latin typeface="Tahoma" panose="020B0604030504040204" pitchFamily="34" charset="0"/>
                <a:sym typeface="Wingdings" panose="05000000000000000000" pitchFamily="2" charset="2"/>
              </a:rPr>
              <a:t>Justitie</a:t>
            </a:r>
            <a:r>
              <a:rPr lang="en-US" altLang="en-US" sz="2000" i="1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&gt;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akibat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perbedaan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peradilan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bagi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gol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penduduk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Bumiputera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dan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peradilan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bagi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gol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bangsa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Eropa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di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Jaman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Tahoma" panose="020B0604030504040204" pitchFamily="34" charset="0"/>
                <a:sym typeface="Wingdings" panose="05000000000000000000" pitchFamily="2" charset="2"/>
              </a:rPr>
              <a:t>Hindia</a:t>
            </a:r>
            <a:r>
              <a:rPr lang="en-US" altLang="en-US" sz="2000" dirty="0">
                <a:latin typeface="Tahoma" panose="020B0604030504040204" pitchFamily="34" charset="0"/>
                <a:sym typeface="Wingdings" panose="05000000000000000000" pitchFamily="2" charset="2"/>
              </a:rPr>
              <a:t> Bld.</a:t>
            </a:r>
            <a:r>
              <a:rPr lang="en-US" altLang="en-US" sz="2400" dirty="0"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err="1">
                <a:latin typeface="Tahoma" panose="020B0604030504040204" pitchFamily="34" charset="0"/>
              </a:rPr>
              <a:t>Dgn</a:t>
            </a:r>
            <a:r>
              <a:rPr lang="en-US" altLang="en-US" sz="2400" dirty="0">
                <a:latin typeface="Tahoma" panose="020B0604030504040204" pitchFamily="34" charset="0"/>
              </a:rPr>
              <a:t> UU No. 1 </a:t>
            </a:r>
            <a:r>
              <a:rPr lang="en-US" altLang="en-US" sz="2400" dirty="0" err="1">
                <a:latin typeface="Tahoma" panose="020B0604030504040204" pitchFamily="34" charset="0"/>
              </a:rPr>
              <a:t>Drt</a:t>
            </a:r>
            <a:r>
              <a:rPr lang="en-US" altLang="en-US" sz="2400" dirty="0">
                <a:latin typeface="Tahoma" panose="020B0604030504040204" pitchFamily="34" charset="0"/>
              </a:rPr>
              <a:t> 1951 </a:t>
            </a:r>
            <a:r>
              <a:rPr lang="en-US" altLang="en-US" sz="2400" dirty="0" err="1">
                <a:latin typeface="Tahoma" panose="020B0604030504040204" pitchFamily="34" charset="0"/>
              </a:rPr>
              <a:t>tsb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ditetapkan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bahwa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hanya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ada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satu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hukum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hkm</a:t>
            </a:r>
            <a:r>
              <a:rPr lang="en-US" altLang="en-US" sz="2400" dirty="0">
                <a:latin typeface="Tahoma" panose="020B0604030504040204" pitchFamily="34" charset="0"/>
              </a:rPr>
              <a:t> ac </a:t>
            </a:r>
            <a:r>
              <a:rPr lang="en-US" altLang="en-US" sz="2400" dirty="0" err="1">
                <a:latin typeface="Tahoma" panose="020B0604030504040204" pitchFamily="34" charset="0"/>
              </a:rPr>
              <a:t>pid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yg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berlaku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utk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seluruh</a:t>
            </a:r>
            <a:r>
              <a:rPr lang="en-US" altLang="en-US" sz="2400" dirty="0">
                <a:latin typeface="Tahoma" panose="020B0604030504040204" pitchFamily="34" charset="0"/>
              </a:rPr>
              <a:t> Indonesia </a:t>
            </a:r>
            <a:r>
              <a:rPr lang="en-US" altLang="en-US" sz="2400" dirty="0" err="1">
                <a:latin typeface="Tahoma" panose="020B0604030504040204" pitchFamily="34" charset="0"/>
              </a:rPr>
              <a:t>yaitu</a:t>
            </a:r>
            <a:r>
              <a:rPr lang="en-US" altLang="en-US" sz="2400" dirty="0">
                <a:latin typeface="Tahoma" panose="020B0604030504040204" pitchFamily="34" charset="0"/>
              </a:rPr>
              <a:t> RIB </a:t>
            </a:r>
            <a:r>
              <a:rPr lang="en-US" altLang="en-US" sz="2400" dirty="0" err="1">
                <a:latin typeface="Tahoma" panose="020B0604030504040204" pitchFamily="34" charset="0"/>
              </a:rPr>
              <a:t>dgn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perubahan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dan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penyesuaian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secara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parsial</a:t>
            </a:r>
            <a:r>
              <a:rPr lang="en-US" altLang="en-US" sz="2400" dirty="0">
                <a:latin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38873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latin typeface="Lucida Handwriting" pitchFamily="66" charset="0"/>
              </a:rPr>
              <a:t>Mengapa  HIR/RIB perlu dicabut 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201783"/>
            <a:ext cx="8596668" cy="483957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Char char="R"/>
              <a:defRPr/>
            </a:pPr>
            <a:r>
              <a:rPr lang="en-US" sz="2000" dirty="0" err="1">
                <a:sym typeface="Wingdings 2" pitchFamily="18" charset="2"/>
              </a:rPr>
              <a:t>Sbg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produk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legislatif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jaman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penjajahan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mengandung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ketentuan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yg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blm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memberikan</a:t>
            </a:r>
            <a:r>
              <a:rPr lang="en-US" sz="2000" dirty="0">
                <a:sym typeface="Wingdings 2" pitchFamily="18" charset="2"/>
              </a:rPr>
              <a:t>  </a:t>
            </a:r>
            <a:r>
              <a:rPr lang="en-US" sz="2000" dirty="0" err="1">
                <a:sym typeface="Wingdings 2" pitchFamily="18" charset="2"/>
              </a:rPr>
              <a:t>jaminan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perlindungan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yg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cukup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thd</a:t>
            </a:r>
            <a:r>
              <a:rPr lang="en-US" sz="2000" dirty="0">
                <a:sym typeface="Wingdings 2" pitchFamily="18" charset="2"/>
              </a:rPr>
              <a:t> HAM, </a:t>
            </a:r>
            <a:r>
              <a:rPr lang="en-US" sz="2000" dirty="0" err="1">
                <a:sym typeface="Wingdings 2" pitchFamily="18" charset="2"/>
              </a:rPr>
              <a:t>perlindungan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thd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harkat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martabat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manusia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sebagaimana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wajarnya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dimiliki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oleh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suatu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negara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hukum</a:t>
            </a:r>
            <a:r>
              <a:rPr lang="en-US" sz="2000" dirty="0">
                <a:sym typeface="Wingdings 2" pitchFamily="18" charset="2"/>
              </a:rPr>
              <a:t>  </a:t>
            </a:r>
            <a:r>
              <a:rPr lang="en-US" sz="2000" dirty="0" err="1">
                <a:sym typeface="Wingdings 2" pitchFamily="18" charset="2"/>
              </a:rPr>
              <a:t>misal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tdk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diatur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ttg</a:t>
            </a:r>
            <a:r>
              <a:rPr lang="en-US" sz="2000" dirty="0">
                <a:sym typeface="Wingdings 2" pitchFamily="18" charset="2"/>
              </a:rPr>
              <a:t>  </a:t>
            </a:r>
            <a:r>
              <a:rPr lang="en-US" sz="2000" dirty="0" err="1">
                <a:sym typeface="Wingdings 2" pitchFamily="18" charset="2"/>
              </a:rPr>
              <a:t>bantuan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hkm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hak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ganti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kerugian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rehabilitasi</a:t>
            </a:r>
            <a:r>
              <a:rPr lang="en-US" sz="2000" dirty="0">
                <a:sym typeface="Wingdings 2" pitchFamily="18" charset="2"/>
              </a:rPr>
              <a:t> (</a:t>
            </a:r>
            <a:r>
              <a:rPr lang="en-US" sz="2000" dirty="0" err="1">
                <a:sym typeface="Wingdings 2" pitchFamily="18" charset="2"/>
              </a:rPr>
              <a:t>merpkan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hak</a:t>
            </a:r>
            <a:r>
              <a:rPr lang="en-US" sz="2000" dirty="0">
                <a:sym typeface="Wingdings 2" pitchFamily="18" charset="2"/>
              </a:rPr>
              <a:t> fundamental).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R"/>
              <a:defRPr/>
            </a:pPr>
            <a:r>
              <a:rPr lang="en-US" sz="2000" dirty="0">
                <a:sym typeface="Wingdings 2" pitchFamily="18" charset="2"/>
              </a:rPr>
              <a:t>Demi </a:t>
            </a:r>
            <a:r>
              <a:rPr lang="en-US" sz="2000" dirty="0" err="1">
                <a:sym typeface="Wingdings 2" pitchFamily="18" charset="2"/>
              </a:rPr>
              <a:t>pembangunan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dlm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bidang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hkm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mengingat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tsb</a:t>
            </a:r>
            <a:r>
              <a:rPr lang="en-US" sz="2000" dirty="0">
                <a:sym typeface="Wingdings 2" pitchFamily="18" charset="2"/>
              </a:rPr>
              <a:t> di </a:t>
            </a:r>
            <a:r>
              <a:rPr lang="en-US" sz="2000" dirty="0" err="1">
                <a:sym typeface="Wingdings 2" pitchFamily="18" charset="2"/>
              </a:rPr>
              <a:t>atas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maka</a:t>
            </a:r>
            <a:r>
              <a:rPr lang="en-US" sz="2000" dirty="0">
                <a:sym typeface="Wingdings 2" pitchFamily="18" charset="2"/>
              </a:rPr>
              <a:t> HIR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beberapa</a:t>
            </a:r>
            <a:r>
              <a:rPr lang="en-US" sz="2000" dirty="0">
                <a:sym typeface="Wingdings 2" pitchFamily="18" charset="2"/>
              </a:rPr>
              <a:t>  </a:t>
            </a:r>
            <a:r>
              <a:rPr lang="en-US" sz="2000" dirty="0" err="1">
                <a:sym typeface="Wingdings 2" pitchFamily="18" charset="2"/>
              </a:rPr>
              <a:t>pasal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yg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memuat</a:t>
            </a:r>
            <a:r>
              <a:rPr lang="en-US" sz="2000" dirty="0">
                <a:sym typeface="Wingdings 2" pitchFamily="18" charset="2"/>
              </a:rPr>
              <a:t> acara </a:t>
            </a:r>
            <a:r>
              <a:rPr lang="en-US" sz="2000" dirty="0" err="1">
                <a:sym typeface="Wingdings 2" pitchFamily="18" charset="2"/>
              </a:rPr>
              <a:t>pid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dlm</a:t>
            </a:r>
            <a:r>
              <a:rPr lang="en-US" sz="2000" dirty="0">
                <a:sym typeface="Wingdings 2" pitchFamily="18" charset="2"/>
              </a:rPr>
              <a:t> UU No. 1 </a:t>
            </a:r>
            <a:r>
              <a:rPr lang="en-US" sz="2000" dirty="0" err="1">
                <a:sym typeface="Wingdings 2" pitchFamily="18" charset="2"/>
              </a:rPr>
              <a:t>Drt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tahun</a:t>
            </a:r>
            <a:r>
              <a:rPr lang="en-US" sz="2000" dirty="0">
                <a:sym typeface="Wingdings 2" pitchFamily="18" charset="2"/>
              </a:rPr>
              <a:t> 1951 </a:t>
            </a:r>
            <a:r>
              <a:rPr lang="en-US" sz="2000" dirty="0" err="1">
                <a:sym typeface="Wingdings 2" pitchFamily="18" charset="2"/>
              </a:rPr>
              <a:t>serta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semua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perat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pelaksanaannya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ketentuan-ketentuan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yg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diatur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dlm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perat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peruundangan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lainnya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sepanjang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hal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itu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mengenai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 err="1">
                <a:sym typeface="Wingdings 2" pitchFamily="18" charset="2"/>
              </a:rPr>
              <a:t>hkm</a:t>
            </a:r>
            <a:r>
              <a:rPr lang="en-US" sz="2000" dirty="0">
                <a:sym typeface="Wingdings 2" pitchFamily="18" charset="2"/>
              </a:rPr>
              <a:t> ac </a:t>
            </a:r>
            <a:r>
              <a:rPr lang="en-US" sz="2000" dirty="0" err="1">
                <a:sym typeface="Wingdings 2" pitchFamily="18" charset="2"/>
              </a:rPr>
              <a:t>pid</a:t>
            </a:r>
            <a:r>
              <a:rPr lang="en-US" sz="2000" dirty="0">
                <a:sym typeface="Wingdings 2" pitchFamily="18" charset="2"/>
              </a:rPr>
              <a:t>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u="sng" dirty="0">
                <a:sym typeface="Wingdings" pitchFamily="2" charset="2"/>
              </a:rPr>
              <a:t>PERLU DICABUT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>
                <a:sym typeface="Wingdings 2" pitchFamily="18" charset="2"/>
              </a:rPr>
              <a:t> 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 err="1">
                <a:sym typeface="Wingdings" pitchFamily="2" charset="2"/>
              </a:rPr>
              <a:t>krn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tdk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sesuai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dgn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cita-cita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hkm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nasional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diganti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dgn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hkm</a:t>
            </a:r>
            <a:r>
              <a:rPr lang="en-US" sz="2000" dirty="0">
                <a:sym typeface="Wingdings" pitchFamily="2" charset="2"/>
              </a:rPr>
              <a:t> ac </a:t>
            </a:r>
            <a:r>
              <a:rPr lang="en-US" sz="2000" dirty="0" err="1">
                <a:sym typeface="Wingdings" pitchFamily="2" charset="2"/>
              </a:rPr>
              <a:t>pid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baru</a:t>
            </a:r>
            <a:r>
              <a:rPr lang="en-US" sz="2000" dirty="0">
                <a:sym typeface="Wingdings" pitchFamily="2" charset="2"/>
              </a:rPr>
              <a:t> 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berciri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kodifikasi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unifikasi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berdsrkan</a:t>
            </a:r>
            <a:r>
              <a:rPr lang="en-US" sz="2000" dirty="0">
                <a:sym typeface="Wingdings" pitchFamily="2" charset="2"/>
              </a:rPr>
              <a:t> Pancasila </a:t>
            </a:r>
            <a:r>
              <a:rPr lang="en-US" sz="2000" dirty="0" err="1">
                <a:sym typeface="Wingdings" pitchFamily="2" charset="2"/>
              </a:rPr>
              <a:t>dan</a:t>
            </a:r>
            <a:r>
              <a:rPr lang="en-US" sz="2000" dirty="0">
                <a:sym typeface="Wingdings" pitchFamily="2" charset="2"/>
              </a:rPr>
              <a:t> UUD 1945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R"/>
              <a:defRPr/>
            </a:pPr>
            <a:r>
              <a:rPr lang="en-US" sz="2000" dirty="0" err="1">
                <a:sym typeface="Wingdings" pitchFamily="2" charset="2"/>
              </a:rPr>
              <a:t>Diganti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dgn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Kitab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Undang-Undang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Hukum</a:t>
            </a:r>
            <a:r>
              <a:rPr lang="en-US" sz="2000" dirty="0">
                <a:sym typeface="Wingdings" pitchFamily="2" charset="2"/>
              </a:rPr>
              <a:t> Acara </a:t>
            </a:r>
            <a:r>
              <a:rPr lang="en-US" sz="2000" dirty="0" err="1">
                <a:sym typeface="Wingdings" pitchFamily="2" charset="2"/>
              </a:rPr>
              <a:t>Pidana</a:t>
            </a:r>
            <a:r>
              <a:rPr lang="en-US" sz="2000" dirty="0">
                <a:sym typeface="Wingdings" pitchFamily="2" charset="2"/>
              </a:rPr>
              <a:t> (UU No.8 </a:t>
            </a:r>
            <a:r>
              <a:rPr lang="en-US" sz="2000" dirty="0" err="1">
                <a:sym typeface="Wingdings" pitchFamily="2" charset="2"/>
              </a:rPr>
              <a:t>thn</a:t>
            </a:r>
            <a:r>
              <a:rPr lang="en-US" sz="2000" dirty="0">
                <a:sym typeface="Wingdings" pitchFamily="2" charset="2"/>
              </a:rPr>
              <a:t> 1981 </a:t>
            </a:r>
            <a:r>
              <a:rPr lang="en-US" sz="2000" dirty="0" err="1">
                <a:sym typeface="Wingdings" pitchFamily="2" charset="2"/>
              </a:rPr>
              <a:t>tertanggal</a:t>
            </a:r>
            <a:r>
              <a:rPr lang="en-US" sz="2000" dirty="0">
                <a:sym typeface="Wingdings" pitchFamily="2" charset="2"/>
              </a:rPr>
              <a:t> 31 </a:t>
            </a:r>
            <a:r>
              <a:rPr lang="en-US" sz="2000" dirty="0" err="1">
                <a:sym typeface="Wingdings" pitchFamily="2" charset="2"/>
              </a:rPr>
              <a:t>Desember</a:t>
            </a:r>
            <a:r>
              <a:rPr lang="en-US" sz="2000" dirty="0">
                <a:sym typeface="Wingdings" pitchFamily="2" charset="2"/>
              </a:rPr>
              <a:t> 1981)  </a:t>
            </a:r>
            <a:r>
              <a:rPr lang="en-US" sz="2000" dirty="0" err="1">
                <a:sym typeface="Wingdings" pitchFamily="2" charset="2"/>
              </a:rPr>
              <a:t>Lebih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menonjolkan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perlindungan</a:t>
            </a:r>
            <a:r>
              <a:rPr lang="en-US" sz="2000" dirty="0">
                <a:sym typeface="Wingdings" pitchFamily="2" charset="2"/>
              </a:rPr>
              <a:t> HAM </a:t>
            </a:r>
            <a:r>
              <a:rPr lang="en-US" sz="2000" dirty="0" err="1">
                <a:sym typeface="Wingdings" pitchFamily="2" charset="2"/>
              </a:rPr>
              <a:t>dlm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keseimbangannya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dgn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kepentingan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umum</a:t>
            </a:r>
            <a:endParaRPr lang="en-US" sz="2000" dirty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R"/>
              <a:defRPr/>
            </a:pPr>
            <a:endParaRPr lang="en-US" sz="2000" dirty="0"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R"/>
              <a:defRPr/>
            </a:pPr>
            <a:endParaRPr lang="en-US" sz="2000" dirty="0"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706978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1">
                <a:latin typeface="Lucida Handwriting" panose="03010101010101010101" pitchFamily="66" charset="0"/>
              </a:rPr>
              <a:t>Perbedaan Fundamental KUHAP Dengan HIR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ym typeface="Wingdings" panose="05000000000000000000" pitchFamily="2" charset="2"/>
              </a:rPr>
              <a:t>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ym typeface="Wingdings" panose="05000000000000000000" pitchFamily="2" charset="2"/>
              </a:rPr>
              <a:t>KUHAP </a:t>
            </a:r>
            <a:r>
              <a:rPr lang="en-US" altLang="en-US" sz="2000" b="1" dirty="0" err="1">
                <a:sym typeface="Wingdings" panose="05000000000000000000" pitchFamily="2" charset="2"/>
              </a:rPr>
              <a:t>mengatur</a:t>
            </a:r>
            <a:r>
              <a:rPr lang="en-US" altLang="en-US" sz="2000" b="1" dirty="0">
                <a:sym typeface="Wingdings" panose="05000000000000000000" pitchFamily="2" charset="2"/>
              </a:rPr>
              <a:t> </a:t>
            </a:r>
            <a:r>
              <a:rPr lang="en-US" altLang="en-US" sz="2000" b="1" dirty="0" err="1">
                <a:sym typeface="Wingdings" panose="05000000000000000000" pitchFamily="2" charset="2"/>
              </a:rPr>
              <a:t>hal-hal</a:t>
            </a:r>
            <a:r>
              <a:rPr lang="en-US" altLang="en-US" sz="1800" dirty="0">
                <a:sym typeface="Wingdings" panose="05000000000000000000" pitchFamily="2" charset="2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Hak-hak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tersangka</a:t>
            </a:r>
            <a:r>
              <a:rPr lang="en-US" altLang="en-US" sz="2400" dirty="0">
                <a:sym typeface="Wingdings" panose="05000000000000000000" pitchFamily="2" charset="2"/>
              </a:rPr>
              <a:t>/</a:t>
            </a:r>
            <a:r>
              <a:rPr lang="en-US" altLang="en-US" sz="2400" dirty="0" err="1">
                <a:sym typeface="Wingdings" panose="05000000000000000000" pitchFamily="2" charset="2"/>
              </a:rPr>
              <a:t>terdakwa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Bantuan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pd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semua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tingkatan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pemeriksaan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Dsr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hkm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bagi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penangkapan</a:t>
            </a:r>
            <a:r>
              <a:rPr lang="en-US" altLang="en-US" sz="2400" dirty="0">
                <a:sym typeface="Wingdings" panose="05000000000000000000" pitchFamily="2" charset="2"/>
              </a:rPr>
              <a:t>/</a:t>
            </a:r>
            <a:r>
              <a:rPr lang="en-US" altLang="en-US" sz="2400" dirty="0" err="1">
                <a:sym typeface="Wingdings" panose="05000000000000000000" pitchFamily="2" charset="2"/>
              </a:rPr>
              <a:t>penahanan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pembatasan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jangka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waktu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Ganti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kerugian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rehabilitasi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Penggabungan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perkara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perdata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pd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perkara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pid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dlm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hal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ganti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rugi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Upaya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Hukum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Koneksitas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>
                <a:sym typeface="Wingdings" panose="05000000000000000000" pitchFamily="2" charset="2"/>
              </a:rPr>
              <a:t>Pengawasan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Pelaksanaan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Putusan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pengadilan</a:t>
            </a:r>
            <a:endParaRPr lang="en-US" alt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15569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52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98963" y="214313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en-US" sz="2600" b="1">
                <a:latin typeface="Antique Olive" pitchFamily="34" charset="0"/>
              </a:rPr>
              <a:t>Hak-Hak Tersangka/Terdakwa </a:t>
            </a:r>
            <a:r>
              <a:rPr lang="en-US" altLang="en-US" sz="2600" b="1">
                <a:latin typeface="Antique Olive" pitchFamily="34" charset="0"/>
                <a:sym typeface="Wingdings" panose="05000000000000000000" pitchFamily="2" charset="2"/>
              </a:rPr>
              <a:t> </a:t>
            </a:r>
            <a:r>
              <a:rPr lang="en-US" altLang="en-US" sz="2600" b="1">
                <a:latin typeface="Antique Olive" pitchFamily="34" charset="0"/>
              </a:rPr>
              <a:t>bersumber pada asas </a:t>
            </a:r>
            <a:r>
              <a:rPr lang="en-US" altLang="en-US" sz="2600" b="1" u="sng">
                <a:latin typeface="Antique Olive" pitchFamily="34" charset="0"/>
              </a:rPr>
              <a:t>praduga tidak bersalah</a:t>
            </a:r>
            <a:endParaRPr lang="en-US" altLang="en-US" sz="2600" b="1">
              <a:latin typeface="Antique Olive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672046" y="1306286"/>
            <a:ext cx="10519954" cy="508145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 smtClean="0">
                <a:sym typeface="Wingdings 3" panose="05040102010807070707" pitchFamily="18" charset="2"/>
              </a:rPr>
              <a:t></a:t>
            </a:r>
            <a:endParaRPr lang="en-US" altLang="en-US" sz="1800" dirty="0"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sgr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mendptkan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pemeriksaan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dlm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fase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penyidikan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sgr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mendptkan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pemeriksaan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oleh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pengadilan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mendptkan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putusan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yg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seadil-adilnya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diberitahu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ttg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apa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yg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disangkakan</a:t>
            </a:r>
            <a:r>
              <a:rPr lang="en-US" altLang="en-US" sz="2000" dirty="0">
                <a:sym typeface="Wingdings" panose="05000000000000000000" pitchFamily="2" charset="2"/>
              </a:rPr>
              <a:t>/</a:t>
            </a:r>
            <a:r>
              <a:rPr lang="en-US" altLang="en-US" sz="2000" dirty="0" err="1">
                <a:sym typeface="Wingdings" panose="05000000000000000000" pitchFamily="2" charset="2"/>
              </a:rPr>
              <a:t>didakwakan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kpdnya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dgn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bhs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yg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dimengerti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olehnya</a:t>
            </a:r>
            <a:r>
              <a:rPr lang="en-US" altLang="en-US" sz="2000" dirty="0">
                <a:sym typeface="Wingdings" panose="05000000000000000000" pitchFamily="2" charset="2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menyiapkan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pembelaaannya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mendpt</a:t>
            </a:r>
            <a:r>
              <a:rPr lang="en-US" altLang="en-US" sz="2000" dirty="0">
                <a:sym typeface="Wingdings" panose="05000000000000000000" pitchFamily="2" charset="2"/>
              </a:rPr>
              <a:t>  </a:t>
            </a:r>
            <a:r>
              <a:rPr lang="en-US" altLang="en-US" sz="2000" dirty="0" err="1">
                <a:sym typeface="Wingdings" panose="05000000000000000000" pitchFamily="2" charset="2"/>
              </a:rPr>
              <a:t>juru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bahasa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mendptkan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bantuan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hukum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mendapatkan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kunjungan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keluarga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>
                <a:sym typeface="Wingdings" panose="05000000000000000000" pitchFamily="2" charset="2"/>
              </a:rPr>
              <a:t>Hak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utk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tdk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dibebani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kewajiban</a:t>
            </a:r>
            <a:r>
              <a:rPr lang="en-US" altLang="en-US" sz="2000" dirty="0"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sym typeface="Wingdings" panose="05000000000000000000" pitchFamily="2" charset="2"/>
              </a:rPr>
              <a:t>pembuktian</a:t>
            </a:r>
            <a:r>
              <a:rPr lang="en-US" altLang="en-US" sz="2000" dirty="0">
                <a:sym typeface="Wingdings" panose="05000000000000000000" pitchFamily="2" charset="2"/>
              </a:rPr>
              <a:t> (</a:t>
            </a:r>
            <a:r>
              <a:rPr lang="en-US" altLang="en-US" sz="2000" i="1" dirty="0">
                <a:sym typeface="Wingdings" panose="05000000000000000000" pitchFamily="2" charset="2"/>
              </a:rPr>
              <a:t>non self incrimination</a:t>
            </a:r>
            <a:r>
              <a:rPr lang="en-US" altLang="en-US" sz="20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alt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090929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/>
              <a:t>Bantuan Hkm Pada Semua Tingkat Pemeriksaan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17676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/>
              <a:t>Mrpkan prinsip negara hukum (</a:t>
            </a:r>
            <a:r>
              <a:rPr lang="en-US" sz="1800" i="1"/>
              <a:t>rule of law), due process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/>
              <a:t>Sejak taraf pemeriksaan pendahuluan tersangka berhak menunjuk, menghubungi dan minta bantuan penasehat hukum </a:t>
            </a:r>
            <a:r>
              <a:rPr lang="en-US" sz="1800">
                <a:sym typeface="Wingdings" pitchFamily="2" charset="2"/>
              </a:rPr>
              <a:t> tujuannya utk keperluan menyiapkan pembelaan.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>
                <a:sym typeface="Wingdings" pitchFamily="2" charset="2"/>
              </a:rPr>
              <a:t>Berhak mengadakan hubungan dgn orang yg dpt memberikan bantuan hukum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>
                <a:sym typeface="Wingdings" pitchFamily="2" charset="2"/>
              </a:rPr>
              <a:t>Hubungan tsb bersifat bebas </a:t>
            </a:r>
            <a:r>
              <a:rPr lang="en-US" sz="1800">
                <a:sym typeface="Wingdings 2" pitchFamily="18" charset="2"/>
              </a:rPr>
              <a:t></a:t>
            </a:r>
            <a:r>
              <a:rPr lang="en-US" sz="1800">
                <a:sym typeface="Wingdings" pitchFamily="2" charset="2"/>
              </a:rPr>
              <a:t> artinya tersangka/terdakwa dpt mengutarakan sgl sesuatu dlm rangka persiapan pembelaannya tanpa diawasi dan didengar oleh petugas (</a:t>
            </a:r>
            <a:r>
              <a:rPr lang="en-US" sz="1800" i="1">
                <a:sym typeface="Wingdings" pitchFamily="2" charset="2"/>
              </a:rPr>
              <a:t>without sight and hearing</a:t>
            </a:r>
            <a:r>
              <a:rPr lang="en-US" sz="1800">
                <a:sym typeface="Wingdings" pitchFamily="2" charset="2"/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>
                <a:sym typeface="Wingdings" pitchFamily="2" charset="2"/>
              </a:rPr>
              <a:t>Utk tindak pidana yg menyangkut  keamanan  negara    ada pembatasan   pembicaraan tersangka/terdakwa dengan penasehat hukum didengar oleh petugas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>
                <a:sym typeface="Wingdings" pitchFamily="2" charset="2"/>
              </a:rPr>
              <a:t>Jika perkara sdh dilimpahkan ke pengeadilan mk tdk ada lagi pembatasan hubungan tersangka/terdakwa dgn penasehat hukum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800">
                <a:sym typeface="Wingdings" pitchFamily="2" charset="2"/>
              </a:rPr>
              <a:t>Psl 56: Jika ancaman pidana: mati, 15 thn atau lebih negara wajib menyediakan penasehat hukum.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i="1"/>
          </a:p>
        </p:txBody>
      </p:sp>
    </p:spTree>
    <p:extLst>
      <p:ext uri="{BB962C8B-B14F-4D97-AF65-F5344CB8AC3E}">
        <p14:creationId xmlns:p14="http://schemas.microsoft.com/office/powerpoint/2010/main" val="9083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latin typeface="Lucida Handwriting" pitchFamily="66" charset="0"/>
              </a:rPr>
              <a:t>KUHAP DAN HAM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Pengertian Negara Hukum (</a:t>
            </a:r>
            <a:r>
              <a:rPr lang="en-US" altLang="en-US" sz="2000" i="1"/>
              <a:t>rule of law</a:t>
            </a:r>
            <a:r>
              <a:rPr lang="en-US" altLang="en-US" sz="2000"/>
              <a:t>) </a:t>
            </a:r>
            <a:r>
              <a:rPr lang="en-US" altLang="en-US" sz="2000">
                <a:sym typeface="Wingdings" panose="05000000000000000000" pitchFamily="2" charset="2"/>
              </a:rPr>
              <a:t></a:t>
            </a:r>
            <a:r>
              <a:rPr lang="en-US" altLang="en-US" sz="2000"/>
              <a:t> mempunyai sendi yg bersifat universal: </a:t>
            </a:r>
            <a:r>
              <a:rPr lang="en-US" altLang="en-US" sz="2000" u="sng"/>
              <a:t>pengakuan dan perlindungan thd HAM</a:t>
            </a:r>
            <a:r>
              <a:rPr lang="en-US" altLang="en-US" sz="2000"/>
              <a:t>, </a:t>
            </a:r>
            <a:r>
              <a:rPr lang="en-US" altLang="en-US" sz="2000" u="sng"/>
              <a:t>legalitas dari tindakan negara/pemerintah dlm arti tindakan aparatur neg yg dpt dipertanggungjawabkan secara hukum</a:t>
            </a:r>
            <a:r>
              <a:rPr lang="en-US" altLang="en-US" sz="2000"/>
              <a:t> dan </a:t>
            </a:r>
            <a:r>
              <a:rPr lang="en-US" altLang="en-US" sz="2000" u="sng"/>
              <a:t>terjaminnya peradilan yang bebas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Konsepsi </a:t>
            </a:r>
            <a:r>
              <a:rPr lang="en-US" altLang="en-US" sz="2000" i="1"/>
              <a:t>rule of law  </a:t>
            </a:r>
            <a:r>
              <a:rPr lang="en-US" altLang="en-US" sz="2000"/>
              <a:t>membawa konsekuensi bhw sendi-sendi tsb </a:t>
            </a:r>
            <a:r>
              <a:rPr lang="en-US" altLang="en-US" sz="2000" u="sng"/>
              <a:t>hrs tercermin dlm hukum pidana, khususnya hkm ac pidana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Dlm hkm ac pid pencerminan sendi-sendi tsb  </a:t>
            </a:r>
            <a:r>
              <a:rPr lang="en-US" altLang="en-US" sz="2000">
                <a:sym typeface="Wingdings" panose="05000000000000000000" pitchFamily="2" charset="2"/>
              </a:rPr>
              <a:t></a:t>
            </a:r>
            <a:r>
              <a:rPr lang="en-US" altLang="en-US" sz="2000"/>
              <a:t> menimbulkan </a:t>
            </a:r>
            <a:r>
              <a:rPr lang="en-US" altLang="en-US" sz="2000" b="1" u="sng"/>
              <a:t>penciptaan asas-asas </a:t>
            </a:r>
            <a:r>
              <a:rPr lang="en-US" altLang="en-US" sz="2000"/>
              <a:t>yg merpkan dsr bagi hkm ac pid ybs terlepas dari sistem hukum yg dianut (</a:t>
            </a:r>
            <a:r>
              <a:rPr lang="en-US" altLang="en-US" sz="2000" i="1"/>
              <a:t>civil law or common law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Asas-asas tsb bersifat universal  </a:t>
            </a:r>
            <a:r>
              <a:rPr lang="en-US" altLang="en-US" sz="2000">
                <a:sym typeface="Wingdings 2" panose="05020102010507070707" pitchFamily="18" charset="2"/>
              </a:rPr>
              <a:t></a:t>
            </a:r>
            <a:r>
              <a:rPr lang="en-US" altLang="en-US" sz="2000"/>
              <a:t> dikaitkan dgn sendi utama &gt; jaminan dan perlindungan HAM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Utk mengukur nilai Hkm ac Pid </a:t>
            </a:r>
            <a:r>
              <a:rPr lang="en-US" altLang="en-US" sz="2000">
                <a:sym typeface="Wingdings" panose="05000000000000000000" pitchFamily="2" charset="2"/>
              </a:rPr>
              <a:t></a:t>
            </a:r>
            <a:r>
              <a:rPr lang="en-US" altLang="en-US" sz="2000"/>
              <a:t>  bisa dgn melihat konvensi atau deklarasi internasional (</a:t>
            </a:r>
            <a:r>
              <a:rPr lang="en-US" altLang="en-US" sz="2000" i="1" u="sng"/>
              <a:t>The universal Declaration of Human Rights</a:t>
            </a:r>
            <a:r>
              <a:rPr lang="en-US" altLang="en-US" sz="2000"/>
              <a:t> /disahkan PBB tgl 10 Desember 1948 and </a:t>
            </a:r>
            <a:r>
              <a:rPr lang="en-US" altLang="en-US" sz="2000" i="1" u="sng"/>
              <a:t>The international Convenant On civil and Political Rights</a:t>
            </a:r>
            <a:r>
              <a:rPr lang="en-US" altLang="en-US" sz="2000"/>
              <a:t>/disahkan PBB tgl 16 Desember 1966)</a:t>
            </a:r>
          </a:p>
        </p:txBody>
      </p:sp>
    </p:spTree>
    <p:extLst>
      <p:ext uri="{BB962C8B-B14F-4D97-AF65-F5344CB8AC3E}">
        <p14:creationId xmlns:p14="http://schemas.microsoft.com/office/powerpoint/2010/main" val="16109007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/>
      <p:bldP spid="58371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3"/>
          <p:cNvSpPr txBox="1"/>
          <p:nvPr/>
        </p:nvSpPr>
        <p:spPr>
          <a:xfrm>
            <a:off x="1083310" y="714375"/>
            <a:ext cx="101390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PIHAK-PIHAK YANG TERLIBAT DALAM HUKUM ACARA PIDANA</a:t>
            </a:r>
          </a:p>
        </p:txBody>
      </p:sp>
      <p:grpSp>
        <p:nvGrpSpPr>
          <p:cNvPr id="8194" name="组合 6"/>
          <p:cNvGrpSpPr/>
          <p:nvPr/>
        </p:nvGrpSpPr>
        <p:grpSpPr>
          <a:xfrm>
            <a:off x="0" y="0"/>
            <a:ext cx="1502410" cy="1600200"/>
            <a:chOff x="0" y="0"/>
            <a:chExt cx="6362700" cy="5435601"/>
          </a:xfrm>
        </p:grpSpPr>
        <p:sp>
          <p:nvSpPr>
            <p:cNvPr id="5" name="直角三角形 4"/>
            <p:cNvSpPr/>
            <p:nvPr/>
          </p:nvSpPr>
          <p:spPr>
            <a:xfrm rot="5400000">
              <a:off x="463550" y="-463550"/>
              <a:ext cx="5435600" cy="6362700"/>
            </a:xfrm>
            <a:prstGeom prst="rtTriangle">
              <a:avLst/>
            </a:prstGeom>
            <a:solidFill>
              <a:srgbClr val="E072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0" y="1612901"/>
              <a:ext cx="1866900" cy="3822700"/>
            </a:xfrm>
            <a:custGeom>
              <a:avLst/>
              <a:gdLst>
                <a:gd name="connsiteX0" fmla="*/ 0 w 1858396"/>
                <a:gd name="connsiteY0" fmla="*/ 0 h 3822700"/>
                <a:gd name="connsiteX1" fmla="*/ 1796003 w 1858396"/>
                <a:gd name="connsiteY1" fmla="*/ 2154113 h 3822700"/>
                <a:gd name="connsiteX2" fmla="*/ 1858396 w 1858396"/>
                <a:gd name="connsiteY2" fmla="*/ 2242507 h 3822700"/>
                <a:gd name="connsiteX3" fmla="*/ 0 w 1858396"/>
                <a:gd name="connsiteY3" fmla="*/ 3822700 h 382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8396" h="3822700">
                  <a:moveTo>
                    <a:pt x="0" y="0"/>
                  </a:moveTo>
                  <a:cubicBezTo>
                    <a:pt x="592990" y="689736"/>
                    <a:pt x="1204906" y="1341735"/>
                    <a:pt x="1796003" y="2154113"/>
                  </a:cubicBezTo>
                  <a:lnTo>
                    <a:pt x="1858396" y="2242507"/>
                  </a:lnTo>
                  <a:lnTo>
                    <a:pt x="0" y="3822700"/>
                  </a:lnTo>
                  <a:close/>
                </a:path>
              </a:pathLst>
            </a:custGeom>
            <a:solidFill>
              <a:srgbClr val="5BBD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8985" y="2293620"/>
            <a:ext cx="10890250" cy="3749040"/>
            <a:chOff x="1211" y="3612"/>
            <a:chExt cx="17150" cy="5904"/>
          </a:xfrm>
        </p:grpSpPr>
        <p:grpSp>
          <p:nvGrpSpPr>
            <p:cNvPr id="14" name="Group 13"/>
            <p:cNvGrpSpPr/>
            <p:nvPr/>
          </p:nvGrpSpPr>
          <p:grpSpPr>
            <a:xfrm>
              <a:off x="2367" y="6084"/>
              <a:ext cx="3434" cy="3432"/>
              <a:chOff x="3379" y="5734"/>
              <a:chExt cx="3434" cy="3432"/>
            </a:xfrm>
          </p:grpSpPr>
          <p:sp>
            <p:nvSpPr>
              <p:cNvPr id="8" name="Oval 2"/>
              <p:cNvSpPr/>
              <p:nvPr/>
            </p:nvSpPr>
            <p:spPr>
              <a:xfrm>
                <a:off x="3379" y="5734"/>
                <a:ext cx="3435" cy="34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40" name="Title 20"/>
              <p:cNvSpPr txBox="1"/>
              <p:nvPr/>
            </p:nvSpPr>
            <p:spPr>
              <a:xfrm>
                <a:off x="3651" y="6931"/>
                <a:ext cx="2892" cy="1039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PERADI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(ADVOKAT) 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211" y="3612"/>
              <a:ext cx="3434" cy="3432"/>
              <a:chOff x="1817" y="2756"/>
              <a:chExt cx="3434" cy="3432"/>
            </a:xfrm>
          </p:grpSpPr>
          <p:sp>
            <p:nvSpPr>
              <p:cNvPr id="9" name="Oval 3"/>
              <p:cNvSpPr/>
              <p:nvPr/>
            </p:nvSpPr>
            <p:spPr>
              <a:xfrm>
                <a:off x="1817" y="2756"/>
                <a:ext cx="3435" cy="3433"/>
              </a:xfrm>
              <a:prstGeom prst="ellipse">
                <a:avLst/>
              </a:prstGeom>
              <a:solidFill>
                <a:srgbClr val="5BBDC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39" name="Title 20"/>
              <p:cNvSpPr txBox="1"/>
              <p:nvPr/>
            </p:nvSpPr>
            <p:spPr>
              <a:xfrm>
                <a:off x="2089" y="4196"/>
                <a:ext cx="2892" cy="554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TERSANGKA 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374" y="4249"/>
              <a:ext cx="3434" cy="3432"/>
              <a:chOff x="5333" y="6642"/>
              <a:chExt cx="3434" cy="3432"/>
            </a:xfrm>
          </p:grpSpPr>
          <p:sp>
            <p:nvSpPr>
              <p:cNvPr id="10" name="Oval 4"/>
              <p:cNvSpPr/>
              <p:nvPr/>
            </p:nvSpPr>
            <p:spPr>
              <a:xfrm>
                <a:off x="5333" y="6642"/>
                <a:ext cx="3435" cy="3433"/>
              </a:xfrm>
              <a:prstGeom prst="ellipse">
                <a:avLst/>
              </a:prstGeom>
              <a:solidFill>
                <a:srgbClr val="E0727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" name="Title 20"/>
              <p:cNvSpPr txBox="1"/>
              <p:nvPr/>
            </p:nvSpPr>
            <p:spPr>
              <a:xfrm>
                <a:off x="5605" y="8081"/>
                <a:ext cx="2892" cy="554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KEPOLISIAN 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599" y="4075"/>
              <a:ext cx="3524" cy="3432"/>
              <a:chOff x="5288" y="2572"/>
              <a:chExt cx="3524" cy="3432"/>
            </a:xfrm>
          </p:grpSpPr>
          <p:sp>
            <p:nvSpPr>
              <p:cNvPr id="11" name="Oval 5"/>
              <p:cNvSpPr/>
              <p:nvPr/>
            </p:nvSpPr>
            <p:spPr>
              <a:xfrm>
                <a:off x="5334" y="2572"/>
                <a:ext cx="3435" cy="3433"/>
              </a:xfrm>
              <a:prstGeom prst="ellipse">
                <a:avLst/>
              </a:prstGeom>
              <a:solidFill>
                <a:srgbClr val="5BBDC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3" name="Title 20"/>
              <p:cNvSpPr txBox="1"/>
              <p:nvPr/>
            </p:nvSpPr>
            <p:spPr>
              <a:xfrm>
                <a:off x="5288" y="4027"/>
                <a:ext cx="3525" cy="554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KEJAKSAAN 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0910" y="3921"/>
              <a:ext cx="3524" cy="3432"/>
              <a:chOff x="9898" y="3573"/>
              <a:chExt cx="3524" cy="3432"/>
            </a:xfrm>
          </p:grpSpPr>
          <p:sp>
            <p:nvSpPr>
              <p:cNvPr id="12" name="Oval 6"/>
              <p:cNvSpPr/>
              <p:nvPr/>
            </p:nvSpPr>
            <p:spPr>
              <a:xfrm>
                <a:off x="9914" y="3573"/>
                <a:ext cx="3435" cy="3433"/>
              </a:xfrm>
              <a:prstGeom prst="ellipse">
                <a:avLst/>
              </a:prstGeom>
              <a:solidFill>
                <a:srgbClr val="E87E3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7" name="Title 20"/>
              <p:cNvSpPr txBox="1"/>
              <p:nvPr/>
            </p:nvSpPr>
            <p:spPr>
              <a:xfrm>
                <a:off x="9898" y="5012"/>
                <a:ext cx="3525" cy="554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PENGADILAN 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4253" y="3811"/>
              <a:ext cx="4108" cy="3432"/>
              <a:chOff x="13719" y="3572"/>
              <a:chExt cx="4108" cy="3432"/>
            </a:xfrm>
          </p:grpSpPr>
          <p:sp>
            <p:nvSpPr>
              <p:cNvPr id="13" name="Oval 7"/>
              <p:cNvSpPr/>
              <p:nvPr/>
            </p:nvSpPr>
            <p:spPr>
              <a:xfrm>
                <a:off x="13719" y="3572"/>
                <a:ext cx="4108" cy="3433"/>
              </a:xfrm>
              <a:prstGeom prst="ellipse">
                <a:avLst/>
              </a:prstGeom>
              <a:solidFill>
                <a:srgbClr val="5BBDC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4292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1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38" name="Title 20"/>
              <p:cNvSpPr txBox="1"/>
              <p:nvPr/>
            </p:nvSpPr>
            <p:spPr>
              <a:xfrm>
                <a:off x="13719" y="4770"/>
                <a:ext cx="4108" cy="1039"/>
              </a:xfrm>
              <a:prstGeom prst="rect">
                <a:avLst/>
              </a:prstGeom>
            </p:spPr>
            <p:txBody>
              <a:bodyPr vert="horz" wrap="square" lIns="45714" tIns="22857" rIns="45714" bIns="22857" rtlCol="0" anchor="ctr">
                <a:sp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2900" kern="1200">
                    <a:solidFill>
                      <a:schemeClr val="accent6"/>
                    </a:solidFill>
                    <a:latin typeface="Source Sans Pro ExtraLight"/>
                    <a:ea typeface="+mj-ea"/>
                    <a:cs typeface="Source Sans Pro ExtraLight"/>
                  </a:defRPr>
                </a:lvl1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LEMBAGA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Microsoft YaHei" panose="020B0503020204020204" pitchFamily="34" charset="-122"/>
                    <a:cs typeface="Open Sans"/>
                    <a:sym typeface="Arial" panose="020B0604020202020204" pitchFamily="34" charset="0"/>
                  </a:rPr>
                  <a:t>PEMASYARAKATAN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41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897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Microsoft YaHei</vt:lpstr>
      <vt:lpstr>Antique Olive</vt:lpstr>
      <vt:lpstr>Arial</vt:lpstr>
      <vt:lpstr>Lucida Handwriting</vt:lpstr>
      <vt:lpstr>Open Sans</vt:lpstr>
      <vt:lpstr>华文新魏</vt:lpstr>
      <vt:lpstr>Tahoma</vt:lpstr>
      <vt:lpstr>Trebuchet MS</vt:lpstr>
      <vt:lpstr>Wingdings</vt:lpstr>
      <vt:lpstr>Wingdings 2</vt:lpstr>
      <vt:lpstr>Wingdings 3</vt:lpstr>
      <vt:lpstr>Facet</vt:lpstr>
      <vt:lpstr>SEJARAH HUKUM ACARA PIDANA DAN TAHAP TAHAP HUKUM ACARA PIDANA</vt:lpstr>
      <vt:lpstr>Sejarah Hkm Ac Pid Di Indonesia</vt:lpstr>
      <vt:lpstr>Hkm Ac Pid Sebelum KUHAP</vt:lpstr>
      <vt:lpstr>Mengapa  HIR/RIB perlu dicabut ?</vt:lpstr>
      <vt:lpstr>Perbedaan Fundamental KUHAP Dengan HIR</vt:lpstr>
      <vt:lpstr>Hak-Hak Tersangka/Terdakwa  bersumber pada asas praduga tidak bersalah</vt:lpstr>
      <vt:lpstr>Bantuan Hkm Pada Semua Tingkat Pemeriksaan</vt:lpstr>
      <vt:lpstr>KUHAP DAN HAM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HUKUM ACARA PIDANA DAN TAHAP TAHAP HUKUM ACARA PIDANA</dc:title>
  <dc:creator>Lilik</dc:creator>
  <cp:lastModifiedBy>Lilik</cp:lastModifiedBy>
  <cp:revision>1</cp:revision>
  <dcterms:created xsi:type="dcterms:W3CDTF">2020-11-02T22:54:18Z</dcterms:created>
  <dcterms:modified xsi:type="dcterms:W3CDTF">2020-11-02T22:56:01Z</dcterms:modified>
</cp:coreProperties>
</file>