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339" r:id="rId2"/>
    <p:sldId id="349" r:id="rId3"/>
    <p:sldId id="341" r:id="rId4"/>
    <p:sldId id="342" r:id="rId5"/>
    <p:sldId id="350" r:id="rId6"/>
    <p:sldId id="437" r:id="rId7"/>
    <p:sldId id="438" r:id="rId8"/>
    <p:sldId id="439" r:id="rId9"/>
    <p:sldId id="429" r:id="rId10"/>
    <p:sldId id="352" r:id="rId11"/>
    <p:sldId id="343" r:id="rId12"/>
    <p:sldId id="356" r:id="rId13"/>
    <p:sldId id="432" r:id="rId14"/>
    <p:sldId id="440" r:id="rId15"/>
    <p:sldId id="433" r:id="rId16"/>
    <p:sldId id="436" r:id="rId17"/>
    <p:sldId id="2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7A7D0-81CC-4099-8CE1-297A67F6E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6C345-BCBF-40FB-A343-CE244928C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E8E2C-8BF8-49CC-9F0E-179DF1B8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95CA-CDE8-4975-88C6-2A9277DE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76683-C04F-4564-9797-AA980007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7E78-7319-469C-9179-72F05B75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8A6E8-8672-4449-BF6A-812447824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D370E-BA42-44AC-BE2F-3111DA9A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AAFA5-101B-4C1C-A9CB-04005C09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D3DAC-1B4B-4313-9CFC-95B20F0A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8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7F4EA-64D6-4D6B-85F3-DEE72E482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8BCC5-7C68-46BE-BC30-1960708C2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8553D-B03F-4458-9307-4D07A286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D7121-74B8-433B-B4D9-AE38981E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88CCE-9640-46EA-866A-C7F63F33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7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5141-213C-4DA5-BD93-F2027F30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817D2-3F4A-4947-9F4E-57DEDD4BC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A347D-7AC5-4B66-8B43-9FC0CED2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FD39F-4DC3-4638-92C5-614C0548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FF188-7FC4-4F80-A841-62F17788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B49B-A567-49E7-970A-759254F3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839B3-0700-42D6-B58C-1C1117CA0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B5794-0F6C-4138-AED7-32128F23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CF2D3-7B46-465D-BFCF-CEB37A7D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F79C1-4A5F-46CD-8C60-EFEACB244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9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43A0-FC04-46EB-8189-8370A4B5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E79C-601D-4685-92DE-F9B91D5BA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41D2B-9595-4563-AD82-AF4114AB6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FAFA2-2C9B-4743-8B4C-5D6D8CAD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F2E96-D023-44CC-9FDA-9656F1AA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474A1-4F7D-4B68-89D5-8F70A9C6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E416-D682-45B0-A699-B03DBA71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7FEEB-209A-444C-98D5-58C99926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9853E-A756-427A-9DD4-943BBB3CC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0EE79-BA5B-4C58-B8E5-DABB40BC1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D4FB7-5DEA-441B-8EAF-ED91BCED6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8A4C7-25F8-4E8D-BBBF-50EF8BAA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BA4F5-6C19-453E-9294-4D7B2F34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009D69-82CE-4369-95CD-BCAEF0FD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BB95-7F06-4BD7-B325-1E967AE6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9E21C-3214-47AE-AEA2-29A0D1FE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9BA76-F26D-4457-81F4-D95F5D64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E3D60-31D5-48FB-8505-C1FDFB15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3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2294A-D5E1-4B16-960E-6C7A60A0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804D2-903E-4677-BFE0-AD5D781B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F214B-4F63-438E-BB96-D95D5C07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2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9930-CC41-476F-921F-54364724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6CE43-728D-4A61-A279-1B49D62E4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4370F-A249-48FA-951F-6F7B42F31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8B000-D947-4C83-A702-54462088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047A5-2738-419A-9377-CB71550E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7D054-B626-46A9-927D-7623A865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86878-989D-43AA-AEC0-3915C3A7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EB752-20FB-4AF6-80C0-A833050A0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DB511-C9FB-40D8-A6B6-477F7B22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33A4C-FE7E-43F9-81ED-4DC4707E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9FE98-1A54-4299-BB0B-1B461760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ED7CE-B4E3-47CE-925F-0E2A48F50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5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E802E-240F-444D-920C-572D666D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5BE88-FBB7-454D-8D54-132D54AC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84F59-66CB-40A6-9497-73249A4AB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57993-44B8-4484-B329-DC4322A7B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B37B1-FAEE-46B1-9984-26212D99E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6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A237A67-F882-4CB2-8788-294E284A2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b="1">
                <a:solidFill>
                  <a:srgbClr val="CC3300"/>
                </a:solidFill>
              </a:rPr>
              <a:t>BATANG LENTUR</a:t>
            </a:r>
            <a:endParaRPr lang="en-US" altLang="en-US" b="1">
              <a:solidFill>
                <a:srgbClr val="CC3300"/>
              </a:solidFill>
            </a:endParaRPr>
          </a:p>
        </p:txBody>
      </p:sp>
      <p:pic>
        <p:nvPicPr>
          <p:cNvPr id="159747" name="Picture 3">
            <a:extLst>
              <a:ext uri="{FF2B5EF4-FFF2-40B4-BE49-F238E27FC236}">
                <a16:creationId xmlns:a16="http://schemas.microsoft.com/office/drawing/2014/main" id="{9C646F28-59AD-4B89-A47F-2B5D915848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9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1" y="2667000"/>
            <a:ext cx="4322763" cy="1295400"/>
          </a:xfrm>
        </p:spPr>
      </p:pic>
      <p:sp>
        <p:nvSpPr>
          <p:cNvPr id="159748" name="Text Box 4">
            <a:extLst>
              <a:ext uri="{FF2B5EF4-FFF2-40B4-BE49-F238E27FC236}">
                <a16:creationId xmlns:a16="http://schemas.microsoft.com/office/drawing/2014/main" id="{47DBA932-D54A-42F8-BC6B-6B093C198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47801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d-ID" altLang="en-US" sz="1800"/>
          </a:p>
        </p:txBody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5D6C02E6-9E83-417B-AE5F-EE6780980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267201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400">
                <a:solidFill>
                  <a:schemeClr val="tx2"/>
                </a:solidFill>
              </a:rPr>
              <a:t>Dengan Mn = Momen nominal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159750" name="Text Box 7">
            <a:extLst>
              <a:ext uri="{FF2B5EF4-FFF2-40B4-BE49-F238E27FC236}">
                <a16:creationId xmlns:a16="http://schemas.microsoft.com/office/drawing/2014/main" id="{106C9C42-BC56-456F-BE9B-EDB07D49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00201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d-ID" altLang="en-US" sz="1800"/>
          </a:p>
        </p:txBody>
      </p:sp>
      <p:sp>
        <p:nvSpPr>
          <p:cNvPr id="159751" name="Rectangle 10">
            <a:extLst>
              <a:ext uri="{FF2B5EF4-FFF2-40B4-BE49-F238E27FC236}">
                <a16:creationId xmlns:a16="http://schemas.microsoft.com/office/drawing/2014/main" id="{8F3D1FCD-CCDC-4D22-982A-614AE89F3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1"/>
            <a:ext cx="493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>
                <a:solidFill>
                  <a:schemeClr val="tx2"/>
                </a:solidFill>
              </a:rPr>
              <a:t>Persyaratan perencanaan yang harus dipenuhi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9752" name="Rectangle 10">
            <a:extLst>
              <a:ext uri="{FF2B5EF4-FFF2-40B4-BE49-F238E27FC236}">
                <a16:creationId xmlns:a16="http://schemas.microsoft.com/office/drawing/2014/main" id="{0AE2BFCE-F4F8-4A8D-84DB-EE25F1448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1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3600">
                <a:solidFill>
                  <a:schemeClr val="tx2"/>
                </a:solidFill>
              </a:rPr>
              <a:t>Batas kekuatan</a:t>
            </a: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4">
            <a:extLst>
              <a:ext uri="{FF2B5EF4-FFF2-40B4-BE49-F238E27FC236}">
                <a16:creationId xmlns:a16="http://schemas.microsoft.com/office/drawing/2014/main" id="{476EF889-EDC2-4D0D-8A99-3CB3722727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"/>
            <a:ext cx="8915400" cy="1766888"/>
          </a:xfrm>
          <a:noFill/>
        </p:spPr>
      </p:pic>
      <p:sp>
        <p:nvSpPr>
          <p:cNvPr id="171011" name="Text Box 5">
            <a:extLst>
              <a:ext uri="{FF2B5EF4-FFF2-40B4-BE49-F238E27FC236}">
                <a16:creationId xmlns:a16="http://schemas.microsoft.com/office/drawing/2014/main" id="{0BF054C3-A2DB-4190-8377-D3A2FB7C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8458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Mmax </a:t>
            </a:r>
            <a:r>
              <a:rPr lang="en-US" altLang="en-US" sz="2400"/>
              <a:t>=momen maksimum pada bentang yang ditinjau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MA = </a:t>
            </a:r>
            <a:r>
              <a:rPr lang="en-US" altLang="en-US" sz="2400"/>
              <a:t>momen pada 1/4 bentang,</a:t>
            </a:r>
            <a:endParaRPr lang="en-US" alt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MB = </a:t>
            </a:r>
            <a:r>
              <a:rPr lang="en-US" altLang="en-US" sz="2400"/>
              <a:t>momen pada</a:t>
            </a:r>
            <a:r>
              <a:rPr lang="en-US" altLang="en-US" sz="1800"/>
              <a:t> </a:t>
            </a:r>
            <a:r>
              <a:rPr lang="en-US" altLang="en-US" sz="2400"/>
              <a:t>tengah bentang, </a:t>
            </a:r>
            <a:endParaRPr lang="en-US" altLang="en-US" sz="24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MC = </a:t>
            </a:r>
            <a:r>
              <a:rPr lang="en-US" altLang="en-US" sz="2400"/>
              <a:t>momen pada 3/4 bentang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8B376D64-3E5F-4E62-BFF7-EE47F63EF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Batas daya layan: Lendutan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F9CA77A-AB76-4E59-8F1E-191ED13D31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8300" y="1600200"/>
            <a:ext cx="34671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n-US">
                <a:cs typeface="Arial" panose="020B0604020202020204" pitchFamily="34" charset="0"/>
              </a:rPr>
              <a:t>Δ</a:t>
            </a:r>
            <a:r>
              <a:rPr lang="en-US" altLang="en-US">
                <a:cs typeface="Arial" panose="020B0604020202020204" pitchFamily="34" charset="0"/>
              </a:rPr>
              <a:t> = 5/384  x ql</a:t>
            </a:r>
            <a:r>
              <a:rPr lang="en-US" altLang="en-US" baseline="30000">
                <a:cs typeface="Arial" panose="020B0604020202020204" pitchFamily="34" charset="0"/>
              </a:rPr>
              <a:t>4</a:t>
            </a:r>
            <a:r>
              <a:rPr lang="en-US" altLang="en-US">
                <a:cs typeface="Arial" panose="020B0604020202020204" pitchFamily="34" charset="0"/>
              </a:rPr>
              <a:t>/EI</a:t>
            </a:r>
            <a:endParaRPr lang="el-GR" altLang="en-US">
              <a:cs typeface="Arial" panose="020B0604020202020204" pitchFamily="34" charset="0"/>
            </a:endParaRPr>
          </a:p>
        </p:txBody>
      </p:sp>
      <p:sp>
        <p:nvSpPr>
          <p:cNvPr id="173060" name="Text Box 4">
            <a:extLst>
              <a:ext uri="{FF2B5EF4-FFF2-40B4-BE49-F238E27FC236}">
                <a16:creationId xmlns:a16="http://schemas.microsoft.com/office/drawing/2014/main" id="{FF4C879A-A4E3-4AD5-A867-D567C2129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600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&lt;</a:t>
            </a:r>
          </a:p>
        </p:txBody>
      </p:sp>
      <p:sp>
        <p:nvSpPr>
          <p:cNvPr id="173061" name="Text Box 5">
            <a:extLst>
              <a:ext uri="{FF2B5EF4-FFF2-40B4-BE49-F238E27FC236}">
                <a16:creationId xmlns:a16="http://schemas.microsoft.com/office/drawing/2014/main" id="{B6145570-ABFA-4E4B-8C35-180A51F8B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676401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L/240 (balok biasa)</a:t>
            </a:r>
          </a:p>
        </p:txBody>
      </p:sp>
      <p:sp>
        <p:nvSpPr>
          <p:cNvPr id="173062" name="Text Box 6">
            <a:extLst>
              <a:ext uri="{FF2B5EF4-FFF2-40B4-BE49-F238E27FC236}">
                <a16:creationId xmlns:a16="http://schemas.microsoft.com/office/drawing/2014/main" id="{69BF0A85-5065-4D7B-BC58-C53732820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54251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L/360 (balok pemikul dinding)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>
            <a:extLst>
              <a:ext uri="{FF2B5EF4-FFF2-40B4-BE49-F238E27FC236}">
                <a16:creationId xmlns:a16="http://schemas.microsoft.com/office/drawing/2014/main" id="{B4128559-7F1F-40A1-AE97-429DAD1F2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/>
              <a:t>Kuat Geser</a:t>
            </a:r>
            <a:br>
              <a:rPr lang="id-ID" altLang="en-US" b="1"/>
            </a:br>
            <a:endParaRPr lang="id-ID" altLang="en-US"/>
          </a:p>
        </p:txBody>
      </p:sp>
      <p:sp>
        <p:nvSpPr>
          <p:cNvPr id="174083" name="Content Placeholder 2">
            <a:extLst>
              <a:ext uri="{FF2B5EF4-FFF2-40B4-BE49-F238E27FC236}">
                <a16:creationId xmlns:a16="http://schemas.microsoft.com/office/drawing/2014/main" id="{4D539D36-8F10-4A40-8431-A6A4BAAD85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d-ID" altLang="en-US" dirty="0"/>
              <a:t>Pelat badan yang memikul gaya geser perlu (Vu) harus memenuhi :</a:t>
            </a:r>
          </a:p>
          <a:p>
            <a:pPr algn="ctr">
              <a:buFontTx/>
              <a:buNone/>
            </a:pPr>
            <a:r>
              <a:rPr lang="id-ID" altLang="en-US" b="1" i="1" dirty="0"/>
              <a:t>V</a:t>
            </a:r>
            <a:r>
              <a:rPr lang="id-ID" altLang="en-US" b="1" i="1" baseline="-25000" dirty="0"/>
              <a:t>u </a:t>
            </a:r>
            <a:r>
              <a:rPr lang="id-ID" altLang="en-US" b="1" i="1" dirty="0"/>
              <a:t>≤ </a:t>
            </a:r>
            <a:r>
              <a:rPr lang="en-GB" altLang="en-US" b="1" i="1" dirty="0"/>
              <a:t>Ф</a:t>
            </a:r>
            <a:r>
              <a:rPr lang="id-ID" altLang="en-US" b="1" i="1" dirty="0"/>
              <a:t>V</a:t>
            </a:r>
            <a:r>
              <a:rPr lang="id-ID" altLang="en-US" b="1" i="1" baseline="-25000" dirty="0"/>
              <a:t>n</a:t>
            </a:r>
            <a:endParaRPr lang="id-ID" altLang="en-US" b="1" dirty="0"/>
          </a:p>
          <a:p>
            <a:pPr>
              <a:buFontTx/>
              <a:buNone/>
            </a:pPr>
            <a:r>
              <a:rPr lang="id-ID" altLang="en-US" dirty="0"/>
              <a:t>dengan</a:t>
            </a:r>
          </a:p>
          <a:p>
            <a:r>
              <a:rPr lang="en-GB" altLang="en-US" dirty="0"/>
              <a:t>Ф </a:t>
            </a:r>
            <a:r>
              <a:rPr lang="id-ID" altLang="en-US" dirty="0"/>
              <a:t>=  faktor reduksi geser sebesar 0,9</a:t>
            </a:r>
          </a:p>
          <a:p>
            <a:r>
              <a:rPr lang="id-ID" altLang="en-US" i="1" dirty="0"/>
              <a:t>V</a:t>
            </a:r>
            <a:r>
              <a:rPr lang="id-ID" altLang="en-US" i="1" baseline="-25000" dirty="0"/>
              <a:t>n</a:t>
            </a:r>
            <a:r>
              <a:rPr lang="id-ID" altLang="en-US" i="1" dirty="0"/>
              <a:t> </a:t>
            </a:r>
            <a:r>
              <a:rPr lang="id-ID" altLang="en-US" dirty="0"/>
              <a:t>= kuat geser nominal pelat badan, N.</a:t>
            </a:r>
          </a:p>
          <a:p>
            <a:endParaRPr lang="id-ID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>
            <a:extLst>
              <a:ext uri="{FF2B5EF4-FFF2-40B4-BE49-F238E27FC236}">
                <a16:creationId xmlns:a16="http://schemas.microsoft.com/office/drawing/2014/main" id="{F704651B-C28C-44F8-92D1-79AA1A761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b="1"/>
              <a:t>Kuat Geser Nominal</a:t>
            </a:r>
            <a:br>
              <a:rPr lang="id-ID" altLang="en-US" b="1"/>
            </a:br>
            <a:endParaRPr lang="id-ID" altLang="en-US"/>
          </a:p>
        </p:txBody>
      </p:sp>
      <p:sp>
        <p:nvSpPr>
          <p:cNvPr id="175108" name="Rectangle 2">
            <a:extLst>
              <a:ext uri="{FF2B5EF4-FFF2-40B4-BE49-F238E27FC236}">
                <a16:creationId xmlns:a16="http://schemas.microsoft.com/office/drawing/2014/main" id="{EF775F0F-3268-4C8D-BC95-6D60705EC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1800"/>
          </a:p>
        </p:txBody>
      </p:sp>
      <p:sp>
        <p:nvSpPr>
          <p:cNvPr id="175110" name="Rectangle 4">
            <a:extLst>
              <a:ext uri="{FF2B5EF4-FFF2-40B4-BE49-F238E27FC236}">
                <a16:creationId xmlns:a16="http://schemas.microsoft.com/office/drawing/2014/main" id="{987EB1F7-306B-4914-85BC-DBFE4C2FD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52FD4E-CEC2-4CBC-9E6D-E97B49EF9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81475"/>
            <a:ext cx="6716062" cy="2381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9ED46C-D988-47D4-9AB4-F05B3CB40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9" y="3663057"/>
            <a:ext cx="6687483" cy="58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BB99DC-3335-4C0D-BD4B-701CA2CD1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79" y="4579407"/>
            <a:ext cx="2419688" cy="38105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3E331A-8DB1-4B99-A854-5245C1F4B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96" y="753837"/>
            <a:ext cx="3124636" cy="3715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15EA8C-74DC-4D26-913C-E855A6326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96" y="1337177"/>
            <a:ext cx="6611273" cy="4858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F3DB8A-18E1-42DF-9EC2-C91020309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96" y="2034833"/>
            <a:ext cx="1857634" cy="409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C80828-0612-4A0C-9E83-665674E89B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96" y="2656278"/>
            <a:ext cx="6516009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7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>
            <a:extLst>
              <a:ext uri="{FF2B5EF4-FFF2-40B4-BE49-F238E27FC236}">
                <a16:creationId xmlns:a16="http://schemas.microsoft.com/office/drawing/2014/main" id="{46BB1AE4-4B2E-4949-8E4D-BF33F1B8C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176131" name="Content Placeholder 2">
            <a:extLst>
              <a:ext uri="{FF2B5EF4-FFF2-40B4-BE49-F238E27FC236}">
                <a16:creationId xmlns:a16="http://schemas.microsoft.com/office/drawing/2014/main" id="{B247BDFC-CD3F-4A0C-A81A-9EB54F91E7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id-ID" altLang="en-US"/>
          </a:p>
        </p:txBody>
      </p:sp>
      <p:pic>
        <p:nvPicPr>
          <p:cNvPr id="176132" name="Picture 2">
            <a:extLst>
              <a:ext uri="{FF2B5EF4-FFF2-40B4-BE49-F238E27FC236}">
                <a16:creationId xmlns:a16="http://schemas.microsoft.com/office/drawing/2014/main" id="{B90A6730-AF49-45FD-A357-01695A243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"/>
          <a:stretch>
            <a:fillRect/>
          </a:stretch>
        </p:blipFill>
        <p:spPr bwMode="auto">
          <a:xfrm>
            <a:off x="3048000" y="2362200"/>
            <a:ext cx="5181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>
            <a:extLst>
              <a:ext uri="{FF2B5EF4-FFF2-40B4-BE49-F238E27FC236}">
                <a16:creationId xmlns:a16="http://schemas.microsoft.com/office/drawing/2014/main" id="{92690D63-42AE-40AB-88F3-71CD2DA32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277475" cy="1587499"/>
          </a:xfrm>
        </p:spPr>
        <p:txBody>
          <a:bodyPr>
            <a:normAutofit/>
          </a:bodyPr>
          <a:lstStyle/>
          <a:p>
            <a:r>
              <a:rPr lang="en-US" altLang="en-US" b="1" dirty="0" err="1"/>
              <a:t>Contoh</a:t>
            </a:r>
            <a:r>
              <a:rPr lang="en-US" altLang="en-US" b="1" dirty="0"/>
              <a:t> </a:t>
            </a:r>
            <a:r>
              <a:rPr lang="en-US" altLang="en-US" b="1" dirty="0" err="1"/>
              <a:t>Kasus</a:t>
            </a:r>
            <a:r>
              <a:rPr lang="en-US" altLang="en-US" b="1" dirty="0"/>
              <a:t>:</a:t>
            </a:r>
            <a:br>
              <a:rPr lang="id-ID" altLang="en-US" b="1" dirty="0"/>
            </a:br>
            <a:endParaRPr lang="id-ID" altLang="en-US" dirty="0"/>
          </a:p>
        </p:txBody>
      </p:sp>
      <p:sp>
        <p:nvSpPr>
          <p:cNvPr id="179203" name="Rectangle 2">
            <a:extLst>
              <a:ext uri="{FF2B5EF4-FFF2-40B4-BE49-F238E27FC236}">
                <a16:creationId xmlns:a16="http://schemas.microsoft.com/office/drawing/2014/main" id="{EEA3BF84-2B03-4F39-9F26-35785C16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altLang="en-US" sz="18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726173-4F5E-4A35-AE0B-F16F377054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2667" y="1253331"/>
            <a:ext cx="10761133" cy="5359136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balok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tumpuan</a:t>
            </a:r>
            <a:r>
              <a:rPr lang="en-US" altLang="en-US" dirty="0"/>
              <a:t> </a:t>
            </a:r>
            <a:r>
              <a:rPr lang="en-US" altLang="en-US" dirty="0" err="1"/>
              <a:t>sendi</a:t>
            </a:r>
            <a:r>
              <a:rPr lang="en-US" altLang="en-US" dirty="0"/>
              <a:t> dan </a:t>
            </a:r>
            <a:r>
              <a:rPr lang="en-US" altLang="en-US" dirty="0" err="1"/>
              <a:t>rol</a:t>
            </a:r>
            <a:r>
              <a:rPr lang="en-US" altLang="en-US" dirty="0"/>
              <a:t> </a:t>
            </a:r>
            <a:r>
              <a:rPr lang="en-US" altLang="en-US" dirty="0" err="1"/>
              <a:t>bentang</a:t>
            </a:r>
            <a:r>
              <a:rPr lang="en-US" altLang="en-US" dirty="0"/>
              <a:t>:</a:t>
            </a:r>
          </a:p>
          <a:p>
            <a:pPr marL="514350" indent="-514350">
              <a:buFontTx/>
              <a:buAutoNum type="alphaLcPeriod"/>
            </a:pPr>
            <a:r>
              <a:rPr lang="en-US" altLang="en-US" dirty="0"/>
              <a:t>6 m (</a:t>
            </a:r>
            <a:r>
              <a:rPr lang="en-US" altLang="en-US" dirty="0" err="1"/>
              <a:t>kelompok</a:t>
            </a:r>
            <a:r>
              <a:rPr lang="en-US" altLang="en-US" dirty="0"/>
              <a:t> 1 – 4)</a:t>
            </a:r>
          </a:p>
          <a:p>
            <a:pPr marL="514350" indent="-514350">
              <a:buFontTx/>
              <a:buAutoNum type="alphaLcPeriod"/>
            </a:pPr>
            <a:r>
              <a:rPr lang="en-US" altLang="en-US" dirty="0"/>
              <a:t>8 m (</a:t>
            </a:r>
            <a:r>
              <a:rPr lang="en-US" altLang="en-US" dirty="0" err="1"/>
              <a:t>kelompok</a:t>
            </a:r>
            <a:r>
              <a:rPr lang="en-US" altLang="en-US" dirty="0"/>
              <a:t> 5 – 8)</a:t>
            </a:r>
          </a:p>
          <a:p>
            <a:pPr marL="514350" indent="-514350">
              <a:buFontTx/>
              <a:buAutoNum type="alphaLcPeriod"/>
            </a:pPr>
            <a:r>
              <a:rPr lang="en-US" altLang="en-US" dirty="0"/>
              <a:t>10 m (</a:t>
            </a:r>
            <a:r>
              <a:rPr lang="en-US" altLang="en-US" dirty="0" err="1"/>
              <a:t>kelompok</a:t>
            </a:r>
            <a:r>
              <a:rPr lang="en-US" altLang="en-US" dirty="0"/>
              <a:t> 9 – 12)</a:t>
            </a:r>
          </a:p>
          <a:p>
            <a:pPr marL="0" indent="0">
              <a:buNone/>
            </a:pPr>
            <a:r>
              <a:rPr lang="en-US" altLang="en-US" dirty="0" err="1"/>
              <a:t>Balok</a:t>
            </a:r>
            <a:r>
              <a:rPr lang="en-US" altLang="en-US" dirty="0"/>
              <a:t> </a:t>
            </a:r>
            <a:r>
              <a:rPr lang="en-US" altLang="en-US" dirty="0" err="1"/>
              <a:t>diberi</a:t>
            </a:r>
            <a:r>
              <a:rPr lang="en-US" altLang="en-US" dirty="0"/>
              <a:t> </a:t>
            </a:r>
            <a:r>
              <a:rPr lang="en-US" altLang="en-US" dirty="0" err="1"/>
              <a:t>pengaku</a:t>
            </a:r>
            <a:r>
              <a:rPr lang="en-US" altLang="en-US" dirty="0"/>
              <a:t> lateral di </a:t>
            </a:r>
            <a:r>
              <a:rPr lang="en-US" altLang="en-US" dirty="0" err="1"/>
              <a:t>tengah</a:t>
            </a:r>
            <a:r>
              <a:rPr lang="en-US" altLang="en-US" dirty="0"/>
              <a:t> </a:t>
            </a:r>
            <a:r>
              <a:rPr lang="en-US" altLang="en-US" dirty="0" err="1"/>
              <a:t>bentang</a:t>
            </a:r>
            <a:r>
              <a:rPr lang="en-US" altLang="en-US" dirty="0"/>
              <a:t>. Beban </a:t>
            </a:r>
            <a:r>
              <a:rPr lang="en-US" altLang="en-US" dirty="0" err="1"/>
              <a:t>luar</a:t>
            </a:r>
            <a:r>
              <a:rPr lang="en-US" altLang="en-US" dirty="0"/>
              <a:t> yang </a:t>
            </a:r>
            <a:r>
              <a:rPr lang="en-US" altLang="en-US" dirty="0" err="1"/>
              <a:t>bekerja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0,5 ton/m dan </a:t>
            </a:r>
            <a:r>
              <a:rPr lang="en-US" altLang="en-US" dirty="0" err="1"/>
              <a:t>beban</a:t>
            </a:r>
            <a:r>
              <a:rPr lang="en-US" altLang="en-US" dirty="0"/>
              <a:t> </a:t>
            </a:r>
            <a:r>
              <a:rPr lang="en-US" altLang="en-US" dirty="0" err="1"/>
              <a:t>hidup</a:t>
            </a:r>
            <a:r>
              <a:rPr lang="en-US" altLang="en-US" dirty="0"/>
              <a:t> 1,5 ton/m. </a:t>
            </a:r>
            <a:r>
              <a:rPr lang="en-US" altLang="en-US" dirty="0" err="1"/>
              <a:t>Balok</a:t>
            </a:r>
            <a:r>
              <a:rPr lang="en-US" altLang="en-US" dirty="0"/>
              <a:t> </a:t>
            </a:r>
            <a:r>
              <a:rPr lang="en-US" altLang="en-US" dirty="0" err="1"/>
              <a:t>direncanakan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profil</a:t>
            </a:r>
            <a:r>
              <a:rPr lang="en-US" altLang="en-US" dirty="0"/>
              <a:t> </a:t>
            </a:r>
            <a:r>
              <a:rPr lang="en-US" altLang="en-US" dirty="0" err="1"/>
              <a:t>baja</a:t>
            </a:r>
            <a:r>
              <a:rPr lang="en-US" altLang="en-US" dirty="0"/>
              <a:t>: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700x300x12x24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1 )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700x300x12x24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2)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3)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4)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900x300x16x28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5)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900x300x16x28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6)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7)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8)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9)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800x300x16x30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10)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900x300x16x28 </a:t>
            </a:r>
            <a:r>
              <a:rPr lang="en-US" altLang="en-US" dirty="0" err="1"/>
              <a:t>dari</a:t>
            </a:r>
            <a:r>
              <a:rPr lang="en-US" altLang="en-US" dirty="0"/>
              <a:t> BJ37 (</a:t>
            </a:r>
            <a:r>
              <a:rPr lang="en-US" altLang="en-US" dirty="0" err="1"/>
              <a:t>kelompok</a:t>
            </a:r>
            <a:r>
              <a:rPr lang="en-US" altLang="en-US" dirty="0"/>
              <a:t> 11)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altLang="en-US" dirty="0"/>
              <a:t>WF 900x300x16x28 </a:t>
            </a:r>
            <a:r>
              <a:rPr lang="en-US" altLang="en-US" dirty="0" err="1"/>
              <a:t>dari</a:t>
            </a:r>
            <a:r>
              <a:rPr lang="en-US" altLang="en-US" dirty="0"/>
              <a:t> BJ41 (</a:t>
            </a:r>
            <a:r>
              <a:rPr lang="en-US" altLang="en-US" dirty="0" err="1"/>
              <a:t>kelompok</a:t>
            </a:r>
            <a:r>
              <a:rPr lang="en-US" altLang="en-US" dirty="0"/>
              <a:t> 12) </a:t>
            </a:r>
          </a:p>
          <a:p>
            <a:pPr marL="0" indent="0">
              <a:buNone/>
            </a:pPr>
            <a:r>
              <a:rPr lang="en-US" altLang="en-US" dirty="0" err="1"/>
              <a:t>Periksa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dirty="0" err="1"/>
              <a:t>balok</a:t>
            </a:r>
            <a:r>
              <a:rPr lang="en-US" altLang="en-US" dirty="0"/>
              <a:t> </a:t>
            </a:r>
            <a:r>
              <a:rPr lang="en-US" altLang="en-US" dirty="0" err="1"/>
              <a:t>aman</a:t>
            </a:r>
            <a:r>
              <a:rPr lang="en-US" altLang="en-US" dirty="0"/>
              <a:t>!</a:t>
            </a:r>
            <a:endParaRPr lang="id-ID" altLang="en-US" dirty="0"/>
          </a:p>
          <a:p>
            <a:endParaRPr lang="id-ID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604B08-E19D-429D-82A6-9E4A92E690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19500" y="2970213"/>
            <a:ext cx="5283200" cy="8366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>
                <a:solidFill>
                  <a:srgbClr val="10107E"/>
                </a:solidFill>
              </a:rPr>
              <a:t>SAMPAI JUMPA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  <p:bldP spid="35842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AFD885CF-0991-422E-BC1E-2E263A8A1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/>
              <a:t>Mn         </a:t>
            </a:r>
            <a:r>
              <a:rPr lang="en-US" altLang="en-US" dirty="0" err="1"/>
              <a:t>ditentukan</a:t>
            </a:r>
            <a:r>
              <a:rPr lang="en-US" altLang="en-US" dirty="0"/>
              <a:t>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penampang</a:t>
            </a:r>
            <a:r>
              <a:rPr lang="en-US" altLang="en-US" dirty="0"/>
              <a:t> dan </a:t>
            </a:r>
            <a:r>
              <a:rPr lang="en-US" altLang="en-US" dirty="0" err="1"/>
              <a:t>klasifikasi</a:t>
            </a:r>
            <a:r>
              <a:rPr lang="en-US" altLang="en-US" dirty="0"/>
              <a:t> </a:t>
            </a:r>
            <a:r>
              <a:rPr lang="en-US" altLang="en-US" dirty="0" err="1"/>
              <a:t>kealngsingan</a:t>
            </a:r>
            <a:r>
              <a:rPr lang="en-US" altLang="en-US" dirty="0"/>
              <a:t> (</a:t>
            </a:r>
            <a:r>
              <a:rPr lang="en-US" altLang="en-US" dirty="0" err="1"/>
              <a:t>kompak</a:t>
            </a:r>
            <a:r>
              <a:rPr lang="en-US" altLang="en-US" dirty="0"/>
              <a:t>, non </a:t>
            </a:r>
            <a:r>
              <a:rPr lang="en-US" altLang="en-US" dirty="0" err="1"/>
              <a:t>kompak</a:t>
            </a:r>
            <a:r>
              <a:rPr lang="en-US" altLang="en-US" dirty="0"/>
              <a:t>, </a:t>
            </a:r>
            <a:r>
              <a:rPr lang="en-US" altLang="en-US" dirty="0" err="1"/>
              <a:t>langsing</a:t>
            </a:r>
            <a:r>
              <a:rPr lang="en-US" altLang="en-US" dirty="0"/>
              <a:t>)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6872A4C-FA76-4126-B1F8-3E095E022B27}"/>
              </a:ext>
            </a:extLst>
          </p:cNvPr>
          <p:cNvSpPr/>
          <p:nvPr/>
        </p:nvSpPr>
        <p:spPr>
          <a:xfrm>
            <a:off x="1811865" y="283103"/>
            <a:ext cx="719667" cy="397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C10D4-0F43-4AE1-B6CD-2E4AE2A6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37" y="2633132"/>
            <a:ext cx="4411134" cy="60113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SNI </a:t>
            </a:r>
            <a:r>
              <a:rPr lang="en-US" dirty="0" err="1"/>
              <a:t>hlm</a:t>
            </a:r>
            <a:r>
              <a:rPr lang="en-US" dirty="0"/>
              <a:t> 44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986428-E6DF-4821-A32C-24991D5339BE}"/>
              </a:ext>
            </a:extLst>
          </p:cNvPr>
          <p:cNvSpPr/>
          <p:nvPr/>
        </p:nvSpPr>
        <p:spPr>
          <a:xfrm rot="5400000">
            <a:off x="2590770" y="1991520"/>
            <a:ext cx="719667" cy="397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9801FF-98D8-40C5-824A-802EF8BAA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170" y="1540993"/>
            <a:ext cx="3970926" cy="4918015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A3FD28DA-0D81-462A-AE46-9EAC46FDDC35}"/>
              </a:ext>
            </a:extLst>
          </p:cNvPr>
          <p:cNvSpPr/>
          <p:nvPr/>
        </p:nvSpPr>
        <p:spPr>
          <a:xfrm>
            <a:off x="5444036" y="2633132"/>
            <a:ext cx="719667" cy="397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4">
            <a:extLst>
              <a:ext uri="{FF2B5EF4-FFF2-40B4-BE49-F238E27FC236}">
                <a16:creationId xmlns:a16="http://schemas.microsoft.com/office/drawing/2014/main" id="{648B5BA8-EF73-44AA-8AD9-FC01BD0CF5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8300" y="457200"/>
            <a:ext cx="45339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en-US"/>
              <a:t>. Penampang Kompak, </a:t>
            </a:r>
            <a:endParaRPr lang="en-US" altLang="en-US"/>
          </a:p>
        </p:txBody>
      </p:sp>
      <p:pic>
        <p:nvPicPr>
          <p:cNvPr id="161795" name="Picture 5">
            <a:extLst>
              <a:ext uri="{FF2B5EF4-FFF2-40B4-BE49-F238E27FC236}">
                <a16:creationId xmlns:a16="http://schemas.microsoft.com/office/drawing/2014/main" id="{1FCF6045-C14F-4644-A162-2B1F93B1B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42" t="29002" r="20064" b="30394"/>
          <a:stretch>
            <a:fillRect/>
          </a:stretch>
        </p:blipFill>
        <p:spPr bwMode="auto">
          <a:xfrm>
            <a:off x="6019800" y="228600"/>
            <a:ext cx="12192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Text Box 6">
            <a:extLst>
              <a:ext uri="{FF2B5EF4-FFF2-40B4-BE49-F238E27FC236}">
                <a16:creationId xmlns:a16="http://schemas.microsoft.com/office/drawing/2014/main" id="{36877718-707A-42BE-ADDD-7C94D9314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143001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Mn = Mp = Z.Fy;</a:t>
            </a:r>
          </a:p>
        </p:txBody>
      </p:sp>
      <p:sp>
        <p:nvSpPr>
          <p:cNvPr id="161797" name="Rectangle 7">
            <a:extLst>
              <a:ext uri="{FF2B5EF4-FFF2-40B4-BE49-F238E27FC236}">
                <a16:creationId xmlns:a16="http://schemas.microsoft.com/office/drawing/2014/main" id="{4EA52B6C-7702-4875-99C5-E2080099A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050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en-US"/>
              <a:t>. Penampang Tak  Kompak, </a:t>
            </a:r>
            <a:endParaRPr lang="en-US" altLang="en-US"/>
          </a:p>
        </p:txBody>
      </p:sp>
      <p:pic>
        <p:nvPicPr>
          <p:cNvPr id="161798" name="Picture 8">
            <a:extLst>
              <a:ext uri="{FF2B5EF4-FFF2-40B4-BE49-F238E27FC236}">
                <a16:creationId xmlns:a16="http://schemas.microsoft.com/office/drawing/2014/main" id="{FE300C62-C662-465C-9A8C-5D7E4800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1"/>
            <a:ext cx="22860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799" name="Picture 9">
            <a:extLst>
              <a:ext uri="{FF2B5EF4-FFF2-40B4-BE49-F238E27FC236}">
                <a16:creationId xmlns:a16="http://schemas.microsoft.com/office/drawing/2014/main" id="{F1E1E0CF-0A63-4FB5-9245-661C857F0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27276"/>
            <a:ext cx="54864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00" name="Rectangle 10">
            <a:extLst>
              <a:ext uri="{FF2B5EF4-FFF2-40B4-BE49-F238E27FC236}">
                <a16:creationId xmlns:a16="http://schemas.microsoft.com/office/drawing/2014/main" id="{41841CCE-BF32-4BC7-8C6B-294EB1354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733800"/>
            <a:ext cx="464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sv-SE" altLang="en-US"/>
              <a:t>. Penampang Langsing, </a:t>
            </a:r>
            <a:endParaRPr lang="en-US" altLang="en-US"/>
          </a:p>
        </p:txBody>
      </p:sp>
      <p:pic>
        <p:nvPicPr>
          <p:cNvPr id="161801" name="Picture 11">
            <a:extLst>
              <a:ext uri="{FF2B5EF4-FFF2-40B4-BE49-F238E27FC236}">
                <a16:creationId xmlns:a16="http://schemas.microsoft.com/office/drawing/2014/main" id="{0F6076AA-EFB6-4CDF-852B-BC22EC054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1"/>
            <a:ext cx="1447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802" name="Picture 12">
            <a:extLst>
              <a:ext uri="{FF2B5EF4-FFF2-40B4-BE49-F238E27FC236}">
                <a16:creationId xmlns:a16="http://schemas.microsoft.com/office/drawing/2014/main" id="{F79B77A6-2F29-4EF6-ABC1-DABD761B8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3276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803" name="Text Box 14">
            <a:extLst>
              <a:ext uri="{FF2B5EF4-FFF2-40B4-BE49-F238E27FC236}">
                <a16:creationId xmlns:a16="http://schemas.microsoft.com/office/drawing/2014/main" id="{5B666652-83B7-43D0-B9AA-E4257E93E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219201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Z: Modulud plastis penampang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44D3D1DF-4B62-4C9E-84BB-C744B18C9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8300" y="274638"/>
            <a:ext cx="4457700" cy="563562"/>
          </a:xfrm>
        </p:spPr>
        <p:txBody>
          <a:bodyPr/>
          <a:lstStyle/>
          <a:p>
            <a:pPr algn="l" eaLnBrk="1" hangingPunct="1"/>
            <a:r>
              <a:rPr lang="en-US" altLang="en-US" sz="2800" dirty="0"/>
              <a:t>Batas </a:t>
            </a:r>
            <a:r>
              <a:rPr lang="en-US" altLang="en-US" sz="2800" dirty="0" err="1"/>
              <a:t>Faktor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Kelangsingan</a:t>
            </a:r>
            <a:r>
              <a:rPr lang="en-US" altLang="en-US" sz="2800" dirty="0"/>
              <a:t> (</a:t>
            </a:r>
            <a:r>
              <a:rPr lang="en-US" altLang="en-US" sz="2800" dirty="0">
                <a:latin typeface="Symbol" panose="05050102010706020507" pitchFamily="18" charset="2"/>
              </a:rPr>
              <a:t>l</a:t>
            </a:r>
            <a:r>
              <a:rPr lang="en-US" altLang="en-US" sz="2800" dirty="0"/>
              <a:t>)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401B369-C5B7-4CF9-87A8-571D6A3E5348}"/>
              </a:ext>
            </a:extLst>
          </p:cNvPr>
          <p:cNvSpPr txBox="1">
            <a:spLocks noChangeArrowheads="1"/>
          </p:cNvSpPr>
          <p:nvPr/>
        </p:nvSpPr>
        <p:spPr>
          <a:xfrm>
            <a:off x="7302500" y="304802"/>
            <a:ext cx="1909233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err="1"/>
              <a:t>Tabel</a:t>
            </a:r>
            <a:r>
              <a:rPr lang="en-US" altLang="en-US" sz="2800" dirty="0"/>
              <a:t> B4.1b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F051938-6F68-490F-AC95-8905A4E4C43B}"/>
              </a:ext>
            </a:extLst>
          </p:cNvPr>
          <p:cNvSpPr/>
          <p:nvPr/>
        </p:nvSpPr>
        <p:spPr>
          <a:xfrm>
            <a:off x="6248400" y="457200"/>
            <a:ext cx="804333" cy="321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8C668-BE1A-477E-A9EB-31B139436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733" y="868364"/>
            <a:ext cx="6570134" cy="582907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595812-9AE7-4B18-9A5F-3A0C30D45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2514601"/>
            <a:ext cx="4165598" cy="2133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dirty="0" err="1"/>
              <a:t>Kelangsingan</a:t>
            </a:r>
            <a:r>
              <a:rPr lang="en-US" dirty="0"/>
              <a:t> </a:t>
            </a:r>
            <a:r>
              <a:rPr lang="en-US" dirty="0" err="1"/>
              <a:t>sayap</a:t>
            </a:r>
            <a:r>
              <a:rPr lang="en-US" dirty="0"/>
              <a:t>/badan bisa </a:t>
            </a:r>
            <a:r>
              <a:rPr lang="en-US" dirty="0" err="1"/>
              <a:t>dilihat</a:t>
            </a:r>
            <a:r>
              <a:rPr lang="en-US" dirty="0"/>
              <a:t> di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profil</a:t>
            </a:r>
            <a:endParaRPr lang="en-US" dirty="0"/>
          </a:p>
          <a:p>
            <a:pPr>
              <a:buFontTx/>
              <a:buNone/>
              <a:defRPr/>
            </a:pPr>
            <a:r>
              <a:rPr lang="en-US" dirty="0" err="1">
                <a:solidFill>
                  <a:schemeClr val="tx2"/>
                </a:solidFill>
              </a:rPr>
              <a:t>Flens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>
                <a:solidFill>
                  <a:schemeClr val="tx2"/>
                </a:solidFill>
                <a:latin typeface="Symbol" pitchFamily="18" charset="2"/>
              </a:rPr>
              <a:t>l=</a:t>
            </a:r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baseline="-25000" dirty="0">
                <a:solidFill>
                  <a:schemeClr val="tx2"/>
                </a:solidFill>
              </a:rPr>
              <a:t>f</a:t>
            </a:r>
            <a:r>
              <a:rPr lang="en-US" dirty="0">
                <a:solidFill>
                  <a:schemeClr val="tx2"/>
                </a:solidFill>
                <a:latin typeface="Symbol" pitchFamily="18" charset="2"/>
              </a:rPr>
              <a:t>/2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baseline="-25000" dirty="0">
                <a:solidFill>
                  <a:schemeClr val="tx2"/>
                </a:solidFill>
              </a:rPr>
              <a:t>f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Web (</a:t>
            </a:r>
            <a:r>
              <a:rPr lang="en-US" dirty="0">
                <a:solidFill>
                  <a:schemeClr val="tx2"/>
                </a:solidFill>
                <a:latin typeface="Symbol" pitchFamily="18" charset="2"/>
              </a:rPr>
              <a:t>l=</a:t>
            </a:r>
            <a:r>
              <a:rPr lang="en-US" dirty="0">
                <a:solidFill>
                  <a:schemeClr val="tx2"/>
                </a:solidFill>
              </a:rPr>
              <a:t>h</a:t>
            </a:r>
            <a:r>
              <a:rPr lang="en-US" dirty="0">
                <a:solidFill>
                  <a:schemeClr val="tx2"/>
                </a:solidFill>
                <a:latin typeface="Symbol" pitchFamily="18" charset="2"/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t</a:t>
            </a:r>
            <a:r>
              <a:rPr lang="en-US" baseline="-25000" dirty="0" err="1">
                <a:solidFill>
                  <a:schemeClr val="tx2"/>
                </a:solidFill>
              </a:rPr>
              <a:t>w</a:t>
            </a:r>
            <a:r>
              <a:rPr lang="en-US" dirty="0">
                <a:solidFill>
                  <a:schemeClr val="tx2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A67243C-D246-4C49-8854-6486FE4BF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MENGHITUNG Mn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52A161-8D79-40ED-A4C6-CC97FFD69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1567"/>
            <a:ext cx="8209431" cy="5334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829378-C4C0-43B9-941E-E3D48139E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54" y="2161595"/>
            <a:ext cx="7220958" cy="4153480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B7C8AC04-EE86-492E-BEDC-5C18DDBF8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4768" y="2565400"/>
            <a:ext cx="5871633" cy="694266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 err="1"/>
              <a:t>Bentang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pendek</a:t>
            </a:r>
            <a:r>
              <a:rPr lang="en-US" altLang="en-US" sz="3600" dirty="0"/>
              <a:t> </a:t>
            </a:r>
            <a:r>
              <a:rPr lang="en-US" altLang="en-US" sz="3600" dirty="0">
                <a:cs typeface="Arial" panose="020B0604020202020204" pitchFamily="34" charset="0"/>
              </a:rPr>
              <a:t>→ </a:t>
            </a:r>
            <a:r>
              <a:rPr lang="en-US" altLang="en-US" sz="3600" dirty="0" err="1">
                <a:cs typeface="Arial" panose="020B0604020202020204" pitchFamily="34" charset="0"/>
              </a:rPr>
              <a:t>Lb</a:t>
            </a:r>
            <a:r>
              <a:rPr lang="en-US" altLang="en-US" sz="3600" dirty="0">
                <a:cs typeface="Arial" panose="020B0604020202020204" pitchFamily="34" charset="0"/>
              </a:rPr>
              <a:t>≤ </a:t>
            </a:r>
            <a:r>
              <a:rPr lang="en-US" altLang="en-US" sz="3600" dirty="0" err="1">
                <a:cs typeface="Arial" panose="020B0604020202020204" pitchFamily="34" charset="0"/>
              </a:rPr>
              <a:t>Lp</a:t>
            </a:r>
            <a:endParaRPr lang="en-US" altLang="en-US" sz="36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E0E78E-2F4A-4E24-9298-F00B53088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1652910"/>
            <a:ext cx="7891904" cy="296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3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4126BB-3816-48C3-AD9A-9DC2CA7C1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1" y="334024"/>
            <a:ext cx="6287377" cy="58682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D41C6C-C646-43AF-A40D-E1BE6B3DF127}"/>
              </a:ext>
            </a:extLst>
          </p:cNvPr>
          <p:cNvSpPr txBox="1"/>
          <p:nvPr/>
        </p:nvSpPr>
        <p:spPr>
          <a:xfrm>
            <a:off x="7789333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id-ID" altLang="en-US" sz="1800" dirty="0"/>
              <a:t>Konstanta puntir torsi :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E534D5F9-265B-4A36-A1DA-D96B4C11B1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751512"/>
              </p:ext>
            </p:extLst>
          </p:nvPr>
        </p:nvGraphicFramePr>
        <p:xfrm>
          <a:off x="8339667" y="4030133"/>
          <a:ext cx="18557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634725" imgH="418918" progId="Equation.3">
                  <p:embed/>
                </p:oleObj>
              </mc:Choice>
              <mc:Fallback>
                <p:oleObj name="Equation" r:id="rId4" imgW="634725" imgH="418918" progId="Equation.3">
                  <p:embed/>
                  <p:pic>
                    <p:nvPicPr>
                      <p:cNvPr id="168966" name="Object 5">
                        <a:extLst>
                          <a:ext uri="{FF2B5EF4-FFF2-40B4-BE49-F238E27FC236}">
                            <a16:creationId xmlns:a16="http://schemas.microsoft.com/office/drawing/2014/main" id="{8D12A6AD-615C-41B3-B8DD-7CF5ED016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9667" y="4030133"/>
                        <a:ext cx="18557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64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0A9940-54CC-45AC-9625-1BE4582AF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75" y="463651"/>
            <a:ext cx="7071377" cy="543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06233E-CEF2-4FFC-A06C-550B1E1B1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175" y="1140854"/>
            <a:ext cx="6687483" cy="543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324593-89C3-4089-9629-4AF02924F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71" y="1781970"/>
            <a:ext cx="6668431" cy="7240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C4E548-0A43-475F-83D0-F17DA5811C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642" y="2652674"/>
            <a:ext cx="6792273" cy="4572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418117-8FA4-4F90-B6C5-726CC0E721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271" y="3271705"/>
            <a:ext cx="6563641" cy="4572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7054F1-1DA8-4939-825C-FA1F45ED50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642" y="3958997"/>
            <a:ext cx="1810003" cy="4001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43F7F0-428D-40A1-8473-E33E544BE7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5404" y="4490041"/>
            <a:ext cx="5734850" cy="3905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13BA97-60BD-4576-80CB-6165B17DE7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5404" y="4943826"/>
            <a:ext cx="1962424" cy="39058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101DFD2-9CEC-48EE-9365-AEF17DF10D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5404" y="5447223"/>
            <a:ext cx="4163006" cy="45726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BB45DA-5DFD-4DB8-9A20-37A5EBF61C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5350" y="5916124"/>
            <a:ext cx="2772162" cy="36200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6C567EC-DA1D-4BCA-BDC4-4F7FE886A5D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5404" y="6349391"/>
            <a:ext cx="3248478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3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>
            <a:extLst>
              <a:ext uri="{FF2B5EF4-FFF2-40B4-BE49-F238E27FC236}">
                <a16:creationId xmlns:a16="http://schemas.microsoft.com/office/drawing/2014/main" id="{4E4F787B-A905-4F3B-8285-D75C07EA6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en-US"/>
          </a:p>
        </p:txBody>
      </p:sp>
      <p:sp>
        <p:nvSpPr>
          <p:cNvPr id="169987" name="Content Placeholder 2">
            <a:extLst>
              <a:ext uri="{FF2B5EF4-FFF2-40B4-BE49-F238E27FC236}">
                <a16:creationId xmlns:a16="http://schemas.microsoft.com/office/drawing/2014/main" id="{736976A6-867C-491C-8985-1B64ADE2C3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Atau X1 dan X2 bisa dilihat di tabel profil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59</TotalTime>
  <Words>388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Equation</vt:lpstr>
      <vt:lpstr>BATANG LENTUR</vt:lpstr>
      <vt:lpstr>Mn         ditentukan berdasarkan bentuk penampang dan klasifikasi kealngsingan (kompak, non kompak, langsing)</vt:lpstr>
      <vt:lpstr>PowerPoint Presentation</vt:lpstr>
      <vt:lpstr>Batas Faktor Kelangsingan (l)</vt:lpstr>
      <vt:lpstr>MENGHITUNG 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Batas daya layan: Lendutan</vt:lpstr>
      <vt:lpstr>Kuat Geser </vt:lpstr>
      <vt:lpstr>Kuat Geser Nominal </vt:lpstr>
      <vt:lpstr>PowerPoint Presentation</vt:lpstr>
      <vt:lpstr>PowerPoint Presentation</vt:lpstr>
      <vt:lpstr>Contoh Kasus: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BATANG LENTUR</dc:title>
  <dc:creator>lenovo</dc:creator>
  <cp:lastModifiedBy>lenovo</cp:lastModifiedBy>
  <cp:revision>4</cp:revision>
  <dcterms:created xsi:type="dcterms:W3CDTF">2021-11-02T12:50:04Z</dcterms:created>
  <dcterms:modified xsi:type="dcterms:W3CDTF">2021-11-02T13:50:46Z</dcterms:modified>
</cp:coreProperties>
</file>