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77" r:id="rId3"/>
    <p:sldId id="268" r:id="rId4"/>
    <p:sldId id="257" r:id="rId5"/>
    <p:sldId id="265" r:id="rId6"/>
    <p:sldId id="269" r:id="rId7"/>
    <p:sldId id="270" r:id="rId8"/>
    <p:sldId id="278" r:id="rId9"/>
    <p:sldId id="259" r:id="rId10"/>
    <p:sldId id="279" r:id="rId11"/>
    <p:sldId id="271" r:id="rId12"/>
    <p:sldId id="284" r:id="rId13"/>
    <p:sldId id="285" r:id="rId14"/>
    <p:sldId id="287" r:id="rId15"/>
    <p:sldId id="288" r:id="rId16"/>
    <p:sldId id="289" r:id="rId17"/>
    <p:sldId id="290" r:id="rId18"/>
    <p:sldId id="262" r:id="rId19"/>
    <p:sldId id="272" r:id="rId20"/>
    <p:sldId id="273" r:id="rId21"/>
    <p:sldId id="275" r:id="rId22"/>
    <p:sldId id="274" r:id="rId23"/>
    <p:sldId id="263" r:id="rId24"/>
    <p:sldId id="280" r:id="rId25"/>
    <p:sldId id="281" r:id="rId26"/>
    <p:sldId id="283" r:id="rId27"/>
    <p:sldId id="264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23B0C-080D-425E-9E61-EF2D74A9F552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923E7-2AE3-483A-B653-DDD615FD8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3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A9A63B11-AB76-4502-8B94-B92C8B72828B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937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923E7-2AE3-483A-B653-DDD615FD8B3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2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CBBB-A2FE-4480-8EC6-B37C3B331EC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D1A-1C4C-4696-9696-C4A972F3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7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CBBB-A2FE-4480-8EC6-B37C3B331EC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D1A-1C4C-4696-9696-C4A972F3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0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CBBB-A2FE-4480-8EC6-B37C3B331EC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D1A-1C4C-4696-9696-C4A972F3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6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CBBB-A2FE-4480-8EC6-B37C3B331EC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D1A-1C4C-4696-9696-C4A972F32F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6609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CBBB-A2FE-4480-8EC6-B37C3B331EC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D1A-1C4C-4696-9696-C4A972F3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28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CBBB-A2FE-4480-8EC6-B37C3B331EC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D1A-1C4C-4696-9696-C4A972F3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42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CBBB-A2FE-4480-8EC6-B37C3B331EC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D1A-1C4C-4696-9696-C4A972F3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64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CBBB-A2FE-4480-8EC6-B37C3B331EC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D1A-1C4C-4696-9696-C4A972F3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58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CBBB-A2FE-4480-8EC6-B37C3B331EC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D1A-1C4C-4696-9696-C4A972F3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3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CBBB-A2FE-4480-8EC6-B37C3B331EC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D1A-1C4C-4696-9696-C4A972F3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2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CBBB-A2FE-4480-8EC6-B37C3B331EC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D1A-1C4C-4696-9696-C4A972F3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4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CBBB-A2FE-4480-8EC6-B37C3B331EC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D1A-1C4C-4696-9696-C4A972F3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1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CBBB-A2FE-4480-8EC6-B37C3B331EC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D1A-1C4C-4696-9696-C4A972F3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CBBB-A2FE-4480-8EC6-B37C3B331EC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D1A-1C4C-4696-9696-C4A972F3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7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CBBB-A2FE-4480-8EC6-B37C3B331EC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D1A-1C4C-4696-9696-C4A972F3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5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CBBB-A2FE-4480-8EC6-B37C3B331EC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D1A-1C4C-4696-9696-C4A972F3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1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CBBB-A2FE-4480-8EC6-B37C3B331EC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D1A-1C4C-4696-9696-C4A972F3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9A4CBBB-A2FE-4480-8EC6-B37C3B331EC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B8D1A-1C4C-4696-9696-C4A972F3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84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ikian.com/2012/07/f-tabel-dalam-excel.html" TargetMode="External"/><Relationship Id="rId2" Type="http://schemas.openxmlformats.org/officeDocument/2006/relationships/hyperlink" Target="https://www.statistikian.com/2014/04/independen-t-test-dengan-spss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user\Downloads\DISTRIBUSI%20NORMAL.pdf" TargetMode="External"/><Relationship Id="rId3" Type="http://schemas.openxmlformats.org/officeDocument/2006/relationships/hyperlink" Target="https://www.slideshare.net/andriani_widi/pendekatan-distribusi-binomial-ke-normal" TargetMode="External"/><Relationship Id="rId7" Type="http://schemas.openxmlformats.org/officeDocument/2006/relationships/hyperlink" Target="file:///C:\Users\user\Downloads\DISTRIBUSI_NORMAL.pdf" TargetMode="External"/><Relationship Id="rId2" Type="http://schemas.openxmlformats.org/officeDocument/2006/relationships/hyperlink" Target="https://www.statistikian.com/2017/06/anova-sebagai-analisis-statisti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user\Downloads\Makalah_Statistika_Distribusi_Normal.pdf" TargetMode="External"/><Relationship Id="rId5" Type="http://schemas.openxmlformats.org/officeDocument/2006/relationships/hyperlink" Target="https://rumuspintar.com/distribusi-normal/" TargetMode="External"/><Relationship Id="rId10" Type="http://schemas.openxmlformats.org/officeDocument/2006/relationships/hyperlink" Target="https://www.slideshare.net/mobile/QuKumeng/statistika-dasar-pertemuan-10" TargetMode="External"/><Relationship Id="rId4" Type="http://schemas.openxmlformats.org/officeDocument/2006/relationships/hyperlink" Target="https://www.slideshare.net/ratuilma/distribusi-normal-ft" TargetMode="External"/><Relationship Id="rId9" Type="http://schemas.openxmlformats.org/officeDocument/2006/relationships/hyperlink" Target="https://slideplayer.info/slide/12619045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236219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DISTRIBUSI NORMAL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43800" cy="1003922"/>
          </a:xfrm>
        </p:spPr>
        <p:txBody>
          <a:bodyPr/>
          <a:lstStyle/>
          <a:p>
            <a:r>
              <a:rPr lang="en-US" sz="4000" dirty="0"/>
              <a:t>LATIHAN SOAL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1845" y="1676400"/>
            <a:ext cx="8156510" cy="486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ea typeface="SimSun" panose="02010600030101010101" pitchFamily="2" charset="-122"/>
              </a:rPr>
              <a:t>	</a:t>
            </a:r>
            <a:r>
              <a:rPr lang="en-US" altLang="zh-CN" sz="2000" dirty="0" err="1">
                <a:ea typeface="SimSun" panose="02010600030101010101" pitchFamily="2" charset="-122"/>
              </a:rPr>
              <a:t>Suatu</a:t>
            </a:r>
            <a:r>
              <a:rPr lang="en-US" altLang="zh-CN" sz="2000" dirty="0"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ea typeface="SimSun" panose="02010600030101010101" pitchFamily="2" charset="-122"/>
              </a:rPr>
              <a:t>distribusi</a:t>
            </a:r>
            <a:r>
              <a:rPr lang="en-US" altLang="zh-CN" sz="2000" dirty="0">
                <a:ea typeface="SimSun" panose="02010600030101010101" pitchFamily="2" charset="-122"/>
              </a:rPr>
              <a:t> normal </a:t>
            </a:r>
            <a:r>
              <a:rPr lang="en-US" altLang="zh-CN" sz="2000" dirty="0" err="1">
                <a:ea typeface="SimSun" panose="02010600030101010101" pitchFamily="2" charset="-122"/>
              </a:rPr>
              <a:t>mempunyai</a:t>
            </a:r>
            <a:r>
              <a:rPr lang="en-US" altLang="zh-CN" sz="2000" dirty="0">
                <a:ea typeface="SimSun" panose="02010600030101010101" pitchFamily="2" charset="-122"/>
              </a:rPr>
              <a:t> mean 60  </a:t>
            </a:r>
            <a:r>
              <a:rPr lang="en-US" altLang="zh-CN" sz="2000" dirty="0" err="1">
                <a:ea typeface="SimSun" panose="02010600030101010101" pitchFamily="2" charset="-122"/>
              </a:rPr>
              <a:t>dan</a:t>
            </a:r>
            <a:r>
              <a:rPr lang="en-US" altLang="zh-CN" sz="2000" dirty="0">
                <a:ea typeface="SimSun" panose="02010600030101010101" pitchFamily="2" charset="-122"/>
              </a:rPr>
              <a:t>  </a:t>
            </a:r>
            <a:r>
              <a:rPr lang="en-US" altLang="zh-CN" sz="2000" dirty="0" err="1">
                <a:ea typeface="SimSun" panose="02010600030101010101" pitchFamily="2" charset="-122"/>
              </a:rPr>
              <a:t>standar</a:t>
            </a:r>
            <a:r>
              <a:rPr lang="en-US" altLang="zh-CN" sz="2000" dirty="0"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ea typeface="SimSun" panose="02010600030101010101" pitchFamily="2" charset="-122"/>
              </a:rPr>
              <a:t>deviasi</a:t>
            </a:r>
            <a:r>
              <a:rPr lang="en-US" altLang="zh-CN" sz="2000" dirty="0">
                <a:ea typeface="SimSun" panose="02010600030101010101" pitchFamily="2" charset="-122"/>
              </a:rPr>
              <a:t> 12.  </a:t>
            </a:r>
            <a:r>
              <a:rPr lang="en-US" altLang="zh-CN" sz="2000" dirty="0" err="1">
                <a:ea typeface="SimSun" panose="02010600030101010101" pitchFamily="2" charset="-122"/>
              </a:rPr>
              <a:t>Hitunglah</a:t>
            </a:r>
            <a:r>
              <a:rPr lang="en-US" altLang="zh-CN" sz="2000" dirty="0">
                <a:ea typeface="SimSun" panose="02010600030101010101" pitchFamily="2" charset="-122"/>
              </a:rPr>
              <a:t> :</a:t>
            </a:r>
          </a:p>
          <a:p>
            <a:pPr marL="1314450" lvl="2" indent="-514350">
              <a:buFont typeface="Arial" panose="020B0604020202020204" pitchFamily="34" charset="0"/>
              <a:buNone/>
              <a:defRPr/>
            </a:pPr>
            <a:endParaRPr lang="en-US" altLang="zh-CN" sz="1800" dirty="0">
              <a:ea typeface="SimSun" panose="02010600030101010101" pitchFamily="2" charset="-122"/>
              <a:sym typeface="Symbol" panose="05050102010706020507" pitchFamily="18" charset="2"/>
            </a:endParaRP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en-US" altLang="zh-CN" sz="2000" dirty="0">
                <a:ea typeface="SimSun" panose="02010600030101010101" pitchFamily="2" charset="-122"/>
                <a:sym typeface="Symbol" panose="05050102010706020507" pitchFamily="18" charset="2"/>
              </a:rPr>
              <a:t>	</a:t>
            </a:r>
            <a:r>
              <a:rPr lang="en-US" altLang="zh-CN" sz="2000" dirty="0" err="1">
                <a:ea typeface="SimSun" panose="02010600030101010101" pitchFamily="2" charset="-122"/>
                <a:sym typeface="Symbol" panose="05050102010706020507" pitchFamily="18" charset="2"/>
              </a:rPr>
              <a:t>Luas</a:t>
            </a:r>
            <a:r>
              <a:rPr lang="en-US" altLang="zh-CN" sz="2000" dirty="0"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000" dirty="0" err="1">
                <a:ea typeface="SimSun" panose="02010600030101010101" pitchFamily="2" charset="-122"/>
                <a:sym typeface="Symbol" panose="05050102010706020507" pitchFamily="18" charset="2"/>
              </a:rPr>
              <a:t>kurva</a:t>
            </a:r>
            <a:r>
              <a:rPr lang="en-US" altLang="zh-CN" sz="2000" dirty="0">
                <a:ea typeface="SimSun" panose="02010600030101010101" pitchFamily="2" charset="-122"/>
                <a:sym typeface="Symbol" panose="05050102010706020507" pitchFamily="18" charset="2"/>
              </a:rPr>
              <a:t> normal </a:t>
            </a:r>
            <a:r>
              <a:rPr lang="en-US" altLang="zh-CN" sz="2000" dirty="0" err="1">
                <a:ea typeface="SimSun" panose="02010600030101010101" pitchFamily="2" charset="-122"/>
                <a:sym typeface="Symbol" panose="05050102010706020507" pitchFamily="18" charset="2"/>
              </a:rPr>
              <a:t>antara</a:t>
            </a:r>
            <a:r>
              <a:rPr lang="en-US" altLang="zh-CN" sz="2000" dirty="0">
                <a:ea typeface="SimSun" panose="02010600030101010101" pitchFamily="2" charset="-122"/>
                <a:sym typeface="Symbol" panose="05050102010706020507" pitchFamily="18" charset="2"/>
              </a:rPr>
              <a:t> x</a:t>
            </a:r>
            <a:r>
              <a:rPr lang="en-US" altLang="zh-CN" sz="2000" baseline="-25000" dirty="0">
                <a:ea typeface="SimSun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 sz="2000" dirty="0">
                <a:ea typeface="SimSun" panose="02010600030101010101" pitchFamily="2" charset="-122"/>
                <a:sym typeface="Symbol" panose="05050102010706020507" pitchFamily="18" charset="2"/>
              </a:rPr>
              <a:t>=68 </a:t>
            </a:r>
            <a:r>
              <a:rPr lang="en-US" altLang="zh-CN" sz="2000" dirty="0" err="1">
                <a:ea typeface="SimSun" panose="02010600030101010101" pitchFamily="2" charset="-122"/>
                <a:sym typeface="Symbol" panose="05050102010706020507" pitchFamily="18" charset="2"/>
              </a:rPr>
              <a:t>dan</a:t>
            </a:r>
            <a:r>
              <a:rPr lang="en-US" altLang="zh-CN" sz="2000" dirty="0">
                <a:ea typeface="SimSun" panose="02010600030101010101" pitchFamily="2" charset="-122"/>
                <a:sym typeface="Symbol" panose="05050102010706020507" pitchFamily="18" charset="2"/>
              </a:rPr>
              <a:t> x</a:t>
            </a:r>
            <a:r>
              <a:rPr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 sz="2000" dirty="0">
                <a:ea typeface="SimSun" panose="02010600030101010101" pitchFamily="2" charset="-122"/>
                <a:sym typeface="Symbol" panose="05050102010706020507" pitchFamily="18" charset="2"/>
              </a:rPr>
              <a:t>=84.</a:t>
            </a:r>
          </a:p>
          <a:p>
            <a:pPr marL="400050" lvl="1" indent="0"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ea typeface="SimSun" panose="02010600030101010101" pitchFamily="2" charset="-122"/>
              </a:rPr>
              <a:t>	</a:t>
            </a:r>
          </a:p>
          <a:p>
            <a:pPr marL="400050" lvl="1" indent="0">
              <a:buFont typeface="Arial" panose="020B0604020202020204" pitchFamily="34" charset="0"/>
              <a:buNone/>
              <a:defRPr/>
            </a:pPr>
            <a:endParaRPr lang="en-US" altLang="zh-CN" sz="2000" dirty="0">
              <a:ea typeface="SimSun" panose="02010600030101010101" pitchFamily="2" charset="-122"/>
            </a:endParaRPr>
          </a:p>
          <a:p>
            <a:pPr marL="400050" lvl="1" indent="0">
              <a:buFont typeface="Arial" panose="020B0604020202020204" pitchFamily="34" charset="0"/>
              <a:buNone/>
              <a:defRPr/>
            </a:pPr>
            <a:endParaRPr lang="en-US" altLang="zh-CN" sz="2000" dirty="0">
              <a:ea typeface="SimSun" panose="02010600030101010101" pitchFamily="2" charset="-122"/>
            </a:endParaRPr>
          </a:p>
          <a:p>
            <a:pPr marL="400050" lvl="1" indent="0">
              <a:buFont typeface="Arial" panose="020B0604020202020204" pitchFamily="34" charset="0"/>
              <a:buNone/>
              <a:defRPr/>
            </a:pPr>
            <a:endParaRPr lang="en-US" altLang="zh-CN" sz="2000" dirty="0">
              <a:ea typeface="SimSun" panose="02010600030101010101" pitchFamily="2" charset="-122"/>
            </a:endParaRPr>
          </a:p>
          <a:p>
            <a:pPr marL="400050" lvl="1" indent="0">
              <a:buFont typeface="Arial" panose="020B0604020202020204" pitchFamily="34" charset="0"/>
              <a:buNone/>
              <a:defRPr/>
            </a:pPr>
            <a:endParaRPr lang="en-US" altLang="zh-CN" sz="2000" dirty="0">
              <a:ea typeface="SimSun" panose="02010600030101010101" pitchFamily="2" charset="-122"/>
            </a:endParaRPr>
          </a:p>
          <a:p>
            <a:pPr marL="400050" lvl="1" indent="0">
              <a:buFont typeface="Arial" panose="020B0604020202020204" pitchFamily="34" charset="0"/>
              <a:buNone/>
              <a:defRPr/>
            </a:pPr>
            <a:endParaRPr lang="en-US" altLang="zh-CN" sz="2000" dirty="0">
              <a:ea typeface="SimSun" panose="02010600030101010101" pitchFamily="2" charset="-122"/>
            </a:endParaRPr>
          </a:p>
          <a:p>
            <a:pPr marL="400050" lvl="1" indent="0"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ea typeface="SimSun" panose="02010600030101010101" pitchFamily="2" charset="-122"/>
                <a:sym typeface="Symbol" panose="05050102010706020507" pitchFamily="18" charset="2"/>
              </a:rPr>
              <a:t>P(68 ≤ x ≤ 84)= P(0,67 ≤ Z ≤ 2,00)= 0,9772-0,7486 = 0,228</a:t>
            </a:r>
            <a:endParaRPr lang="en-US" altLang="zh-CN" sz="2000" dirty="0">
              <a:ea typeface="SimSun" panose="02010600030101010101" pitchFamily="2" charset="-122"/>
            </a:endParaRPr>
          </a:p>
          <a:p>
            <a:pPr marL="514350" indent="-514350">
              <a:buFont typeface="Arial" panose="020B0604020202020204" pitchFamily="34" charset="0"/>
              <a:buNone/>
              <a:defRPr/>
            </a:pPr>
            <a:endParaRPr lang="en-US" altLang="zh-CN" sz="2400" dirty="0">
              <a:ea typeface="SimSun" panose="02010600030101010101" pitchFamily="2" charset="-12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280550"/>
              </p:ext>
            </p:extLst>
          </p:nvPr>
        </p:nvGraphicFramePr>
        <p:xfrm>
          <a:off x="1589397" y="3294973"/>
          <a:ext cx="4537003" cy="595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3" imgW="1675673" imgH="393529" progId="Equation.3">
                  <p:embed/>
                </p:oleObj>
              </mc:Choice>
              <mc:Fallback>
                <p:oleObj r:id="rId3" imgW="1675673" imgH="393529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397" y="3294973"/>
                        <a:ext cx="4537003" cy="595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350748"/>
              </p:ext>
            </p:extLst>
          </p:nvPr>
        </p:nvGraphicFramePr>
        <p:xfrm>
          <a:off x="1568925" y="4197465"/>
          <a:ext cx="4400321" cy="595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5" imgW="1625600" imgH="393700" progId="Equation.3">
                  <p:embed/>
                </p:oleObj>
              </mc:Choice>
              <mc:Fallback>
                <p:oleObj r:id="rId5" imgW="1625600" imgH="3937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925" y="4197465"/>
                        <a:ext cx="4400321" cy="595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33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2058"/>
            <a:ext cx="7055380" cy="140053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err="1">
                <a:latin typeface="Comic Sans MS" pitchFamily="66" charset="0"/>
              </a:rPr>
              <a:t>Hubungan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Antara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Distribusi</a:t>
            </a:r>
            <a:r>
              <a:rPr lang="en-US" sz="3200" dirty="0">
                <a:latin typeface="Comic Sans MS" pitchFamily="66" charset="0"/>
              </a:rPr>
              <a:t> Normal </a:t>
            </a:r>
            <a:r>
              <a:rPr lang="en-US" sz="3200" dirty="0" err="1">
                <a:latin typeface="Comic Sans MS" pitchFamily="66" charset="0"/>
              </a:rPr>
              <a:t>dan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Distribusi</a:t>
            </a:r>
            <a:r>
              <a:rPr lang="en-US" sz="3200" dirty="0">
                <a:latin typeface="Comic Sans MS" pitchFamily="66" charset="0"/>
              </a:rPr>
              <a:t> Binomial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82588"/>
            <a:ext cx="8229600" cy="48339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err="1">
                <a:latin typeface="Comic Sans MS" pitchFamily="66" charset="0"/>
              </a:rPr>
              <a:t>Distribusi</a:t>
            </a:r>
            <a:r>
              <a:rPr lang="en-US" sz="2400" dirty="0">
                <a:latin typeface="Comic Sans MS" pitchFamily="66" charset="0"/>
              </a:rPr>
              <a:t> binomial </a:t>
            </a:r>
            <a:r>
              <a:rPr lang="en-US" sz="2400" dirty="0" err="1">
                <a:latin typeface="Comic Sans MS" pitchFamily="66" charset="0"/>
              </a:rPr>
              <a:t>akan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mendekati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distribusi</a:t>
            </a:r>
            <a:r>
              <a:rPr lang="en-US" sz="2400" dirty="0">
                <a:latin typeface="Comic Sans MS" pitchFamily="66" charset="0"/>
              </a:rPr>
              <a:t> normal </a:t>
            </a:r>
            <a:r>
              <a:rPr lang="en-US" sz="2400" dirty="0" err="1">
                <a:latin typeface="Comic Sans MS" pitchFamily="66" charset="0"/>
              </a:rPr>
              <a:t>jika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nilai</a:t>
            </a:r>
            <a:r>
              <a:rPr lang="en-US" sz="2400" dirty="0">
                <a:latin typeface="Comic Sans MS" pitchFamily="66" charset="0"/>
              </a:rPr>
              <a:t> p = ½ </a:t>
            </a:r>
            <a:r>
              <a:rPr lang="en-US" sz="2400" dirty="0" err="1">
                <a:latin typeface="Comic Sans MS" pitchFamily="66" charset="0"/>
              </a:rPr>
              <a:t>dan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nilai</a:t>
            </a:r>
            <a:r>
              <a:rPr lang="en-US" sz="2400" dirty="0">
                <a:latin typeface="Comic Sans MS" pitchFamily="66" charset="0"/>
              </a:rPr>
              <a:t> n </a:t>
            </a:r>
            <a:r>
              <a:rPr lang="en-US" sz="2400" dirty="0" err="1">
                <a:latin typeface="Comic Sans MS" pitchFamily="66" charset="0"/>
              </a:rPr>
              <a:t>besar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Namun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dalam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prakteknya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distribusi</a:t>
            </a:r>
            <a:r>
              <a:rPr lang="en-US" sz="2400" dirty="0">
                <a:latin typeface="Comic Sans MS" pitchFamily="66" charset="0"/>
              </a:rPr>
              <a:t> normal </a:t>
            </a:r>
            <a:r>
              <a:rPr lang="en-US" sz="2400" dirty="0" err="1">
                <a:latin typeface="Comic Sans MS" pitchFamily="66" charset="0"/>
              </a:rPr>
              <a:t>dpt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digunakan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utk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menyelesaikan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kasus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distribusi</a:t>
            </a:r>
            <a:r>
              <a:rPr lang="en-US" sz="2400" dirty="0">
                <a:latin typeface="Comic Sans MS" pitchFamily="66" charset="0"/>
              </a:rPr>
              <a:t> binomial </a:t>
            </a:r>
            <a:r>
              <a:rPr lang="en-US" sz="2400" dirty="0" err="1">
                <a:latin typeface="Comic Sans MS" pitchFamily="66" charset="0"/>
              </a:rPr>
              <a:t>sekalipun</a:t>
            </a:r>
            <a:r>
              <a:rPr lang="en-US" sz="2400" dirty="0">
                <a:latin typeface="Comic Sans MS" pitchFamily="66" charset="0"/>
              </a:rPr>
              <a:t> p </a:t>
            </a:r>
            <a:r>
              <a:rPr lang="en-US" sz="2400" dirty="0" err="1">
                <a:latin typeface="Comic Sans MS" pitchFamily="66" charset="0"/>
              </a:rPr>
              <a:t>tidak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sama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dgn</a:t>
            </a:r>
            <a:r>
              <a:rPr lang="en-US" sz="2400" dirty="0">
                <a:latin typeface="Comic Sans MS" pitchFamily="66" charset="0"/>
              </a:rPr>
              <a:t> ½ </a:t>
            </a:r>
            <a:r>
              <a:rPr lang="en-US" sz="2400" dirty="0" err="1">
                <a:latin typeface="Comic Sans MS" pitchFamily="66" charset="0"/>
              </a:rPr>
              <a:t>dan</a:t>
            </a:r>
            <a:r>
              <a:rPr lang="en-US" sz="2400" dirty="0">
                <a:latin typeface="Comic Sans MS" pitchFamily="66" charset="0"/>
              </a:rPr>
              <a:t> n </a:t>
            </a:r>
            <a:r>
              <a:rPr lang="en-US" sz="2400" dirty="0" err="1">
                <a:latin typeface="Comic Sans MS" pitchFamily="66" charset="0"/>
              </a:rPr>
              <a:t>relatif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kecil</a:t>
            </a:r>
            <a:r>
              <a:rPr lang="en-US" sz="2400" dirty="0">
                <a:latin typeface="Comic Sans MS" pitchFamily="66" charset="0"/>
              </a:rPr>
              <a:t>.</a:t>
            </a: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Caranya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dgn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menambahkan</a:t>
            </a:r>
            <a:r>
              <a:rPr lang="en-US" sz="2400" dirty="0">
                <a:latin typeface="Comic Sans MS" pitchFamily="66" charset="0"/>
              </a:rPr>
              <a:t>/ </a:t>
            </a:r>
            <a:r>
              <a:rPr lang="en-US" sz="2400" dirty="0" err="1">
                <a:latin typeface="Comic Sans MS" pitchFamily="66" charset="0"/>
              </a:rPr>
              <a:t>mengurangi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variabel</a:t>
            </a:r>
            <a:r>
              <a:rPr lang="en-US" sz="2400" dirty="0">
                <a:latin typeface="Comic Sans MS" pitchFamily="66" charset="0"/>
              </a:rPr>
              <a:t> X-</a:t>
            </a:r>
            <a:r>
              <a:rPr lang="en-US" sz="2400" dirty="0" err="1">
                <a:latin typeface="Comic Sans MS" pitchFamily="66" charset="0"/>
              </a:rPr>
              <a:t>nya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dgn</a:t>
            </a:r>
            <a:r>
              <a:rPr lang="en-US" sz="2400" dirty="0">
                <a:latin typeface="Comic Sans MS" pitchFamily="66" charset="0"/>
              </a:rPr>
              <a:t> 0,5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-33867" y="-380520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d-ID" sz="160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427916"/>
              </p:ext>
            </p:extLst>
          </p:nvPr>
        </p:nvGraphicFramePr>
        <p:xfrm>
          <a:off x="1032933" y="5198957"/>
          <a:ext cx="32766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4" imgW="1295400" imgH="419100" progId="Equation.3">
                  <p:embed/>
                </p:oleObj>
              </mc:Choice>
              <mc:Fallback>
                <p:oleObj r:id="rId4" imgW="1295400" imgH="419100" progId="Equation.3">
                  <p:embed/>
                  <p:pic>
                    <p:nvPicPr>
                      <p:cNvPr id="245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933" y="5198957"/>
                        <a:ext cx="3276600" cy="106045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ounded Rectangle 5"/>
          <p:cNvSpPr>
            <a:spLocks noChangeArrowheads="1"/>
          </p:cNvSpPr>
          <p:nvPr/>
        </p:nvSpPr>
        <p:spPr bwMode="auto">
          <a:xfrm>
            <a:off x="5300133" y="4970357"/>
            <a:ext cx="1905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b="1">
                <a:latin typeface="Comic Sans MS" pitchFamily="66" charset="0"/>
              </a:rPr>
              <a:t> µ= n. p</a:t>
            </a:r>
            <a:endParaRPr lang="en-US" sz="1600"/>
          </a:p>
        </p:txBody>
      </p:sp>
      <p:sp>
        <p:nvSpPr>
          <p:cNvPr id="24582" name="Rounded Rectangle 6"/>
          <p:cNvSpPr>
            <a:spLocks noChangeArrowheads="1"/>
          </p:cNvSpPr>
          <p:nvPr/>
        </p:nvSpPr>
        <p:spPr bwMode="auto">
          <a:xfrm>
            <a:off x="5300133" y="5732357"/>
            <a:ext cx="1905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/>
              <a:t>  = √ n.p.q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73BE115E-A877-4BD6-92FA-1A1B2DA17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Distribusi Chi Square</a:t>
            </a:r>
            <a:endParaRPr lang="id-ID" altLang="en-US"/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E3DD0CE7-F4D8-4D56-8535-83A754AF30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6572" y="1600200"/>
            <a:ext cx="7649227" cy="4724400"/>
          </a:xfrm>
        </p:spPr>
        <p:txBody>
          <a:bodyPr>
            <a:normAutofit/>
          </a:bodyPr>
          <a:lstStyle/>
          <a:p>
            <a:r>
              <a:rPr lang="id-ID" altLang="en-US" dirty="0"/>
              <a:t>Distribusi</a:t>
            </a:r>
            <a:r>
              <a:rPr lang="en-US" altLang="en-US" dirty="0"/>
              <a:t> Chi Square</a:t>
            </a:r>
            <a:r>
              <a:rPr lang="id-ID" altLang="en-US" dirty="0"/>
              <a:t> sangat berguna sebagai kriteria untuk pengujian hipotesis mengenai varians dan juga untuk uji ketepatan penerapan suatu fungsi apabila digunakan untuk data hasil observasi atau data empiris.</a:t>
            </a: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id-ID" altLang="en-US" dirty="0"/>
              <a:t>Dengan demikian, kita dapat menentukan apakah distribusi pendugaan berdasarkan sampel hampir sama atau mendekati distribusi teoritis, sehingga kita dapat menyimpulkan bahwa </a:t>
            </a:r>
            <a:r>
              <a:rPr lang="en-US" altLang="en-US" dirty="0"/>
              <a:t> </a:t>
            </a:r>
            <a:r>
              <a:rPr lang="id-ID" altLang="en-US" dirty="0"/>
              <a:t>populasi dari mana sampel itu kita pilih mempunyai distribusi yang kita maksud (misalnya, suatu populasi mempunyai distribusi binomial, Poisson, atau Normal).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867AE4DC-D710-4769-9354-38CD60257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055380" cy="1222094"/>
          </a:xfrm>
        </p:spPr>
        <p:txBody>
          <a:bodyPr/>
          <a:lstStyle/>
          <a:p>
            <a:r>
              <a:rPr lang="en-US" altLang="en-US" sz="2000" dirty="0" err="1"/>
              <a:t>Distribusi</a:t>
            </a:r>
            <a:r>
              <a:rPr lang="en-US" altLang="en-US" sz="2000" dirty="0"/>
              <a:t> Chi-</a:t>
            </a:r>
            <a:r>
              <a:rPr lang="en-US" altLang="en-US" sz="2000" dirty="0" err="1"/>
              <a:t>kuadrat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memiliki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sifat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sebagai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berikut</a:t>
            </a:r>
            <a:r>
              <a:rPr lang="en-US" altLang="en-US" sz="2000" dirty="0"/>
              <a:t> :</a:t>
            </a:r>
            <a:br>
              <a:rPr lang="en-US" altLang="en-US" sz="2000" dirty="0"/>
            </a:br>
            <a:r>
              <a:rPr lang="en-US" altLang="en-US" sz="2000" dirty="0"/>
              <a:t>  </a:t>
            </a:r>
            <a:br>
              <a:rPr lang="en-US" altLang="en-US" sz="2000" dirty="0"/>
            </a:br>
            <a:endParaRPr lang="id-ID" alt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C1498C-F2D3-43F9-A4E1-2FB49CD8F394}"/>
              </a:ext>
            </a:extLst>
          </p:cNvPr>
          <p:cNvSpPr/>
          <p:nvPr/>
        </p:nvSpPr>
        <p:spPr>
          <a:xfrm>
            <a:off x="228600" y="685800"/>
            <a:ext cx="73011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en-US" dirty="0" err="1"/>
              <a:t>Seluruh</a:t>
            </a:r>
            <a:r>
              <a:rPr lang="en-US" altLang="en-US" dirty="0"/>
              <a:t> </a:t>
            </a:r>
            <a:r>
              <a:rPr lang="en-US" altLang="en-US" dirty="0" err="1"/>
              <a:t>nilainya</a:t>
            </a:r>
            <a:r>
              <a:rPr lang="en-US" altLang="en-US" dirty="0"/>
              <a:t> </a:t>
            </a:r>
            <a:r>
              <a:rPr lang="en-US" altLang="en-US" dirty="0" err="1"/>
              <a:t>positif</a:t>
            </a:r>
            <a:endParaRPr lang="en-US" altLang="en-US" dirty="0"/>
          </a:p>
          <a:p>
            <a:pPr marL="342900" indent="-342900">
              <a:buFont typeface="+mj-lt"/>
              <a:buAutoNum type="arabicPeriod"/>
            </a:pP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simetris</a:t>
            </a:r>
            <a:endParaRPr lang="en-US" altLang="en-US" dirty="0"/>
          </a:p>
          <a:p>
            <a:pPr marL="342900" indent="-342900">
              <a:buFont typeface="+mj-lt"/>
              <a:buAutoNum type="arabicPeriod"/>
            </a:pPr>
            <a:r>
              <a:rPr lang="en-US" altLang="en-US" dirty="0" err="1"/>
              <a:t>Bentuk</a:t>
            </a:r>
            <a:r>
              <a:rPr lang="en-US" altLang="en-US" dirty="0"/>
              <a:t> </a:t>
            </a:r>
            <a:r>
              <a:rPr lang="en-US" altLang="en-US" dirty="0" err="1"/>
              <a:t>distribusi</a:t>
            </a:r>
            <a:r>
              <a:rPr lang="en-US" altLang="en-US" dirty="0"/>
              <a:t> </a:t>
            </a:r>
            <a:r>
              <a:rPr lang="en-US" altLang="en-US" dirty="0" err="1"/>
              <a:t>tergantung</a:t>
            </a:r>
            <a:r>
              <a:rPr lang="en-US" altLang="en-US" dirty="0"/>
              <a:t> pada </a:t>
            </a:r>
            <a:r>
              <a:rPr lang="en-US" altLang="en-US" dirty="0" err="1"/>
              <a:t>derajat</a:t>
            </a:r>
            <a:r>
              <a:rPr lang="en-US" altLang="en-US" dirty="0"/>
              <a:t> </a:t>
            </a:r>
            <a:r>
              <a:rPr lang="en-US" altLang="en-US" dirty="0" err="1"/>
              <a:t>kebebasannya</a:t>
            </a:r>
            <a:endParaRPr lang="en-US" altLang="en-US" dirty="0"/>
          </a:p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Men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distribusi</a:t>
            </a:r>
            <a:r>
              <a:rPr lang="en-US" altLang="en-US" dirty="0"/>
              <a:t> </a:t>
            </a:r>
            <a:r>
              <a:rPr lang="en-ID" dirty="0"/>
              <a:t>X</a:t>
            </a:r>
            <a:r>
              <a:rPr lang="en-ID" baseline="30000" dirty="0"/>
              <a:t>2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derajat</a:t>
            </a:r>
            <a:r>
              <a:rPr lang="en-ID" dirty="0"/>
              <a:t> </a:t>
            </a:r>
            <a:r>
              <a:rPr lang="en-ID" dirty="0" err="1"/>
              <a:t>kebebasannya</a:t>
            </a:r>
            <a:r>
              <a:rPr lang="en-ID" dirty="0"/>
              <a:t> (v)</a:t>
            </a:r>
          </a:p>
          <a:p>
            <a:br>
              <a:rPr lang="en-US" altLang="en-US" dirty="0"/>
            </a:br>
            <a:r>
              <a:rPr lang="en-US" altLang="en-US" dirty="0"/>
              <a:t> </a:t>
            </a:r>
            <a:br>
              <a:rPr lang="en-US" altLang="en-US" dirty="0"/>
            </a:br>
            <a:endParaRPr lang="en-ID" dirty="0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939E6BC5-9B1E-416C-8624-9AD7E09FC4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150121"/>
              </p:ext>
            </p:extLst>
          </p:nvPr>
        </p:nvGraphicFramePr>
        <p:xfrm>
          <a:off x="609600" y="1814512"/>
          <a:ext cx="7416800" cy="44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3" imgW="4752000" imgH="2841840" progId="Word.Document.8">
                  <p:embed/>
                </p:oleObj>
              </mc:Choice>
              <mc:Fallback>
                <p:oleObj r:id="rId3" imgW="4752000" imgH="2841840" progId="Word.Document.8">
                  <p:embed/>
                  <p:pic>
                    <p:nvPicPr>
                      <p:cNvPr id="28674" name="Object 2">
                        <a:extLst>
                          <a:ext uri="{FF2B5EF4-FFF2-40B4-BE49-F238E27FC236}">
                            <a16:creationId xmlns:a16="http://schemas.microsoft.com/office/drawing/2014/main" id="{60A36618-B4CE-436E-BCC9-E80EFC65C97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14512"/>
                        <a:ext cx="7416800" cy="443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3CD264DF-F604-4DE7-B874-B81CF568D8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6858000" cy="5638800"/>
          </a:xfrm>
        </p:spPr>
        <p:txBody>
          <a:bodyPr>
            <a:normAutofit/>
          </a:bodyPr>
          <a:lstStyle/>
          <a:p>
            <a:r>
              <a:rPr lang="id-ID" altLang="en-US" sz="2400" dirty="0"/>
              <a:t>Bentuk kurva </a:t>
            </a:r>
            <a:r>
              <a:rPr lang="en-US" altLang="en-US" sz="2400" dirty="0"/>
              <a:t>chi square</a:t>
            </a:r>
            <a:r>
              <a:rPr lang="id-ID" altLang="en-US" sz="2400" dirty="0"/>
              <a:t> sangat dipengaruhi oleh besar kecilnya nilai derjat kebebasan. Makin kecil nilai derajat kebebasan, bentuk kurvanya makin menceng kekanan dan makin besar nilai derajat kebebasan (n </a:t>
            </a:r>
            <a:r>
              <a:rPr lang="en-US" altLang="en-US" sz="2400" dirty="0"/>
              <a:t>-&gt; ꟹ</a:t>
            </a:r>
            <a:r>
              <a:rPr lang="id-ID" altLang="en-US" sz="2400" dirty="0"/>
              <a:t>), bentuk kurvanya makin mendekati bentuk fun</a:t>
            </a:r>
            <a:r>
              <a:rPr lang="en-US" altLang="en-US" sz="2400" dirty="0"/>
              <a:t>g</a:t>
            </a:r>
            <a:r>
              <a:rPr lang="id-ID" altLang="en-US" sz="2400" dirty="0"/>
              <a:t>si normal. </a:t>
            </a:r>
            <a:r>
              <a:rPr lang="en-US" altLang="en-US" sz="2400" dirty="0"/>
              <a:t>Chi square</a:t>
            </a:r>
            <a:r>
              <a:rPr lang="id-ID" altLang="en-US" sz="2400" dirty="0"/>
              <a:t> merupakan fungsi kontinu dan</a:t>
            </a:r>
            <a:r>
              <a:rPr lang="en-US" altLang="en-US" sz="2400" dirty="0"/>
              <a:t> </a:t>
            </a:r>
            <a:r>
              <a:rPr lang="id-ID" altLang="en-US" sz="2400" dirty="0"/>
              <a:t>nilainya tidak pernah negatif.</a:t>
            </a: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r>
              <a:rPr lang="id-ID" altLang="en-US" sz="2400" dirty="0"/>
              <a:t>Nilai rata-ratanya makin meningkat kalau nilai derajat kebebasan juga makin meningkat.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>
            <a:extLst>
              <a:ext uri="{FF2B5EF4-FFF2-40B4-BE49-F238E27FC236}">
                <a16:creationId xmlns:a16="http://schemas.microsoft.com/office/drawing/2014/main" id="{0310B83A-2300-4F37-92C4-2A9DEF84FB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7450" y="280988"/>
          <a:ext cx="6697663" cy="619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3" imgW="4898520" imgH="4534200" progId="Word.Document.8">
                  <p:embed/>
                </p:oleObj>
              </mc:Choice>
              <mc:Fallback>
                <p:oleObj r:id="rId3" imgW="4898520" imgH="4534200" progId="Word.Document.8">
                  <p:embed/>
                  <p:pic>
                    <p:nvPicPr>
                      <p:cNvPr id="30722" name="Object 2">
                        <a:extLst>
                          <a:ext uri="{FF2B5EF4-FFF2-40B4-BE49-F238E27FC236}">
                            <a16:creationId xmlns:a16="http://schemas.microsoft.com/office/drawing/2014/main" id="{0310B83A-2300-4F37-92C4-2A9DEF84FBB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80988"/>
                        <a:ext cx="6697663" cy="6199187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1" name="Footer Placeholder 4">
            <a:extLst>
              <a:ext uri="{FF2B5EF4-FFF2-40B4-BE49-F238E27FC236}">
                <a16:creationId xmlns:a16="http://schemas.microsoft.com/office/drawing/2014/main" id="{A1EBF6BD-370C-4094-BF6D-8B7AEA911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r>
              <a:rPr lang="en-US" altLang="en-US"/>
              <a:t>Distribusi dan Uji Chi-Kuadrat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E8920E67-E897-4483-978E-EAFD015FB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133" y="391633"/>
            <a:ext cx="7055380" cy="1400530"/>
          </a:xfrm>
        </p:spPr>
        <p:txBody>
          <a:bodyPr/>
          <a:lstStyle/>
          <a:p>
            <a:r>
              <a:rPr lang="en-US" altLang="en-US" dirty="0" err="1"/>
              <a:t>contoh</a:t>
            </a:r>
            <a:endParaRPr lang="id-ID" altLang="en-US" dirty="0"/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2E735872-96E7-4646-AD02-19BF70148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9" t="23958" r="14494" b="46875"/>
          <a:stretch>
            <a:fillRect/>
          </a:stretch>
        </p:blipFill>
        <p:spPr bwMode="auto">
          <a:xfrm>
            <a:off x="609600" y="1143000"/>
            <a:ext cx="6722533" cy="239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0086A05-ACBB-4FD0-95CD-4D4D01C9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45833" r="23865" b="15625"/>
          <a:stretch>
            <a:fillRect/>
          </a:stretch>
        </p:blipFill>
        <p:spPr bwMode="auto">
          <a:xfrm>
            <a:off x="626533" y="3581400"/>
            <a:ext cx="6705600" cy="288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C8391ED-20A3-4CF7-B21F-E56137D5D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11459" r="18594" b="8333"/>
          <a:stretch>
            <a:fillRect/>
          </a:stretch>
        </p:blipFill>
        <p:spPr bwMode="auto">
          <a:xfrm>
            <a:off x="228600" y="152400"/>
            <a:ext cx="7391400" cy="444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48B8D81-2162-44DE-B904-2E788F81D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9" t="55208" r="18008" b="29167"/>
          <a:stretch>
            <a:fillRect/>
          </a:stretch>
        </p:blipFill>
        <p:spPr bwMode="auto">
          <a:xfrm>
            <a:off x="228600" y="4724400"/>
            <a:ext cx="7467600" cy="175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Distribusi</a:t>
            </a:r>
            <a:r>
              <a:rPr lang="en-US" dirty="0">
                <a:solidFill>
                  <a:schemeClr val="tx1"/>
                </a:solidFill>
              </a:rPr>
              <a:t> F </a:t>
            </a:r>
            <a:r>
              <a:rPr lang="en-US" dirty="0" err="1">
                <a:solidFill>
                  <a:schemeClr val="tx1"/>
                </a:solidFill>
              </a:rPr>
              <a:t>Anova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036" y="1524000"/>
            <a:ext cx="6711654" cy="419548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Anova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 yang </a:t>
            </a:r>
            <a:r>
              <a:rPr lang="en-US" dirty="0" err="1"/>
              <a:t>menguji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rerata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.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disini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perlakuan</a:t>
            </a:r>
            <a:r>
              <a:rPr lang="en-US" dirty="0"/>
              <a:t>. </a:t>
            </a:r>
          </a:p>
          <a:p>
            <a:r>
              <a:rPr lang="en-US" dirty="0" err="1"/>
              <a:t>Anova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singkatan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Analysis of variance.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 yang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T</a:t>
            </a:r>
            <a:r>
              <a:rPr lang="en-US" dirty="0"/>
              <a:t> test.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Anova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menguji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.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 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independent sample t test</a:t>
            </a:r>
            <a:r>
              <a:rPr lang="en-US" dirty="0"/>
              <a:t> yang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menguji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rerata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</a:t>
            </a:r>
          </a:p>
          <a:p>
            <a:r>
              <a:rPr lang="en-US" dirty="0" err="1"/>
              <a:t>Anova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menguji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adakah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rerata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.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ANOVA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F test </a:t>
            </a:r>
            <a:r>
              <a:rPr lang="en-US" dirty="0" err="1"/>
              <a:t>atau</a:t>
            </a:r>
            <a:r>
              <a:rPr lang="en-US" dirty="0"/>
              <a:t> F </a:t>
            </a:r>
            <a:r>
              <a:rPr lang="en-US" dirty="0" err="1"/>
              <a:t>hitung</a:t>
            </a:r>
            <a:r>
              <a:rPr lang="en-US" dirty="0"/>
              <a:t>. </a:t>
            </a:r>
            <a:r>
              <a:rPr lang="en-US" dirty="0" err="1"/>
              <a:t>Nilai</a:t>
            </a:r>
            <a:r>
              <a:rPr lang="en-US" dirty="0"/>
              <a:t> F 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yang </a:t>
            </a:r>
            <a:r>
              <a:rPr lang="en-US" dirty="0" err="1"/>
              <a:t>nantinya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 </a:t>
            </a:r>
            <a:r>
              <a:rPr 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tabel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</a:t>
            </a:r>
            <a:r>
              <a:rPr lang="en-US" dirty="0"/>
              <a:t>.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Distribusi F merupakan distribusi variabel acak kontinu. Fungsidensitasnya mempunyai persamaan :( )2112121)2(211.)(vvvvFv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304800"/>
            <a:ext cx="9861176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451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Ishtar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khalifah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H0819070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Kartika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Puspita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H0819071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Khairum Bannaati Ahmad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H0819072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Khinasthi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Prastiwi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H0819073 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Kunastya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Ramadha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H0819074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Lailatun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Fauziyyah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H0819075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Lantika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H0819077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Letisia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Safitriyani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H0819078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Maheswari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Candraningtyas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H0819079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1156" t="36272" r="24751" b="22273"/>
          <a:stretch>
            <a:fillRect/>
          </a:stretch>
        </p:blipFill>
        <p:spPr bwMode="auto">
          <a:xfrm>
            <a:off x="541867" y="1752600"/>
            <a:ext cx="81534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1867" y="4114800"/>
            <a:ext cx="8153400" cy="14773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id-ID" dirty="0"/>
              <a:t>V</a:t>
            </a:r>
            <a:r>
              <a:rPr lang="id-ID" baseline="-25000" dirty="0"/>
              <a:t>1  </a:t>
            </a:r>
            <a:r>
              <a:rPr lang="id-ID" dirty="0"/>
              <a:t>= Derajat kebebasan antara varians rata-rata sampel (sebagai pembilang)</a:t>
            </a:r>
          </a:p>
          <a:p>
            <a:pPr>
              <a:buFont typeface="Wingdings" pitchFamily="2" charset="2"/>
              <a:buNone/>
            </a:pPr>
            <a:r>
              <a:rPr lang="id-ID" dirty="0"/>
              <a:t>V</a:t>
            </a:r>
            <a:r>
              <a:rPr lang="id-ID" baseline="-25000" dirty="0"/>
              <a:t>2</a:t>
            </a:r>
            <a:r>
              <a:rPr lang="id-ID" dirty="0"/>
              <a:t> = derajat kebebasan dalam keseluruhan sampel (sebagai penyebut)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ChangeArrowheads="1"/>
          </p:cNvSpPr>
          <p:nvPr/>
        </p:nvSpPr>
        <p:spPr>
          <a:xfrm>
            <a:off x="457200" y="1295400"/>
            <a:ext cx="80010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Daftar distribusi normal berisikan nilai-nilai F untuk peluang 0,01 dan 0,05 dengan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derajat kekebasan v1 dan v2. Peluang ini sama dengan luas daerah ujung kanan yang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diarsir, sedangkan derajat kekebasan pembilang (v1 ) ada pad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baris paling atas dan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derajat kebebasan penyebut (v2) pada kolom paling kiri.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Apabila F </a:t>
            </a:r>
            <a:r>
              <a:rPr kumimoji="0" lang="pt-BR" sz="16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hitung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 F </a:t>
            </a:r>
            <a:r>
              <a:rPr kumimoji="0" lang="pt-BR" sz="16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tabel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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maka hipotesa nol benar, artinya tidak ada perbedaan yang nyata dalam hal variansi / keragaman antara kedua kelompok pengukuran tersebut.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Sebaliknya, bila F </a:t>
            </a:r>
            <a:r>
              <a:rPr kumimoji="0" lang="pt-BR" sz="16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hitung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F </a:t>
            </a:r>
            <a:r>
              <a:rPr kumimoji="0" lang="pt-BR" sz="16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tabel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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maka hipotesa nol salah, artinya ada perbedaa yang nyata dalam hal variansi / keragaman antara kedua kelompok pengukuran tersebut.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626112"/>
            <a:ext cx="2743200" cy="160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Meskipun daftar yang diberikan hanya untuk peluang p = 0.05 dan p = 0.01,tetapi sebenarnya masih bisa didapat nilai-nilai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381000"/>
            <a:ext cx="9829800" cy="7595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Distribusi</a:t>
            </a:r>
            <a:r>
              <a:rPr lang="en-US" dirty="0"/>
              <a:t> 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Distribusi T adalah pengujian hipotesis yang menggunakan distribusi T sebagai uji statistik. </a:t>
            </a:r>
          </a:p>
          <a:p>
            <a:r>
              <a:rPr lang="id-ID"/>
              <a:t>Distribusi T digunakan untuk sampel kecil &lt; 30.</a:t>
            </a:r>
          </a:p>
          <a:p>
            <a:r>
              <a:rPr lang="id-ID"/>
              <a:t>Dalam statistik Distribusi T adalah distribusi probabilitas yang muncul dalam memperkirakan masalah. </a:t>
            </a:r>
          </a:p>
          <a:p>
            <a:endParaRPr lang="id-ID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F3CFEEB-D36C-6F4A-9B9E-EEB21EEC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Ciri – ciri distribusi T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F7283E99-4F0A-F04D-A899-1EB13A031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/>
              <a:t>Sampel yang diuji berukuran kecil (n &lt; 30)</a:t>
            </a:r>
          </a:p>
          <a:p>
            <a:r>
              <a:rPr lang="id-ID"/>
              <a:t>Penentuan nilai tabel dilihat dari besarnya tingkat signifikan dan Besarnya derajat bebas</a:t>
            </a:r>
          </a:p>
          <a:p>
            <a:pPr marL="0" indent="0">
              <a:buNone/>
            </a:pPr>
            <a:r>
              <a:rPr lang="id-ID"/>
              <a:t>Fungsi Distribusi T</a:t>
            </a:r>
          </a:p>
          <a:p>
            <a:r>
              <a:rPr lang="id-ID"/>
              <a:t>Untuk memperkirakan interval rata-rata</a:t>
            </a:r>
          </a:p>
          <a:p>
            <a:r>
              <a:rPr lang="id-ID"/>
              <a:t>Untuk menguji hipotesis Tentang rata-rata suatu sampel</a:t>
            </a:r>
          </a:p>
          <a:p>
            <a:r>
              <a:rPr lang="id-ID"/>
              <a:t>Menunjukan batas Penerimaan suatu hipotesis</a:t>
            </a:r>
          </a:p>
          <a:p>
            <a:r>
              <a:rPr lang="id-ID"/>
              <a:t>Untuk menguji suatu pernyataan apakah sudah layak untuk dipercaya.</a:t>
            </a:r>
          </a:p>
        </p:txBody>
      </p:sp>
    </p:spTree>
    <p:extLst>
      <p:ext uri="{BB962C8B-B14F-4D97-AF65-F5344CB8AC3E}">
        <p14:creationId xmlns:p14="http://schemas.microsoft.com/office/powerpoint/2010/main" val="3763348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730AE3F-0CE7-634B-B918-CB4017B5E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id-ID"/>
              <a:t>Rumus</a:t>
            </a:r>
          </a:p>
        </p:txBody>
      </p:sp>
      <p:pic>
        <p:nvPicPr>
          <p:cNvPr id="4" name="Gambar 4">
            <a:extLst>
              <a:ext uri="{FF2B5EF4-FFF2-40B4-BE49-F238E27FC236}">
                <a16:creationId xmlns:a16="http://schemas.microsoft.com/office/drawing/2014/main" id="{FAE11214-620A-EC4B-AFB9-479A4447A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259681"/>
            <a:ext cx="4105275" cy="1905000"/>
          </a:xfrm>
        </p:spPr>
      </p:pic>
      <p:sp>
        <p:nvSpPr>
          <p:cNvPr id="6" name="Kotak Teks 5">
            <a:extLst>
              <a:ext uri="{FF2B5EF4-FFF2-40B4-BE49-F238E27FC236}">
                <a16:creationId xmlns:a16="http://schemas.microsoft.com/office/drawing/2014/main" id="{BDD72DE2-D402-3A4C-B3E9-8875B8BD05C3}"/>
              </a:ext>
            </a:extLst>
          </p:cNvPr>
          <p:cNvSpPr txBox="1"/>
          <p:nvPr/>
        </p:nvSpPr>
        <p:spPr>
          <a:xfrm flipH="1">
            <a:off x="533400" y="3429000"/>
            <a:ext cx="7696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0" i="0" dirty="0">
                <a:effectLst/>
                <a:latin typeface="-apple-system"/>
              </a:rPr>
              <a:t> </a:t>
            </a:r>
            <a:r>
              <a:rPr lang="en-US" dirty="0">
                <a:latin typeface="-apple-system"/>
              </a:rPr>
              <a:t>X	</a:t>
            </a:r>
            <a:r>
              <a:rPr lang="id-ID" b="0" i="0" dirty="0">
                <a:effectLst/>
                <a:latin typeface="-apple-system"/>
              </a:rPr>
              <a:t>: rata-rata sampel</a:t>
            </a:r>
          </a:p>
          <a:p>
            <a:r>
              <a:rPr lang="id-ID" b="0" i="0" dirty="0">
                <a:effectLst/>
                <a:latin typeface="Century Gothic" panose="020B0502020202020204" pitchFamily="34" charset="0"/>
              </a:rPr>
              <a:t>µ</a:t>
            </a:r>
            <a:r>
              <a:rPr lang="en-US" b="0" i="0" dirty="0">
                <a:effectLst/>
                <a:latin typeface="Century Gothic" panose="020B0502020202020204" pitchFamily="34" charset="0"/>
              </a:rPr>
              <a:t>0</a:t>
            </a:r>
            <a:r>
              <a:rPr lang="en-US" dirty="0">
                <a:latin typeface="-apple-system"/>
              </a:rPr>
              <a:t>	</a:t>
            </a:r>
            <a:r>
              <a:rPr lang="id-ID" b="0" i="0" dirty="0">
                <a:effectLst/>
                <a:latin typeface="-apple-system"/>
              </a:rPr>
              <a:t>: rata-rata spesifik atau rata-rata tertentu (yang menjadi perbandingan)</a:t>
            </a:r>
          </a:p>
          <a:p>
            <a:r>
              <a:rPr lang="id-ID" b="0" i="0" dirty="0">
                <a:effectLst/>
                <a:latin typeface="-apple-system"/>
              </a:rPr>
              <a:t>S</a:t>
            </a:r>
            <a:r>
              <a:rPr lang="en-US" b="0" i="0" dirty="0">
                <a:effectLst/>
                <a:latin typeface="-apple-system"/>
              </a:rPr>
              <a:t>	</a:t>
            </a:r>
            <a:r>
              <a:rPr lang="id-ID" b="0" i="0" dirty="0">
                <a:effectLst/>
                <a:latin typeface="-apple-system"/>
              </a:rPr>
              <a:t>: standart deviasi sampel</a:t>
            </a:r>
          </a:p>
          <a:p>
            <a:r>
              <a:rPr lang="id-ID" b="0" i="0" dirty="0">
                <a:effectLst/>
                <a:latin typeface="-apple-system"/>
              </a:rPr>
              <a:t>N</a:t>
            </a:r>
            <a:r>
              <a:rPr lang="en-US" b="0" i="0" dirty="0">
                <a:effectLst/>
                <a:latin typeface="-apple-system"/>
              </a:rPr>
              <a:t>	</a:t>
            </a:r>
            <a:r>
              <a:rPr lang="id-ID" b="0" i="0" dirty="0">
                <a:effectLst/>
                <a:latin typeface="-apple-system"/>
              </a:rPr>
              <a:t>: jumlah sampel.</a:t>
            </a:r>
          </a:p>
          <a:p>
            <a:r>
              <a:rPr lang="id-ID" dirty="0">
                <a:latin typeface="-apple-system"/>
              </a:rPr>
              <a:t>T</a:t>
            </a:r>
            <a:r>
              <a:rPr lang="en-US" dirty="0">
                <a:latin typeface="-apple-system"/>
              </a:rPr>
              <a:t>	</a:t>
            </a:r>
            <a:r>
              <a:rPr lang="id-ID" dirty="0">
                <a:latin typeface="-apple-system"/>
              </a:rPr>
              <a:t>: hitung</a:t>
            </a:r>
            <a:endParaRPr lang="id-ID" b="0" i="0" dirty="0">
              <a:effectLst/>
              <a:latin typeface="-apple-system"/>
            </a:endParaRPr>
          </a:p>
          <a:p>
            <a:pPr algn="l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69713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AD6CDDB-DDF5-0947-87C9-2B6822ABD0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9" t="18518" r="26634" b="16666"/>
          <a:stretch/>
        </p:blipFill>
        <p:spPr bwMode="auto">
          <a:xfrm>
            <a:off x="1219200" y="1066800"/>
            <a:ext cx="5029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74B2EC9-5684-467F-B421-501DCAD4D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17692" r="21665" b="7595"/>
          <a:stretch/>
        </p:blipFill>
        <p:spPr bwMode="auto">
          <a:xfrm>
            <a:off x="1219200" y="3581401"/>
            <a:ext cx="502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62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>
                <a:hlinkClick r:id="rId2"/>
              </a:rPr>
              <a:t>https://www.statistikian.com/2017/06/anova-sebagai-analisis-statistik.html</a:t>
            </a:r>
            <a:endParaRPr lang="en-US" dirty="0"/>
          </a:p>
          <a:p>
            <a:pPr>
              <a:buNone/>
            </a:pPr>
            <a:r>
              <a:rPr lang="en-US" dirty="0">
                <a:hlinkClick r:id="rId3"/>
              </a:rPr>
              <a:t>https://www.slideshare.net/andriani_widi/pendekatan-distribusi-binomial-ke-normal</a:t>
            </a:r>
            <a:endParaRPr lang="en-US" dirty="0"/>
          </a:p>
          <a:p>
            <a:pPr>
              <a:buNone/>
            </a:pPr>
            <a:r>
              <a:rPr lang="en-US" dirty="0">
                <a:hlinkClick r:id="rId4"/>
              </a:rPr>
              <a:t>https://www.slideshare.net/ratuilma/distribusi-normal-ft</a:t>
            </a:r>
            <a:endParaRPr lang="en-US" dirty="0"/>
          </a:p>
          <a:p>
            <a:pPr>
              <a:buNone/>
            </a:pPr>
            <a:r>
              <a:rPr lang="en-US" dirty="0">
                <a:hlinkClick r:id="rId5"/>
              </a:rPr>
              <a:t>https://rumuspintar.com/distribusi-normal/</a:t>
            </a:r>
            <a:endParaRPr lang="en-US" dirty="0"/>
          </a:p>
          <a:p>
            <a:pPr>
              <a:buNone/>
            </a:pPr>
            <a:r>
              <a:rPr lang="en-US" dirty="0">
                <a:hlinkClick r:id="rId6" action="ppaction://hlinkfile"/>
              </a:rPr>
              <a:t>file:///C:/Users/user/Downloads/Makalah_Statistika_Distribusi_Normal.pdf</a:t>
            </a:r>
            <a:endParaRPr lang="en-US" dirty="0"/>
          </a:p>
          <a:p>
            <a:pPr>
              <a:buNone/>
            </a:pPr>
            <a:r>
              <a:rPr lang="en-US" dirty="0">
                <a:hlinkClick r:id="rId7" action="ppaction://hlinkfile"/>
              </a:rPr>
              <a:t>file:///C:/Users/user/Downloads/DISTRIBUSI_NORMAL.pdf</a:t>
            </a:r>
            <a:endParaRPr lang="en-US" dirty="0"/>
          </a:p>
          <a:p>
            <a:pPr>
              <a:buNone/>
            </a:pPr>
            <a:r>
              <a:rPr lang="en-US" dirty="0">
                <a:hlinkClick r:id="rId8" action="ppaction://hlinkfile"/>
              </a:rPr>
              <a:t>file:///C:/Users/user/Downloads/DISTRIBUSI%20NORMAL.pdf</a:t>
            </a:r>
            <a:endParaRPr lang="en-US" dirty="0"/>
          </a:p>
          <a:p>
            <a:pPr>
              <a:buNone/>
            </a:pPr>
            <a:r>
              <a:rPr lang="en-US" dirty="0">
                <a:hlinkClick r:id="rId9"/>
              </a:rPr>
              <a:t>https://slideplayer.info/slide/</a:t>
            </a:r>
            <a:r>
              <a:rPr lang="en-US">
                <a:hlinkClick r:id="rId9"/>
              </a:rPr>
              <a:t>12619045/</a:t>
            </a:r>
            <a:endParaRPr lang="id-ID"/>
          </a:p>
          <a:p>
            <a:pPr>
              <a:buNone/>
            </a:pPr>
            <a:r>
              <a:rPr lang="en-US">
                <a:hlinkClick r:id="rId10"/>
              </a:rPr>
              <a:t>https://www.slideshare.net/mobile/QuKumeng/statistika-dasar-pertemuan-10</a:t>
            </a:r>
            <a:r>
              <a:rPr lang="id-ID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MENGAPA DISTRIBUSI NORMAL DIPENTINGKAN? </a:t>
            </a:r>
          </a:p>
          <a:p>
            <a:pPr marL="514350" indent="-514350" algn="just">
              <a:buAutoNum type="arabicPeriod"/>
            </a:pPr>
            <a:r>
              <a:rPr lang="en-US" dirty="0"/>
              <a:t>Data </a:t>
            </a:r>
            <a:r>
              <a:rPr lang="en-US" dirty="0" err="1"/>
              <a:t>kebanyakan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model </a:t>
            </a:r>
            <a:r>
              <a:rPr lang="en-US" dirty="0" err="1"/>
              <a:t>distribusi</a:t>
            </a:r>
            <a:r>
              <a:rPr lang="en-US" dirty="0"/>
              <a:t> normal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menyerupai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normal. </a:t>
            </a:r>
            <a:r>
              <a:rPr lang="en-US" dirty="0" err="1"/>
              <a:t>Misal</a:t>
            </a:r>
            <a:r>
              <a:rPr lang="en-US" dirty="0"/>
              <a:t> : Data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Siswa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/>
              <a:t>Distribusi</a:t>
            </a:r>
            <a:r>
              <a:rPr lang="en-US" dirty="0"/>
              <a:t> Normal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dikerjakan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matematis</a:t>
            </a:r>
            <a:r>
              <a:rPr lang="en-US" dirty="0"/>
              <a:t>,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berdistribusi</a:t>
            </a:r>
            <a:r>
              <a:rPr lang="en-US" dirty="0"/>
              <a:t> normal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dipecahkan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normal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dipecahkan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8382000" cy="1370538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DISTRIBUSI NORMAL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304800" y="1825624"/>
            <a:ext cx="8382000" cy="4498975"/>
          </a:xfrm>
        </p:spPr>
        <p:txBody>
          <a:bodyPr>
            <a:normAutofit lnSpcReduction="10000"/>
          </a:bodyPr>
          <a:lstStyle/>
          <a:p>
            <a:pPr marL="457200">
              <a:lnSpc>
                <a:spcPct val="100000"/>
              </a:lnSpc>
              <a:spcBef>
                <a:spcPts val="1800"/>
              </a:spcBef>
              <a:buClr>
                <a:srgbClr val="00B0F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800" dirty="0" err="1"/>
              <a:t>Distribusi</a:t>
            </a:r>
            <a:r>
              <a:rPr lang="en-US" sz="2800" dirty="0"/>
              <a:t> Normal </a:t>
            </a:r>
            <a:r>
              <a:rPr lang="en-US" sz="2800" dirty="0" err="1"/>
              <a:t>adalah</a:t>
            </a:r>
            <a:r>
              <a:rPr lang="en-US" sz="2800" dirty="0"/>
              <a:t> model </a:t>
            </a:r>
            <a:r>
              <a:rPr lang="en-US" sz="2800" dirty="0" err="1"/>
              <a:t>distribusi</a:t>
            </a:r>
            <a:r>
              <a:rPr lang="en-US" sz="2800" dirty="0"/>
              <a:t> </a:t>
            </a:r>
            <a:r>
              <a:rPr lang="en-US" sz="2800" b="1" u="sng" dirty="0" err="1"/>
              <a:t>kontinu</a:t>
            </a:r>
            <a:r>
              <a:rPr lang="en-US" sz="2800" dirty="0"/>
              <a:t> yang paling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probabilitas</a:t>
            </a:r>
            <a:endParaRPr lang="en-US" sz="2800" dirty="0"/>
          </a:p>
          <a:p>
            <a:pPr marL="457200">
              <a:lnSpc>
                <a:spcPct val="100000"/>
              </a:lnSpc>
              <a:spcBef>
                <a:spcPts val="1800"/>
              </a:spcBef>
              <a:buClr>
                <a:srgbClr val="00B0F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800" dirty="0" err="1"/>
              <a:t>Mayoritas</a:t>
            </a:r>
            <a:r>
              <a:rPr lang="en-US" sz="2800" dirty="0"/>
              <a:t> </a:t>
            </a:r>
            <a:r>
              <a:rPr lang="en-US" sz="2800" dirty="0" err="1"/>
              <a:t>kasus</a:t>
            </a:r>
            <a:r>
              <a:rPr lang="en-US" sz="2800" dirty="0"/>
              <a:t> </a:t>
            </a:r>
            <a:r>
              <a:rPr lang="en-US" sz="2800" dirty="0" err="1"/>
              <a:t>mengikuti</a:t>
            </a:r>
            <a:r>
              <a:rPr lang="en-US" sz="2800" dirty="0"/>
              <a:t> </a:t>
            </a:r>
            <a:r>
              <a:rPr lang="en-US" sz="2800" dirty="0" err="1"/>
              <a:t>distribusi</a:t>
            </a:r>
            <a:r>
              <a:rPr lang="en-US" sz="2800" dirty="0"/>
              <a:t> normal</a:t>
            </a:r>
          </a:p>
          <a:p>
            <a:pPr marL="457200">
              <a:lnSpc>
                <a:spcPct val="100000"/>
              </a:lnSpc>
              <a:spcBef>
                <a:spcPts val="1800"/>
              </a:spcBef>
              <a:buClr>
                <a:srgbClr val="00B0F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800" dirty="0" err="1"/>
              <a:t>Distribusi</a:t>
            </a:r>
            <a:r>
              <a:rPr lang="en-US" sz="2800" dirty="0"/>
              <a:t> normal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kurva</a:t>
            </a:r>
            <a:r>
              <a:rPr lang="en-US" sz="2800" dirty="0"/>
              <a:t> </a:t>
            </a:r>
            <a:r>
              <a:rPr lang="en-US" sz="2800" b="1" u="sng" dirty="0" err="1"/>
              <a:t>berbentuk</a:t>
            </a:r>
            <a:r>
              <a:rPr lang="en-US" sz="2800" b="1" u="sng" dirty="0"/>
              <a:t> </a:t>
            </a:r>
            <a:r>
              <a:rPr lang="en-US" sz="2800" b="1" u="sng" dirty="0" err="1"/>
              <a:t>lonceng</a:t>
            </a:r>
            <a:r>
              <a:rPr lang="en-US" sz="2800" b="1" u="sng" dirty="0"/>
              <a:t> yang </a:t>
            </a:r>
            <a:r>
              <a:rPr lang="en-US" sz="2800" b="1" u="sng" dirty="0" err="1"/>
              <a:t>simetris</a:t>
            </a:r>
            <a:endParaRPr lang="en-US" sz="2800" b="1" u="sng" dirty="0"/>
          </a:p>
          <a:p>
            <a:pPr marL="457200">
              <a:lnSpc>
                <a:spcPct val="100000"/>
              </a:lnSpc>
              <a:spcBef>
                <a:spcPts val="1800"/>
              </a:spcBef>
              <a:buClr>
                <a:srgbClr val="00B0F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800" dirty="0" err="1"/>
              <a:t>Dua</a:t>
            </a:r>
            <a:r>
              <a:rPr lang="en-US" sz="2800" dirty="0"/>
              <a:t> parameter yang </a:t>
            </a: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distribusi</a:t>
            </a:r>
            <a:r>
              <a:rPr lang="en-US" sz="2800" dirty="0"/>
              <a:t> normal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rataan</a:t>
            </a:r>
            <a:r>
              <a:rPr lang="en-US" sz="2800" dirty="0"/>
              <a:t>/ mean (</a:t>
            </a:r>
            <a:r>
              <a:rPr lang="el-GR" sz="2800" dirty="0"/>
              <a:t>μ</a:t>
            </a:r>
            <a:r>
              <a:rPr lang="en-US" sz="2800" dirty="0"/>
              <a:t>)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standar</a:t>
            </a:r>
            <a:r>
              <a:rPr lang="en-US" sz="2800" dirty="0"/>
              <a:t> </a:t>
            </a:r>
            <a:r>
              <a:rPr lang="en-US" sz="2800" dirty="0" err="1"/>
              <a:t>deviasi</a:t>
            </a:r>
            <a:r>
              <a:rPr lang="en-US" sz="2800" dirty="0"/>
              <a:t> (</a:t>
            </a:r>
            <a:r>
              <a:rPr lang="el-GR" sz="2800" dirty="0"/>
              <a:t>σ</a:t>
            </a:r>
            <a:r>
              <a:rPr lang="en-US" sz="2800" dirty="0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normal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/>
              <a:t>Distribusi</a:t>
            </a:r>
            <a:r>
              <a:rPr lang="en-US" dirty="0"/>
              <a:t> normal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 </a:t>
            </a:r>
          </a:p>
          <a:p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normal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puncak</a:t>
            </a:r>
            <a:r>
              <a:rPr lang="en-US" dirty="0"/>
              <a:t> (</a:t>
            </a:r>
            <a:r>
              <a:rPr lang="en-US" dirty="0" err="1"/>
              <a:t>uni</a:t>
            </a:r>
            <a:r>
              <a:rPr lang="en-US" dirty="0"/>
              <a:t>-modal) </a:t>
            </a:r>
          </a:p>
          <a:p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simetris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menyerupai</a:t>
            </a:r>
            <a:r>
              <a:rPr lang="en-US" dirty="0"/>
              <a:t> </a:t>
            </a:r>
            <a:r>
              <a:rPr lang="en-US" dirty="0" err="1"/>
              <a:t>lonceng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mean, median </a:t>
            </a:r>
            <a:r>
              <a:rPr lang="en-US" dirty="0" err="1"/>
              <a:t>dan</a:t>
            </a:r>
            <a:r>
              <a:rPr lang="en-US" dirty="0"/>
              <a:t> modus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. </a:t>
            </a:r>
          </a:p>
          <a:p>
            <a:r>
              <a:rPr lang="en-US" dirty="0" err="1"/>
              <a:t>Kurva</a:t>
            </a:r>
            <a:r>
              <a:rPr lang="en-US" dirty="0"/>
              <a:t> normal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N yang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terhingga</a:t>
            </a:r>
            <a:r>
              <a:rPr lang="en-US" dirty="0"/>
              <a:t>. </a:t>
            </a:r>
          </a:p>
          <a:p>
            <a:r>
              <a:rPr lang="en-US" dirty="0" err="1"/>
              <a:t>Peristiwa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independen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NGANTAR PELUANG: DISTRIBUSI NORMAL DAN KURVA NORMAL | nidann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970"/>
            <a:ext cx="5181600" cy="256463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733800"/>
            <a:ext cx="5181600" cy="223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9" y="978932"/>
            <a:ext cx="4267201" cy="220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05400" y="1600200"/>
            <a:ext cx="3124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kurve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normal yang </a:t>
            </a:r>
            <a:r>
              <a:rPr lang="en-US" dirty="0" err="1"/>
              <a:t>memiliki</a:t>
            </a:r>
            <a:r>
              <a:rPr lang="en-US" dirty="0"/>
              <a:t> mean (</a:t>
            </a:r>
            <a:r>
              <a:rPr lang="en-US" dirty="0">
                <a:latin typeface="Comic Sans MS" pitchFamily="66" charset="0"/>
              </a:rPr>
              <a:t>μ</a:t>
            </a:r>
            <a:r>
              <a:rPr lang="en-US" dirty="0"/>
              <a:t>)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simpangan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(</a:t>
            </a:r>
            <a:r>
              <a:rPr lang="en-US" dirty="0">
                <a:sym typeface="Symbol" pitchFamily="18" charset="2"/>
              </a:rPr>
              <a:t> </a:t>
            </a:r>
            <a:r>
              <a:rPr lang="en-US" dirty="0"/>
              <a:t>) yang </a:t>
            </a:r>
            <a:r>
              <a:rPr lang="en-US" dirty="0" err="1"/>
              <a:t>berbeda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95600" y="1828800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itchFamily="18" charset="2"/>
              </a:rPr>
              <a:t>2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76600" y="1219200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itchFamily="18" charset="2"/>
              </a:rPr>
              <a:t>1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62200" y="3124200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μ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3886200"/>
            <a:ext cx="4267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990600" y="6019800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μ1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62200" y="6096000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μ2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33800" y="6019800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μ3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962400" y="3962400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itchFamily="18" charset="2"/>
              </a:rPr>
              <a:t>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90800" y="3886200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itchFamily="18" charset="2"/>
              </a:rPr>
              <a:t>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19200" y="3962400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itchFamily="18" charset="2"/>
              </a:rPr>
              <a:t>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81600" y="4495800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kurve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normal yang </a:t>
            </a:r>
            <a:r>
              <a:rPr lang="en-US" dirty="0" err="1"/>
              <a:t>memiliki</a:t>
            </a:r>
            <a:r>
              <a:rPr lang="en-US" dirty="0"/>
              <a:t> mean (</a:t>
            </a:r>
            <a:r>
              <a:rPr lang="en-US" dirty="0">
                <a:latin typeface="Comic Sans MS" pitchFamily="66" charset="0"/>
              </a:rPr>
              <a:t>μ</a:t>
            </a:r>
            <a:r>
              <a:rPr lang="en-US" dirty="0"/>
              <a:t>)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simpangan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(</a:t>
            </a:r>
            <a:r>
              <a:rPr lang="en-US" dirty="0">
                <a:sym typeface="Symbol" pitchFamily="18" charset="2"/>
              </a:rPr>
              <a:t></a:t>
            </a:r>
            <a:r>
              <a:rPr lang="en-US" dirty="0"/>
              <a:t>) yang </a:t>
            </a:r>
            <a:r>
              <a:rPr lang="en-US" dirty="0" err="1"/>
              <a:t>sama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0634" y="533400"/>
            <a:ext cx="6535966" cy="1129115"/>
          </a:xfrm>
        </p:spPr>
        <p:txBody>
          <a:bodyPr>
            <a:noAutofit/>
          </a:bodyPr>
          <a:lstStyle/>
          <a:p>
            <a:r>
              <a:rPr lang="en-US" sz="3600" dirty="0"/>
              <a:t>SIFAT-SIFAT DISTRIBUSI NORMAL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550634" y="1905000"/>
                <a:ext cx="8288566" cy="43755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1.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Nilai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mean = median = modus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2.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Mempunyai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satu</a:t>
                </a:r>
                <a:r>
                  <a:rPr lang="en-US" sz="2400" dirty="0">
                    <a:solidFill>
                      <a:schemeClr val="tx1"/>
                    </a:solidFill>
                  </a:rPr>
                  <a:t> modus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3.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Luas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seluruh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daerah</a:t>
                </a:r>
                <a:r>
                  <a:rPr lang="en-US" sz="2400" dirty="0">
                    <a:solidFill>
                      <a:schemeClr val="tx1"/>
                    </a:solidFill>
                  </a:rPr>
                  <a:t> di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bawah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kurva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adalah</a:t>
                </a:r>
                <a:r>
                  <a:rPr lang="en-US" sz="2400" dirty="0">
                    <a:solidFill>
                      <a:schemeClr val="tx1"/>
                    </a:solidFill>
                  </a:rPr>
                  <a:t> 1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    (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Domainnya</a:t>
                </a:r>
                <a:r>
                  <a:rPr lang="en-US" sz="24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−∞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&lt;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&lt; ∞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4.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Kurva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simetris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pada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nilai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l-GR" sz="2400" dirty="0">
                    <a:solidFill>
                      <a:schemeClr val="tx1"/>
                    </a:solidFill>
                  </a:rPr>
                  <a:t>μ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    (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Luas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daerah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kanan</a:t>
                </a:r>
                <a:r>
                  <a:rPr lang="en-US" sz="2400" dirty="0">
                    <a:solidFill>
                      <a:schemeClr val="tx1"/>
                    </a:solidFill>
                  </a:rPr>
                  <a:t> = 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Luas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daerah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kiri</a:t>
                </a:r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5.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Semakin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besar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l-GR" sz="2400" dirty="0">
                    <a:solidFill>
                      <a:schemeClr val="tx1"/>
                    </a:solidFill>
                  </a:rPr>
                  <a:t>σ</a:t>
                </a:r>
                <a:r>
                  <a:rPr lang="en-US" sz="2400" dirty="0">
                    <a:solidFill>
                      <a:schemeClr val="tx1"/>
                    </a:solidFill>
                  </a:rPr>
                  <a:t> (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simpangan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baku</a:t>
                </a:r>
                <a:r>
                  <a:rPr lang="en-US" sz="2400" dirty="0">
                    <a:solidFill>
                      <a:schemeClr val="tx1"/>
                    </a:solidFill>
                  </a:rPr>
                  <a:t>)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maka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semakin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lebar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kurva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634" y="1905000"/>
                <a:ext cx="8288566" cy="4375552"/>
              </a:xfrm>
              <a:blipFill>
                <a:blip r:embed="rId2"/>
                <a:stretch>
                  <a:fillRect l="-1103" t="-111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01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28600" y="183843"/>
            <a:ext cx="8686800" cy="971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</a:rPr>
              <a:t>DAISTRIBUSI NORMAL STANDAR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79487"/>
              </p:ext>
            </p:extLst>
          </p:nvPr>
        </p:nvGraphicFramePr>
        <p:xfrm>
          <a:off x="381000" y="1256575"/>
          <a:ext cx="2203676" cy="1219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711000" imgH="393480" progId="Equation.3">
                  <p:embed/>
                </p:oleObj>
              </mc:Choice>
              <mc:Fallback>
                <p:oleObj name="Equation" r:id="rId3" imgW="711000" imgH="393480" progId="Equation.3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56575"/>
                        <a:ext cx="2203676" cy="1219645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38100"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95600" y="1225612"/>
            <a:ext cx="6780306" cy="1281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Z 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variabel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normal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standar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X 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nilai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variabel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random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μ : rata-rata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variabel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random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σ 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simpangan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baku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variabel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random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901" y="2778175"/>
            <a:ext cx="8543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Apa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tujuan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dihitung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z-score?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Mentransformasi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kurva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ke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bentuk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kurva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standar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yaitu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dengan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z = 0 pada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sumbu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simetris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)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6663" t="53445" r="17049" b="7132"/>
          <a:stretch/>
        </p:blipFill>
        <p:spPr>
          <a:xfrm>
            <a:off x="71651" y="3667148"/>
            <a:ext cx="8624836" cy="288387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137</TotalTime>
  <Words>1194</Words>
  <Application>Microsoft Office PowerPoint</Application>
  <PresentationFormat>On-screen Show (4:3)</PresentationFormat>
  <Paragraphs>130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-apple-system</vt:lpstr>
      <vt:lpstr>Arial</vt:lpstr>
      <vt:lpstr>Calibri</vt:lpstr>
      <vt:lpstr>Calibri Light</vt:lpstr>
      <vt:lpstr>Cambria Math</vt:lpstr>
      <vt:lpstr>Century Gothic</vt:lpstr>
      <vt:lpstr>Comic Sans MS</vt:lpstr>
      <vt:lpstr>Times New Roman</vt:lpstr>
      <vt:lpstr>Wingdings</vt:lpstr>
      <vt:lpstr>Wingdings 3</vt:lpstr>
      <vt:lpstr>Ion</vt:lpstr>
      <vt:lpstr>Equation</vt:lpstr>
      <vt:lpstr>Equation.3</vt:lpstr>
      <vt:lpstr>Microsoft Word 97 - 2003 Document</vt:lpstr>
      <vt:lpstr>DISTRIBUSI NORMAL</vt:lpstr>
      <vt:lpstr>KELOMPOK</vt:lpstr>
      <vt:lpstr>Mengapa penting?</vt:lpstr>
      <vt:lpstr>DISTRIBUSI NORMAL</vt:lpstr>
      <vt:lpstr>Ciri-ciri distribusi normal</vt:lpstr>
      <vt:lpstr>PowerPoint Presentation</vt:lpstr>
      <vt:lpstr>PowerPoint Presentation</vt:lpstr>
      <vt:lpstr>SIFAT-SIFAT DISTRIBUSI NORMAL :</vt:lpstr>
      <vt:lpstr>PowerPoint Presentation</vt:lpstr>
      <vt:lpstr>LATIHAN SOAL</vt:lpstr>
      <vt:lpstr>Hubungan Antara Distribusi Normal dan Distribusi Binomial</vt:lpstr>
      <vt:lpstr>Distribusi Chi Square</vt:lpstr>
      <vt:lpstr>Distribusi Chi-kuadrat memiliki sifat sebagai berikut :    </vt:lpstr>
      <vt:lpstr>PowerPoint Presentation</vt:lpstr>
      <vt:lpstr>PowerPoint Presentation</vt:lpstr>
      <vt:lpstr>contoh</vt:lpstr>
      <vt:lpstr>PowerPoint Presentation</vt:lpstr>
      <vt:lpstr>Distribusi F Anova</vt:lpstr>
      <vt:lpstr>PowerPoint Presentation</vt:lpstr>
      <vt:lpstr>PowerPoint Presentation</vt:lpstr>
      <vt:lpstr>PowerPoint Presentation</vt:lpstr>
      <vt:lpstr>PowerPoint Presentation</vt:lpstr>
      <vt:lpstr>Distribusi T</vt:lpstr>
      <vt:lpstr>Ciri – ciri distribusi T</vt:lpstr>
      <vt:lpstr>Rumus</vt:lpstr>
      <vt:lpstr>PowerPoint Presentation</vt:lpstr>
      <vt:lpstr>Daftar Pustaka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DISTRIBUSI NORMAL</dc:title>
  <dc:creator>user</dc:creator>
  <cp:lastModifiedBy>lanti</cp:lastModifiedBy>
  <cp:revision>24</cp:revision>
  <dcterms:created xsi:type="dcterms:W3CDTF">2020-04-02T05:39:07Z</dcterms:created>
  <dcterms:modified xsi:type="dcterms:W3CDTF">2020-04-03T05:54:26Z</dcterms:modified>
</cp:coreProperties>
</file>