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57" r:id="rId27"/>
    <p:sldId id="268" r:id="rId28"/>
    <p:sldId id="262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2241623-A064-4BED-B073-BA4D61433402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7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86ED0C-1DA7-41F0-94CF-6218B1FEDFF1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0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CF02AB-6034-4B88-BC5A-7C17CB0EF809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3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F3E5F3-28EE-488F-BD53-B744C06C3DEC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72EB70D-CD01-44DA-83B3-8FEB3383D307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0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158CFD-9357-46BE-A189-D637A67C8730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2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742EE-B331-4632-BD10-A82FED6B6FC0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6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BA835-D13F-49F4-8F11-5D576AC65FAD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BD1799-ACB5-4CB2-86A2-5C574F1C8706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DD0D6-7A82-473E-879B-C6ECD6CCCFEC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770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4605E03-BC17-41A7-854C-DFAB672737DC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4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4408324-A84C-4A45-93B6-78D079CCE772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16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reconnecting-with-food-essential-for-our-health-1431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">
            <a:extLst>
              <a:ext uri="{FF2B5EF4-FFF2-40B4-BE49-F238E27FC236}">
                <a16:creationId xmlns:a16="http://schemas.microsoft.com/office/drawing/2014/main" id="{6DAD614B-1846-42BE-AAD5-54DBDB21A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BF04BB-696A-4EB9-BB68-9F04AB1E1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7"/>
            <a:ext cx="7810500" cy="3458207"/>
          </a:xfrm>
          <a:solidFill>
            <a:schemeClr val="tx1">
              <a:lumMod val="65000"/>
            </a:schemeClr>
          </a:solidFill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5000" b="1" dirty="0" err="1">
                <a:solidFill>
                  <a:schemeClr val="accent1">
                    <a:lumMod val="50000"/>
                  </a:schemeClr>
                </a:solidFill>
              </a:rPr>
              <a:t>Pertemuan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</a:rPr>
              <a:t> 14-15:</a:t>
            </a:r>
            <a:br>
              <a:rPr lang="en-US" sz="5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</a:rPr>
              <a:t>Menyusun </a:t>
            </a:r>
            <a:r>
              <a:rPr lang="en-US" sz="5000" b="1" dirty="0" err="1">
                <a:solidFill>
                  <a:schemeClr val="accent1">
                    <a:lumMod val="50000"/>
                  </a:schemeClr>
                </a:solidFill>
              </a:rPr>
              <a:t>Makanan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5000" b="1" dirty="0" err="1">
                <a:solidFill>
                  <a:schemeClr val="accent1">
                    <a:lumMod val="50000"/>
                  </a:schemeClr>
                </a:solidFill>
              </a:rPr>
              <a:t>Sehat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5000" b="1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</a:rPr>
              <a:t> AUD</a:t>
            </a:r>
            <a:endParaRPr lang="en-ID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4F890-C846-4BD9-AB60-F7CE30B93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Nurul Shofiatin Zuhro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55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77F478D-A773-43B4-80DF-A229B5A0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4668B3-D82D-4011-810E-1D47D3FC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F756813-AFA6-4588-BE17-2C5032F0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1F3C65-2218-406A-8F6B-42501592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EADC416-2CB9-42D8-B647-6B83826E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244EEC-028E-41B0-918C-00418535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08BE727-A9F7-4F6A-AB25-6100EC5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DB03F5-6EDF-4104-A2F1-4C7F5AA1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23E821C-E8C0-4E5A-8342-177A51DA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F815A8D-5191-4017-B1B7-89775A73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215900" ty="-120650" sx="94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0EC44A0-58D8-41D9-AA59-2FA38495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B9EB45-EDCA-45F1-B98D-ED318F15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47B9CAC-F7FF-4813-87FC-F13CADBD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751"/>
            <a:ext cx="3813048" cy="523973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42BD3D8-423F-4248-9BC2-D3F06C073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77" y="59473"/>
            <a:ext cx="4721711" cy="6721296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B57AD764-CDC1-4EB6-AE94-27F0A915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2ED634-B604-4E52-A004-DFF37380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A5E55E0-8949-4593-A017-E3672F3D0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BE18EF7-8164-4564-B79F-EEEAE7C41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7720324" y="2248639"/>
            <a:ext cx="3508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b="1" dirty="0"/>
              <a:t>Daftar </a:t>
            </a:r>
            <a:r>
              <a:rPr lang="en-ID" sz="2800" b="1" dirty="0" err="1"/>
              <a:t>pangan</a:t>
            </a:r>
            <a:r>
              <a:rPr lang="en-ID" sz="2800" b="1" dirty="0"/>
              <a:t> </a:t>
            </a:r>
            <a:r>
              <a:rPr lang="en-ID" sz="2800" b="1" dirty="0" err="1"/>
              <a:t>sumber</a:t>
            </a:r>
            <a:r>
              <a:rPr lang="en-ID" sz="2800" b="1" dirty="0"/>
              <a:t> </a:t>
            </a:r>
            <a:r>
              <a:rPr lang="en-ID" sz="2800" b="1" dirty="0" err="1"/>
              <a:t>karbohidrat</a:t>
            </a:r>
            <a:r>
              <a:rPr lang="en-ID" sz="2800" b="1" dirty="0"/>
              <a:t> </a:t>
            </a:r>
            <a:r>
              <a:rPr lang="en-ID" sz="2800" b="1" dirty="0" err="1"/>
              <a:t>sebagai</a:t>
            </a:r>
            <a:r>
              <a:rPr lang="en-ID" sz="2800" b="1" dirty="0"/>
              <a:t> </a:t>
            </a:r>
            <a:r>
              <a:rPr lang="en-ID" sz="2800" b="1" dirty="0" err="1"/>
              <a:t>penukar</a:t>
            </a:r>
            <a:r>
              <a:rPr lang="en-ID" sz="2800" b="1" dirty="0"/>
              <a:t> 1 (</a:t>
            </a:r>
            <a:r>
              <a:rPr lang="en-ID" sz="2800" b="1" dirty="0" err="1"/>
              <a:t>satu</a:t>
            </a:r>
            <a:r>
              <a:rPr lang="en-ID" sz="2800" b="1" dirty="0"/>
              <a:t>) </a:t>
            </a:r>
            <a:r>
              <a:rPr lang="en-ID" sz="2800" b="1" dirty="0" err="1"/>
              <a:t>porsi</a:t>
            </a:r>
            <a:r>
              <a:rPr lang="en-ID" sz="2800" b="1" dirty="0"/>
              <a:t> nasi</a:t>
            </a:r>
          </a:p>
        </p:txBody>
      </p:sp>
    </p:spTree>
    <p:extLst>
      <p:ext uri="{BB962C8B-B14F-4D97-AF65-F5344CB8AC3E}">
        <p14:creationId xmlns:p14="http://schemas.microsoft.com/office/powerpoint/2010/main" val="99100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FF122-219C-4EB2-A8AB-4E897C42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365825"/>
            <a:ext cx="9673306" cy="7992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b="0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Kelompok</a:t>
            </a:r>
            <a:r>
              <a:rPr lang="en-US" sz="48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4800" b="0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Lauk</a:t>
            </a:r>
            <a:r>
              <a:rPr lang="en-US" sz="48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4800" b="0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Pauk</a:t>
            </a:r>
            <a:endParaRPr lang="en-US" sz="4800" b="0" kern="1200" cap="all" spc="-100" baseline="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6CDAE-EEDC-4B0E-AD02-713C9E725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51" y="2330847"/>
            <a:ext cx="10597897" cy="372649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 err="1"/>
              <a:t>Lauk</a:t>
            </a:r>
            <a:r>
              <a:rPr lang="en-ID" sz="2400" dirty="0"/>
              <a:t> </a:t>
            </a:r>
            <a:r>
              <a:rPr lang="en-ID" sz="2400" dirty="0" err="1"/>
              <a:t>pauk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protein </a:t>
            </a:r>
            <a:r>
              <a:rPr lang="en-ID" sz="2400" dirty="0" err="1"/>
              <a:t>antara</a:t>
            </a:r>
            <a:r>
              <a:rPr lang="en-ID" sz="2400" dirty="0"/>
              <a:t> lain: Ikan, </a:t>
            </a:r>
            <a:r>
              <a:rPr lang="en-ID" sz="2400" dirty="0" err="1"/>
              <a:t>telur</a:t>
            </a:r>
            <a:r>
              <a:rPr lang="en-ID" sz="2400" dirty="0"/>
              <a:t>, </a:t>
            </a:r>
            <a:r>
              <a:rPr lang="en-ID" sz="2400" dirty="0" err="1"/>
              <a:t>unggas</a:t>
            </a:r>
            <a:r>
              <a:rPr lang="en-ID" sz="2400" dirty="0"/>
              <a:t>, </a:t>
            </a:r>
            <a:r>
              <a:rPr lang="en-ID" sz="2400" dirty="0" err="1"/>
              <a:t>daging</a:t>
            </a:r>
            <a:r>
              <a:rPr lang="en-ID" sz="2400" dirty="0"/>
              <a:t>, susu dan </a:t>
            </a:r>
            <a:r>
              <a:rPr lang="en-ID" sz="2400" dirty="0" err="1"/>
              <a:t>kacang-kacangan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hasil</a:t>
            </a:r>
            <a:r>
              <a:rPr lang="en-ID" sz="2400" dirty="0"/>
              <a:t> </a:t>
            </a:r>
            <a:r>
              <a:rPr lang="en-ID" sz="2400" dirty="0" err="1"/>
              <a:t>olahannya</a:t>
            </a:r>
            <a:r>
              <a:rPr lang="en-ID" sz="2400" dirty="0"/>
              <a:t> (</a:t>
            </a:r>
            <a:r>
              <a:rPr lang="en-ID" sz="2400" dirty="0" err="1"/>
              <a:t>tahu</a:t>
            </a:r>
            <a:r>
              <a:rPr lang="en-ID" sz="2400" dirty="0"/>
              <a:t> dan </a:t>
            </a:r>
            <a:r>
              <a:rPr lang="en-ID" sz="2400" dirty="0" err="1"/>
              <a:t>tempe</a:t>
            </a:r>
            <a:r>
              <a:rPr lang="en-ID" sz="2400" dirty="0"/>
              <a:t>).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 err="1"/>
              <a:t>Kandungan</a:t>
            </a:r>
            <a:r>
              <a:rPr lang="en-ID" sz="2400" dirty="0"/>
              <a:t> </a:t>
            </a:r>
            <a:r>
              <a:rPr lang="en-ID" sz="2400" dirty="0" err="1"/>
              <a:t>zat</a:t>
            </a:r>
            <a:r>
              <a:rPr lang="en-ID" sz="2400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(1) </a:t>
            </a:r>
            <a:r>
              <a:rPr lang="en-ID" sz="2400" dirty="0" err="1"/>
              <a:t>porsi</a:t>
            </a:r>
            <a:r>
              <a:rPr lang="en-ID" sz="2400" dirty="0"/>
              <a:t> Tempe </a:t>
            </a:r>
            <a:r>
              <a:rPr lang="en-ID" sz="2400" dirty="0" err="1"/>
              <a:t>sebanyak</a:t>
            </a:r>
            <a:r>
              <a:rPr lang="en-ID" sz="2400" dirty="0"/>
              <a:t> 2 </a:t>
            </a:r>
            <a:r>
              <a:rPr lang="en-ID" sz="2400" dirty="0" err="1"/>
              <a:t>potong</a:t>
            </a:r>
            <a:r>
              <a:rPr lang="en-ID" sz="2400" dirty="0"/>
              <a:t> </a:t>
            </a:r>
            <a:r>
              <a:rPr lang="en-ID" sz="2400" dirty="0" err="1"/>
              <a:t>sedang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50 gram </a:t>
            </a:r>
            <a:r>
              <a:rPr lang="en-ID" sz="2400" dirty="0" err="1"/>
              <a:t>adalah</a:t>
            </a:r>
            <a:r>
              <a:rPr lang="en-ID" sz="2400" dirty="0"/>
              <a:t> 80 </a:t>
            </a:r>
            <a:r>
              <a:rPr lang="en-ID" sz="2400" dirty="0" err="1"/>
              <a:t>Kalori</a:t>
            </a:r>
            <a:r>
              <a:rPr lang="en-ID" sz="2400" dirty="0"/>
              <a:t>, 6 gram Protein, 3 gram lemak dan 8 gram </a:t>
            </a:r>
            <a:r>
              <a:rPr lang="en-ID" sz="2400" dirty="0" err="1"/>
              <a:t>karbohidrat</a:t>
            </a:r>
            <a:r>
              <a:rPr lang="en-ID" sz="2400" dirty="0"/>
              <a:t>.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 err="1"/>
              <a:t>Kandungan</a:t>
            </a:r>
            <a:r>
              <a:rPr lang="en-ID" sz="2400" dirty="0"/>
              <a:t> </a:t>
            </a:r>
            <a:r>
              <a:rPr lang="en-ID" sz="2400" dirty="0" err="1"/>
              <a:t>zat</a:t>
            </a:r>
            <a:r>
              <a:rPr lang="en-ID" sz="2400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(1) </a:t>
            </a:r>
            <a:r>
              <a:rPr lang="en-ID" sz="2400" dirty="0" err="1"/>
              <a:t>porsi</a:t>
            </a:r>
            <a:r>
              <a:rPr lang="en-ID" sz="2400" dirty="0"/>
              <a:t> </a:t>
            </a:r>
            <a:r>
              <a:rPr lang="en-ID" sz="2400" dirty="0" err="1"/>
              <a:t>terdiri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(1) </a:t>
            </a:r>
            <a:r>
              <a:rPr lang="en-ID" sz="2400" dirty="0" err="1"/>
              <a:t>potong</a:t>
            </a:r>
            <a:r>
              <a:rPr lang="en-ID" sz="2400" dirty="0"/>
              <a:t> </a:t>
            </a:r>
            <a:r>
              <a:rPr lang="en-ID" sz="2400" dirty="0" err="1"/>
              <a:t>sedang</a:t>
            </a:r>
            <a:r>
              <a:rPr lang="en-ID" sz="2400" dirty="0"/>
              <a:t> Ikan segar </a:t>
            </a:r>
            <a:r>
              <a:rPr lang="en-ID" sz="2400" dirty="0" err="1"/>
              <a:t>seberat</a:t>
            </a:r>
            <a:r>
              <a:rPr lang="en-ID" sz="2400" dirty="0"/>
              <a:t> 40 gram </a:t>
            </a:r>
            <a:r>
              <a:rPr lang="en-ID" sz="2400" dirty="0" err="1"/>
              <a:t>adalah</a:t>
            </a:r>
            <a:r>
              <a:rPr lang="en-ID" sz="2400" dirty="0"/>
              <a:t> 50 </a:t>
            </a:r>
            <a:r>
              <a:rPr lang="en-ID" sz="2400" dirty="0" err="1"/>
              <a:t>Kalori</a:t>
            </a:r>
            <a:r>
              <a:rPr lang="en-ID" sz="2400" dirty="0"/>
              <a:t>, 7 gram Protein dan 2 gram lemak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8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77F478D-A773-43B4-80DF-A229B5A0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4668B3-D82D-4011-810E-1D47D3FC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F756813-AFA6-4588-BE17-2C5032F0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1F3C65-2218-406A-8F6B-42501592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EADC416-2CB9-42D8-B647-6B83826E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244EEC-028E-41B0-918C-00418535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08BE727-A9F7-4F6A-AB25-6100EC5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DB03F5-6EDF-4104-A2F1-4C7F5AA1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23E821C-E8C0-4E5A-8342-177A51DA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F815A8D-5191-4017-B1B7-89775A73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215900" ty="-120650" sx="94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0EC44A0-58D8-41D9-AA59-2FA38495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B9EB45-EDCA-45F1-B98D-ED318F15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47B9CAC-F7FF-4813-87FC-F13CADBD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751"/>
            <a:ext cx="3813048" cy="523973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7AD764-CDC1-4EB6-AE94-27F0A915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2ED634-B604-4E52-A004-DFF37380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A5E55E0-8949-4593-A017-E3672F3D0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BE18EF7-8164-4564-B79F-EEEAE7C41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7720324" y="2248639"/>
            <a:ext cx="3508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b="1" dirty="0"/>
              <a:t>Daftar </a:t>
            </a:r>
            <a:r>
              <a:rPr lang="en-ID" sz="2800" b="1" dirty="0" err="1"/>
              <a:t>pangan</a:t>
            </a:r>
            <a:r>
              <a:rPr lang="en-ID" sz="2800" b="1" dirty="0"/>
              <a:t> </a:t>
            </a:r>
            <a:r>
              <a:rPr lang="en-ID" sz="2800" b="1" dirty="0" err="1"/>
              <a:t>sumber</a:t>
            </a:r>
            <a:r>
              <a:rPr lang="en-ID" sz="2800" b="1" dirty="0"/>
              <a:t> </a:t>
            </a:r>
            <a:r>
              <a:rPr lang="it-IT" sz="2800" b="1" dirty="0"/>
              <a:t>protein nabati sebagai penukar 1 porsi tempe</a:t>
            </a:r>
            <a:endParaRPr lang="en-ID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454BD-5739-41B8-93F8-AC4AB588D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9" y="1499280"/>
            <a:ext cx="6629583" cy="39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77F478D-A773-43B4-80DF-A229B5A0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34668B3-D82D-4011-810E-1D47D3FC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F756813-AFA6-4588-BE17-2C5032F0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1F3C65-2218-406A-8F6B-42501592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EADC416-2CB9-42D8-B647-6B83826E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3244EEC-028E-41B0-918C-00418535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08BE727-A9F7-4F6A-AB25-6100EC5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5DB03F5-6EDF-4104-A2F1-4C7F5AA1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F23E821C-E8C0-4E5A-8342-177A51DA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F815A8D-5191-4017-B1B7-89775A73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215900" ty="-120650" sx="94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0EC44A0-58D8-41D9-AA59-2FA38495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4B9EB45-EDCA-45F1-B98D-ED318F15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47B9CAC-F7FF-4813-87FC-F13CADBD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751"/>
            <a:ext cx="3813048" cy="523973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7957225" y="1559768"/>
            <a:ext cx="2978281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Daftar </a:t>
            </a:r>
            <a:r>
              <a:rPr lang="en-US" sz="2400" b="1" cap="all" spc="-10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lauk</a:t>
            </a:r>
            <a:r>
              <a:rPr lang="en-US" sz="2400" b="1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400" b="1" cap="all" spc="-10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pauk</a:t>
            </a:r>
            <a:r>
              <a:rPr lang="en-US" sz="2400" b="1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400" b="1" cap="all" spc="-10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sumber</a:t>
            </a:r>
            <a:r>
              <a:rPr lang="en-US" sz="2400" b="1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Protein </a:t>
            </a:r>
            <a:r>
              <a:rPr lang="en-US" sz="2400" b="1" cap="all" spc="-10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hewani</a:t>
            </a:r>
            <a:r>
              <a:rPr lang="en-US" sz="2400" b="1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400" b="1" cap="all" spc="-10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sebagai</a:t>
            </a:r>
            <a:r>
              <a:rPr lang="en-US" sz="2400" b="1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400" b="1" cap="all" spc="-10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penukar</a:t>
            </a:r>
            <a:r>
              <a:rPr lang="en-US" sz="2400" b="1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1 </a:t>
            </a:r>
            <a:r>
              <a:rPr lang="en-US" sz="2400" b="1" cap="all" spc="-10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porsi</a:t>
            </a:r>
            <a:r>
              <a:rPr lang="en-US" sz="2400" b="1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Ikan segar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14B10F7-942F-4C7E-89CA-E8D2A142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2064531"/>
            <a:ext cx="5451627" cy="2725813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B57AD764-CDC1-4EB6-AE94-27F0A915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92ED634-B604-4E52-A004-DFF37380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A5E55E0-8949-4593-A017-E3672F3D0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BE18EF7-8164-4564-B79F-EEEAE7C41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0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77F478D-A773-43B4-80DF-A229B5A0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34668B3-D82D-4011-810E-1D47D3FC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F756813-AFA6-4588-BE17-2C5032F0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1F3C65-2218-406A-8F6B-42501592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EADC416-2CB9-42D8-B647-6B83826E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3244EEC-028E-41B0-918C-00418535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08BE727-A9F7-4F6A-AB25-6100EC5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5DB03F5-6EDF-4104-A2F1-4C7F5AA1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F23E821C-E8C0-4E5A-8342-177A51DA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F815A8D-5191-4017-B1B7-89775A73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215900" ty="-120650" sx="94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0EC44A0-58D8-41D9-AA59-2FA38495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4B9EB45-EDCA-45F1-B98D-ED318F15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47B9CAC-F7FF-4813-87FC-F13CADBD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751"/>
            <a:ext cx="3813048" cy="523973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7957225" y="1559768"/>
            <a:ext cx="2978281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nn-NO" sz="2400" b="1" dirty="0"/>
              <a:t>Daftar pangan lain sumber Protein hewani sebagai penukar 1 porsi Ikan</a:t>
            </a:r>
            <a:endParaRPr lang="en-US" sz="2400" b="1" cap="all" spc="-100" dirty="0"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57AD764-CDC1-4EB6-AE94-27F0A915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92ED634-B604-4E52-A004-DFF37380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A5E55E0-8949-4593-A017-E3672F3D0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BE18EF7-8164-4564-B79F-EEEAE7C41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C4622F-D27E-4974-B2A2-62D12FB7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" y="1587770"/>
            <a:ext cx="6161596" cy="36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1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FF122-219C-4EB2-A8AB-4E897C42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365825"/>
            <a:ext cx="9673306" cy="7992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b="1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Kelompok</a:t>
            </a:r>
            <a:r>
              <a:rPr lang="en-US" sz="2800" b="1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2800" b="1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Lauk</a:t>
            </a:r>
            <a:r>
              <a:rPr lang="en-US" sz="2800" b="1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2800" b="1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Pauk</a:t>
            </a:r>
            <a:r>
              <a:rPr lang="en-US" sz="2800" b="1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2800" b="1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Menurut</a:t>
            </a:r>
            <a:r>
              <a:rPr lang="en-US" sz="2800" b="1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2800" b="1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Kandungan</a:t>
            </a:r>
            <a:r>
              <a:rPr lang="en-US" sz="2800" b="1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Lemak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6CDAE-EEDC-4B0E-AD02-713C9E725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206" y="2330847"/>
            <a:ext cx="9483994" cy="372649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 err="1"/>
              <a:t>Golongan</a:t>
            </a:r>
            <a:r>
              <a:rPr lang="en-ID" sz="2400" dirty="0"/>
              <a:t> A: </a:t>
            </a:r>
            <a:r>
              <a:rPr lang="en-ID" sz="2400" dirty="0" err="1"/>
              <a:t>Rendah</a:t>
            </a:r>
            <a:r>
              <a:rPr lang="en-ID" sz="2400" dirty="0"/>
              <a:t> lemak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 err="1"/>
              <a:t>Golongan</a:t>
            </a:r>
            <a:r>
              <a:rPr lang="en-ID" sz="2400" dirty="0"/>
              <a:t> B: Lemak Sedang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 err="1"/>
              <a:t>Golongan</a:t>
            </a:r>
            <a:r>
              <a:rPr lang="en-ID" sz="2400" dirty="0"/>
              <a:t> C: Tinggi Lemak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09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EB9EF9CC-EB0C-4069-BBFB-A1C21DC4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E6E617F-F3D5-46C5-A5DF-E4D0DB7B3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2700" ty="-120650" sx="95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1D31A79-BFA0-4991-A4B1-4D538556B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D8F2F70-1106-4916-895E-4A0E666E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8056"/>
            <a:ext cx="5943600" cy="5241889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1243632" y="1559768"/>
            <a:ext cx="5068568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b="1" dirty="0" err="1"/>
              <a:t>Golongan</a:t>
            </a:r>
            <a:r>
              <a:rPr lang="en-ID" sz="2400" b="1" dirty="0"/>
              <a:t> A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dirty="0"/>
              <a:t>Daftar </a:t>
            </a:r>
            <a:r>
              <a:rPr lang="en-ID" sz="2400" dirty="0" err="1"/>
              <a:t>pangan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protein </a:t>
            </a:r>
            <a:r>
              <a:rPr lang="en-ID" sz="2400" dirty="0" err="1"/>
              <a:t>hewani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1 (</a:t>
            </a:r>
            <a:r>
              <a:rPr lang="en-ID" sz="2400" dirty="0" err="1"/>
              <a:t>satu</a:t>
            </a:r>
            <a:r>
              <a:rPr lang="en-ID" sz="2400" dirty="0"/>
              <a:t>) </a:t>
            </a:r>
            <a:r>
              <a:rPr lang="en-ID" sz="2400" dirty="0" err="1"/>
              <a:t>satuan</a:t>
            </a:r>
            <a:r>
              <a:rPr lang="en-ID" sz="2400" dirty="0"/>
              <a:t> </a:t>
            </a:r>
            <a:r>
              <a:rPr lang="en-ID" sz="2400" dirty="0" err="1"/>
              <a:t>penukar</a:t>
            </a:r>
            <a:r>
              <a:rPr lang="en-ID" sz="2400" dirty="0"/>
              <a:t> yang </a:t>
            </a:r>
            <a:r>
              <a:rPr lang="en-ID" sz="2400" dirty="0" err="1"/>
              <a:t>mengandung</a:t>
            </a:r>
            <a:r>
              <a:rPr lang="en-ID" sz="2400" dirty="0"/>
              <a:t>: 7 gram Protein, 2 gram Lemak dan 50 </a:t>
            </a:r>
            <a:r>
              <a:rPr lang="en-ID" sz="2400" dirty="0" err="1"/>
              <a:t>Kalori</a:t>
            </a:r>
            <a:endParaRPr lang="en-US" sz="2400" cap="all" spc="-100" dirty="0"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718C8A-691F-464B-8D1C-B636FDDDA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375FD45-C26E-44B0-B70F-995B93271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CACDE6A-0379-4CFB-AB8C-D4C01066B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EA8CBA1-FA1E-4ED2-B070-B493BBD2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567EA71-9C5F-40FA-AF65-A5957250D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35A52CB-9169-4F16-932B-637B07CAA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45" b="-2"/>
          <a:stretch/>
        </p:blipFill>
        <p:spPr>
          <a:xfrm>
            <a:off x="7793941" y="4512"/>
            <a:ext cx="4120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EB9EF9CC-EB0C-4069-BBFB-A1C21DC4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E6E617F-F3D5-46C5-A5DF-E4D0DB7B3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2700" ty="-120650" sx="95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1D31A79-BFA0-4991-A4B1-4D538556B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D8F2F70-1106-4916-895E-4A0E666E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8056"/>
            <a:ext cx="5943600" cy="5241889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1243632" y="1559768"/>
            <a:ext cx="5068568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b="1" dirty="0" err="1"/>
              <a:t>Golongan</a:t>
            </a:r>
            <a:r>
              <a:rPr lang="en-ID" sz="2400" b="1" dirty="0"/>
              <a:t> B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dirty="0"/>
              <a:t>Daftar </a:t>
            </a:r>
            <a:r>
              <a:rPr lang="en-ID" sz="2400" dirty="0" err="1"/>
              <a:t>pangan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Protein </a:t>
            </a:r>
            <a:r>
              <a:rPr lang="en-ID" sz="2400" dirty="0" err="1"/>
              <a:t>hewani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1 (</a:t>
            </a:r>
            <a:r>
              <a:rPr lang="en-ID" sz="2400" dirty="0" err="1"/>
              <a:t>satu</a:t>
            </a:r>
            <a:r>
              <a:rPr lang="en-ID" sz="2400" dirty="0"/>
              <a:t>) </a:t>
            </a:r>
            <a:r>
              <a:rPr lang="en-ID" sz="2400" dirty="0" err="1"/>
              <a:t>satuan</a:t>
            </a:r>
            <a:r>
              <a:rPr lang="en-ID" sz="2400" dirty="0"/>
              <a:t> </a:t>
            </a:r>
            <a:r>
              <a:rPr lang="en-ID" sz="2400" dirty="0" err="1"/>
              <a:t>penukar</a:t>
            </a:r>
            <a:r>
              <a:rPr lang="en-ID" sz="2400" dirty="0"/>
              <a:t> yang </a:t>
            </a:r>
            <a:r>
              <a:rPr lang="en-ID" sz="2400" dirty="0" err="1"/>
              <a:t>mengandung</a:t>
            </a:r>
            <a:r>
              <a:rPr lang="en-ID" sz="2400" dirty="0"/>
              <a:t>: 7 gram Protein, 5 gram lemak dan 75 </a:t>
            </a:r>
            <a:r>
              <a:rPr lang="en-ID" sz="2400" dirty="0" err="1"/>
              <a:t>Kalori</a:t>
            </a:r>
            <a:r>
              <a:rPr lang="en-ID" sz="2400" dirty="0"/>
              <a:t>.</a:t>
            </a:r>
            <a:endParaRPr lang="en-US" sz="2400" cap="all" spc="-100" dirty="0"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718C8A-691F-464B-8D1C-B636FDDDA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375FD45-C26E-44B0-B70F-995B93271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CACDE6A-0379-4CFB-AB8C-D4C01066B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EA8CBA1-FA1E-4ED2-B070-B493BBD2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567EA71-9C5F-40FA-AF65-A5957250D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FA2C8-3EFA-4F8E-9255-7393B572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545" y="1802866"/>
            <a:ext cx="4506410" cy="325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2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EB9EF9CC-EB0C-4069-BBFB-A1C21DC4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E6E617F-F3D5-46C5-A5DF-E4D0DB7B3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2700" ty="-120650" sx="95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1D31A79-BFA0-4991-A4B1-4D538556B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D8F2F70-1106-4916-895E-4A0E666E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8056"/>
            <a:ext cx="5943600" cy="5241889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1243632" y="1559768"/>
            <a:ext cx="5068568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b="1" dirty="0" err="1"/>
              <a:t>Golongan</a:t>
            </a:r>
            <a:r>
              <a:rPr lang="en-ID" sz="2400" b="1" dirty="0"/>
              <a:t> C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dirty="0"/>
              <a:t>Daftar </a:t>
            </a:r>
            <a:r>
              <a:rPr lang="en-ID" sz="2400" dirty="0" err="1"/>
              <a:t>pangan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Protein </a:t>
            </a:r>
            <a:r>
              <a:rPr lang="en-ID" sz="2400" dirty="0" err="1"/>
              <a:t>hewani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1 (</a:t>
            </a:r>
            <a:r>
              <a:rPr lang="en-ID" sz="2400" dirty="0" err="1"/>
              <a:t>satu</a:t>
            </a:r>
            <a:r>
              <a:rPr lang="en-ID" sz="2400" dirty="0"/>
              <a:t>) </a:t>
            </a:r>
            <a:r>
              <a:rPr lang="en-ID" sz="2400" dirty="0" err="1"/>
              <a:t>satuan</a:t>
            </a:r>
            <a:r>
              <a:rPr lang="en-ID" sz="2400" dirty="0"/>
              <a:t> </a:t>
            </a:r>
            <a:r>
              <a:rPr lang="en-ID" sz="2400" dirty="0" err="1"/>
              <a:t>penukar</a:t>
            </a:r>
            <a:r>
              <a:rPr lang="en-ID" sz="2400" dirty="0"/>
              <a:t> yang </a:t>
            </a:r>
            <a:r>
              <a:rPr lang="en-ID" sz="2400" dirty="0" err="1"/>
              <a:t>mengandung</a:t>
            </a:r>
            <a:r>
              <a:rPr lang="en-ID" sz="2400" dirty="0"/>
              <a:t>: 7 gram Protein, 13 gram Lemak dan 150 </a:t>
            </a:r>
            <a:r>
              <a:rPr lang="en-ID" sz="2400" dirty="0" err="1"/>
              <a:t>Kalori</a:t>
            </a:r>
            <a:endParaRPr lang="en-US" sz="2400" cap="all" spc="-100" dirty="0"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718C8A-691F-464B-8D1C-B636FDDDA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375FD45-C26E-44B0-B70F-995B93271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CACDE6A-0379-4CFB-AB8C-D4C01066B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EA8CBA1-FA1E-4ED2-B070-B493BBD2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567EA71-9C5F-40FA-AF65-A5957250D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83374-EB73-4448-A3AC-DEF536238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10" y="1539011"/>
            <a:ext cx="4636364" cy="35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8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FF122-219C-4EB2-A8AB-4E897C42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365825"/>
            <a:ext cx="9673306" cy="7992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b="0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Kelompok</a:t>
            </a:r>
            <a:r>
              <a:rPr lang="en-US" sz="48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4800" b="0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Sayuran</a:t>
            </a:r>
            <a:endParaRPr lang="en-US" sz="4800" b="0" kern="1200" cap="all" spc="-100" baseline="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6CDAE-EEDC-4B0E-AD02-713C9E725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51" y="2330847"/>
            <a:ext cx="10597897" cy="3726493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800" dirty="0" err="1"/>
              <a:t>Sayuran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sayuran</a:t>
            </a:r>
            <a:r>
              <a:rPr lang="en-ID" sz="2800" dirty="0"/>
              <a:t> </a:t>
            </a:r>
            <a:r>
              <a:rPr lang="en-ID" sz="2800" dirty="0" err="1"/>
              <a:t>hijau</a:t>
            </a:r>
            <a:r>
              <a:rPr lang="en-ID" sz="2800" dirty="0"/>
              <a:t> dan </a:t>
            </a:r>
            <a:r>
              <a:rPr lang="en-ID" sz="2800" dirty="0" err="1"/>
              <a:t>sayuran</a:t>
            </a:r>
            <a:r>
              <a:rPr lang="en-ID" sz="2800" dirty="0"/>
              <a:t> </a:t>
            </a:r>
            <a:r>
              <a:rPr lang="en-ID" sz="2800" dirty="0" err="1"/>
              <a:t>berwarna</a:t>
            </a:r>
            <a:r>
              <a:rPr lang="en-ID" sz="2800" dirty="0"/>
              <a:t> </a:t>
            </a:r>
            <a:r>
              <a:rPr lang="en-ID" sz="2800" dirty="0" err="1"/>
              <a:t>lainnya</a:t>
            </a:r>
            <a:r>
              <a:rPr lang="en-ID" sz="2800" dirty="0"/>
              <a:t>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kandungan</a:t>
            </a:r>
            <a:r>
              <a:rPr lang="en-ID" sz="2800" dirty="0"/>
              <a:t> </a:t>
            </a:r>
            <a:r>
              <a:rPr lang="en-ID" sz="2800" dirty="0" err="1"/>
              <a:t>zat</a:t>
            </a:r>
            <a:r>
              <a:rPr lang="en-ID" sz="2800" dirty="0"/>
              <a:t> </a:t>
            </a:r>
            <a:r>
              <a:rPr lang="en-ID" sz="2800" dirty="0" err="1"/>
              <a:t>gizinya</a:t>
            </a:r>
            <a:r>
              <a:rPr lang="en-ID" sz="2800" dirty="0"/>
              <a:t> </a:t>
            </a:r>
            <a:r>
              <a:rPr lang="en-ID" sz="2800" dirty="0" err="1"/>
              <a:t>kelompok</a:t>
            </a:r>
            <a:r>
              <a:rPr lang="en-ID" sz="2800" dirty="0"/>
              <a:t> </a:t>
            </a:r>
            <a:r>
              <a:rPr lang="en-ID" sz="2800" dirty="0" err="1"/>
              <a:t>sayuran</a:t>
            </a:r>
            <a:r>
              <a:rPr lang="en-ID" sz="2800" dirty="0"/>
              <a:t> </a:t>
            </a:r>
            <a:r>
              <a:rPr lang="en-ID" sz="2800" dirty="0" err="1"/>
              <a:t>dibagi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3 </a:t>
            </a:r>
            <a:r>
              <a:rPr lang="en-ID" sz="2800" dirty="0" err="1"/>
              <a:t>golongan</a:t>
            </a:r>
            <a:r>
              <a:rPr lang="en-ID" sz="2800" dirty="0"/>
              <a:t>, </a:t>
            </a:r>
            <a:r>
              <a:rPr lang="en-ID" sz="2800" dirty="0" err="1"/>
              <a:t>yaitu</a:t>
            </a:r>
            <a:r>
              <a:rPr lang="en-ID" sz="2800" dirty="0"/>
              <a:t>: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 sz="2800" dirty="0"/>
              <a:t>Golongan A, kandungan kalorinya sangat rendah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2800" dirty="0" err="1"/>
              <a:t>Golongan</a:t>
            </a:r>
            <a:r>
              <a:rPr lang="en-ID" sz="2800" dirty="0"/>
              <a:t> B, </a:t>
            </a:r>
            <a:r>
              <a:rPr lang="en-ID" sz="2800" dirty="0" err="1"/>
              <a:t>kandungan</a:t>
            </a:r>
            <a:r>
              <a:rPr lang="en-ID" sz="2800" dirty="0"/>
              <a:t> </a:t>
            </a:r>
            <a:r>
              <a:rPr lang="en-ID" sz="2800" dirty="0" err="1"/>
              <a:t>zat</a:t>
            </a:r>
            <a:r>
              <a:rPr lang="en-ID" sz="2800" dirty="0"/>
              <a:t> </a:t>
            </a:r>
            <a:r>
              <a:rPr lang="en-ID" sz="2800" dirty="0" err="1"/>
              <a:t>gizi</a:t>
            </a:r>
            <a:r>
              <a:rPr lang="en-ID" sz="2800" dirty="0"/>
              <a:t> per </a:t>
            </a:r>
            <a:r>
              <a:rPr lang="en-ID" sz="2800" dirty="0" err="1"/>
              <a:t>porsi</a:t>
            </a:r>
            <a:r>
              <a:rPr lang="en-ID" sz="2800" dirty="0"/>
              <a:t> (100 gram) </a:t>
            </a:r>
            <a:r>
              <a:rPr lang="en-ID" sz="2800" dirty="0" err="1"/>
              <a:t>adalah</a:t>
            </a:r>
            <a:r>
              <a:rPr lang="en-ID" sz="2800" dirty="0"/>
              <a:t>: 25 </a:t>
            </a:r>
            <a:r>
              <a:rPr lang="en-ID" sz="2800" dirty="0" err="1"/>
              <a:t>Kal</a:t>
            </a:r>
            <a:r>
              <a:rPr lang="en-ID" sz="2800" dirty="0"/>
              <a:t>, 5 gram </a:t>
            </a:r>
            <a:r>
              <a:rPr lang="en-ID" sz="2800" dirty="0" err="1"/>
              <a:t>karbohidrat</a:t>
            </a:r>
            <a:r>
              <a:rPr lang="en-ID" sz="2800" dirty="0"/>
              <a:t>, dan1 gram protein.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3200" dirty="0" err="1"/>
              <a:t>Golongan</a:t>
            </a:r>
            <a:r>
              <a:rPr lang="en-ID" sz="3200" dirty="0"/>
              <a:t> C, </a:t>
            </a:r>
            <a:r>
              <a:rPr lang="en-ID" sz="3200" dirty="0" err="1"/>
              <a:t>kandungan</a:t>
            </a:r>
            <a:r>
              <a:rPr lang="en-ID" sz="3200" dirty="0"/>
              <a:t> </a:t>
            </a:r>
            <a:r>
              <a:rPr lang="en-ID" sz="3200" dirty="0" err="1"/>
              <a:t>zt</a:t>
            </a:r>
            <a:r>
              <a:rPr lang="en-ID" sz="3200" dirty="0"/>
              <a:t> </a:t>
            </a:r>
            <a:r>
              <a:rPr lang="en-ID" sz="3200" dirty="0" err="1"/>
              <a:t>gizi</a:t>
            </a:r>
            <a:r>
              <a:rPr lang="en-ID" sz="3200" dirty="0"/>
              <a:t> per </a:t>
            </a:r>
            <a:r>
              <a:rPr lang="en-ID" sz="3200" dirty="0" err="1"/>
              <a:t>porsi</a:t>
            </a:r>
            <a:r>
              <a:rPr lang="en-ID" sz="3200" dirty="0"/>
              <a:t> (100 gram) </a:t>
            </a:r>
            <a:r>
              <a:rPr lang="en-ID" sz="3200" dirty="0" err="1"/>
              <a:t>adalah</a:t>
            </a:r>
            <a:r>
              <a:rPr lang="en-ID" sz="3200" dirty="0"/>
              <a:t> : 50 </a:t>
            </a:r>
            <a:r>
              <a:rPr lang="en-ID" sz="3200" dirty="0" err="1"/>
              <a:t>Kal</a:t>
            </a:r>
            <a:r>
              <a:rPr lang="en-ID" sz="3200" dirty="0"/>
              <a:t>, 10 gram </a:t>
            </a:r>
            <a:r>
              <a:rPr lang="en-ID" sz="3200" dirty="0" err="1"/>
              <a:t>karbohidrat</a:t>
            </a:r>
            <a:r>
              <a:rPr lang="en-ID" sz="3200" dirty="0"/>
              <a:t>, dan 3 gram protein.</a:t>
            </a:r>
            <a:endParaRPr lang="en-ID" sz="2800" dirty="0"/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77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F498FF06-E105-47F1-A0A8-701EED377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572" r="24884"/>
          <a:stretch/>
        </p:blipFill>
        <p:spPr>
          <a:xfrm>
            <a:off x="190846" y="237744"/>
            <a:ext cx="4098619" cy="6382512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45EA45CC-6111-4281-92F6-9BE5B3B6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1E0556F-5AB7-4B25-A10B-7B538B88D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D75D4-6E61-48E5-9015-93CDD43C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851910"/>
          </a:xfrm>
        </p:spPr>
        <p:txBody>
          <a:bodyPr>
            <a:normAutofit/>
          </a:bodyPr>
          <a:lstStyle/>
          <a:p>
            <a:r>
              <a:rPr lang="en-US" dirty="0" err="1"/>
              <a:t>Gizi</a:t>
            </a:r>
            <a:r>
              <a:rPr lang="en-US" dirty="0"/>
              <a:t> dan Kesehatan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FBB8-8490-4B36-B353-FCA72CB6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631663"/>
            <a:ext cx="6280826" cy="4403377"/>
          </a:xfrm>
        </p:spPr>
        <p:txBody>
          <a:bodyPr>
            <a:normAutofit/>
          </a:bodyPr>
          <a:lstStyle/>
          <a:p>
            <a:r>
              <a:rPr lang="en-ID" sz="2000" dirty="0"/>
              <a:t>Salah 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ciri</a:t>
            </a:r>
            <a:r>
              <a:rPr lang="en-ID" sz="2000" dirty="0"/>
              <a:t> </a:t>
            </a:r>
            <a:r>
              <a:rPr lang="en-ID" sz="2000" dirty="0" err="1"/>
              <a:t>bangsa</a:t>
            </a:r>
            <a:r>
              <a:rPr lang="en-ID" sz="2000" dirty="0"/>
              <a:t> </a:t>
            </a:r>
            <a:r>
              <a:rPr lang="en-ID" sz="2000" dirty="0" err="1"/>
              <a:t>maju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bangsa</a:t>
            </a:r>
            <a:r>
              <a:rPr lang="en-ID" sz="2000" dirty="0"/>
              <a:t> yang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tingkat</a:t>
            </a:r>
            <a:r>
              <a:rPr lang="en-ID" sz="2000" dirty="0"/>
              <a:t> </a:t>
            </a:r>
            <a:r>
              <a:rPr lang="en-ID" sz="2000" dirty="0" err="1"/>
              <a:t>kesehatan</a:t>
            </a:r>
            <a:r>
              <a:rPr lang="en-ID" sz="2000" dirty="0"/>
              <a:t>, </a:t>
            </a:r>
            <a:r>
              <a:rPr lang="en-ID" sz="2000" dirty="0" err="1"/>
              <a:t>kecerdasan</a:t>
            </a:r>
            <a:r>
              <a:rPr lang="en-ID" sz="2000" dirty="0"/>
              <a:t>, dan </a:t>
            </a:r>
            <a:r>
              <a:rPr lang="en-ID" sz="2000" dirty="0" err="1"/>
              <a:t>produktivitas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yang </a:t>
            </a:r>
            <a:r>
              <a:rPr lang="en-ID" sz="2000" dirty="0" err="1"/>
              <a:t>tinggi</a:t>
            </a:r>
            <a:r>
              <a:rPr lang="en-ID" sz="2000" dirty="0"/>
              <a:t>. </a:t>
            </a:r>
            <a:r>
              <a:rPr lang="en-ID" sz="2000" dirty="0" err="1"/>
              <a:t>Ketiga</a:t>
            </a:r>
            <a:r>
              <a:rPr lang="en-ID" sz="2000" dirty="0"/>
              <a:t> </a:t>
            </a:r>
            <a:r>
              <a:rPr lang="en-ID" sz="2000" dirty="0" err="1"/>
              <a:t>hal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dipengaruhi</a:t>
            </a:r>
            <a:r>
              <a:rPr lang="en-ID" sz="2000" dirty="0"/>
              <a:t> oleh </a:t>
            </a:r>
            <a:r>
              <a:rPr lang="en-ID" sz="2000" dirty="0" err="1"/>
              <a:t>keadaan</a:t>
            </a:r>
            <a:r>
              <a:rPr lang="en-ID" sz="2000" dirty="0"/>
              <a:t> </a:t>
            </a:r>
            <a:r>
              <a:rPr lang="en-ID" sz="2000" dirty="0" err="1"/>
              <a:t>gizi</a:t>
            </a:r>
            <a:r>
              <a:rPr lang="en-ID" sz="2000" dirty="0"/>
              <a:t>.</a:t>
            </a:r>
          </a:p>
          <a:p>
            <a:r>
              <a:rPr lang="en-ID" sz="2000" dirty="0"/>
              <a:t>Pola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perilaku</a:t>
            </a:r>
            <a:r>
              <a:rPr lang="en-ID" sz="2000" dirty="0"/>
              <a:t> paling </a:t>
            </a:r>
            <a:r>
              <a:rPr lang="en-ID" sz="2000" dirty="0" err="1"/>
              <a:t>penting</a:t>
            </a:r>
            <a:r>
              <a:rPr lang="en-ID" sz="2000" dirty="0"/>
              <a:t> yang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mempengaruhi</a:t>
            </a:r>
            <a:r>
              <a:rPr lang="en-ID" sz="2000" dirty="0"/>
              <a:t> </a:t>
            </a:r>
            <a:r>
              <a:rPr lang="en-ID" sz="2000" dirty="0" err="1"/>
              <a:t>keadaan</a:t>
            </a:r>
            <a:r>
              <a:rPr lang="en-ID" sz="2000" dirty="0"/>
              <a:t> </a:t>
            </a:r>
            <a:r>
              <a:rPr lang="en-ID" sz="2000" dirty="0" err="1"/>
              <a:t>gizi</a:t>
            </a:r>
            <a:r>
              <a:rPr lang="en-ID" sz="2000" dirty="0"/>
              <a:t>. Hal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disebabkan</a:t>
            </a:r>
            <a:r>
              <a:rPr lang="en-ID" sz="2000" dirty="0"/>
              <a:t>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kuantitas</a:t>
            </a:r>
            <a:r>
              <a:rPr lang="en-ID" sz="2000" dirty="0"/>
              <a:t> dan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makanan</a:t>
            </a:r>
            <a:r>
              <a:rPr lang="en-ID" sz="2000" dirty="0"/>
              <a:t> dan </a:t>
            </a:r>
            <a:r>
              <a:rPr lang="en-ID" sz="2000" dirty="0" err="1"/>
              <a:t>minuman</a:t>
            </a:r>
            <a:r>
              <a:rPr lang="en-ID" sz="2000" dirty="0"/>
              <a:t> yang </a:t>
            </a:r>
            <a:r>
              <a:rPr lang="en-ID" sz="2000" dirty="0" err="1"/>
              <a:t>dikonsumsi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mempengaruhi</a:t>
            </a:r>
            <a:r>
              <a:rPr lang="en-ID" sz="2000" dirty="0"/>
              <a:t> </a:t>
            </a:r>
            <a:r>
              <a:rPr lang="en-ID" sz="2000" dirty="0" err="1"/>
              <a:t>asupan</a:t>
            </a:r>
            <a:r>
              <a:rPr lang="en-ID" sz="2000" dirty="0"/>
              <a:t> </a:t>
            </a:r>
            <a:r>
              <a:rPr lang="en-ID" sz="2000" dirty="0" err="1"/>
              <a:t>gizi</a:t>
            </a:r>
            <a:r>
              <a:rPr lang="en-ID" sz="2000" dirty="0"/>
              <a:t>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mempengaruhi</a:t>
            </a:r>
            <a:r>
              <a:rPr lang="en-ID" sz="2000" dirty="0"/>
              <a:t> </a:t>
            </a:r>
            <a:r>
              <a:rPr lang="en-ID" sz="2000" dirty="0" err="1"/>
              <a:t>kesehatan</a:t>
            </a:r>
            <a:r>
              <a:rPr lang="en-ID" sz="2000" dirty="0"/>
              <a:t> </a:t>
            </a:r>
            <a:r>
              <a:rPr lang="en-ID" sz="2000" dirty="0" err="1"/>
              <a:t>individu</a:t>
            </a:r>
            <a:r>
              <a:rPr lang="en-ID" sz="2000" dirty="0"/>
              <a:t> dan </a:t>
            </a:r>
            <a:r>
              <a:rPr lang="en-ID" sz="2000" dirty="0" err="1"/>
              <a:t>masyarakat</a:t>
            </a:r>
            <a:r>
              <a:rPr lang="en-ID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17208-ABFE-4F01-975F-3D70A6B69BEF}"/>
              </a:ext>
            </a:extLst>
          </p:cNvPr>
          <p:cNvSpPr txBox="1"/>
          <p:nvPr/>
        </p:nvSpPr>
        <p:spPr>
          <a:xfrm>
            <a:off x="1503126" y="6420201"/>
            <a:ext cx="278633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://theconversation.com/reconnecting-with-food-essential-for-our-health-143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3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EB9EF9CC-EB0C-4069-BBFB-A1C21DC4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E6E617F-F3D5-46C5-A5DF-E4D0DB7B3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2700" ty="-120650" sx="95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1D31A79-BFA0-4991-A4B1-4D538556B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D8F2F70-1106-4916-895E-4A0E666E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8056"/>
            <a:ext cx="5943600" cy="5241889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1243632" y="1559768"/>
            <a:ext cx="5068568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b="1" dirty="0" err="1"/>
              <a:t>Golongan</a:t>
            </a:r>
            <a:r>
              <a:rPr lang="en-ID" sz="2400" b="1" dirty="0"/>
              <a:t> A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718C8A-691F-464B-8D1C-B636FDDDA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375FD45-C26E-44B0-B70F-995B93271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CACDE6A-0379-4CFB-AB8C-D4C01066B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EA8CBA1-FA1E-4ED2-B070-B493BBD2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567EA71-9C5F-40FA-AF65-A5957250D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6A02B-A63E-448F-AF6E-1E2074A71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168" y="3002132"/>
            <a:ext cx="4595318" cy="8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46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EB9EF9CC-EB0C-4069-BBFB-A1C21DC4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E6E617F-F3D5-46C5-A5DF-E4D0DB7B3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2700" ty="-120650" sx="95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1D31A79-BFA0-4991-A4B1-4D538556B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D8F2F70-1106-4916-895E-4A0E666E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8056"/>
            <a:ext cx="5943600" cy="5241889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1243632" y="1559768"/>
            <a:ext cx="5068568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b="1" dirty="0" err="1"/>
              <a:t>Golongan</a:t>
            </a:r>
            <a:r>
              <a:rPr lang="en-ID" sz="2400" b="1" dirty="0"/>
              <a:t> B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dirty="0"/>
              <a:t>Satu (1) </a:t>
            </a:r>
            <a:r>
              <a:rPr lang="en-ID" sz="2400" dirty="0" err="1"/>
              <a:t>porsi</a:t>
            </a:r>
            <a:r>
              <a:rPr lang="en-ID" sz="2400" dirty="0"/>
              <a:t> </a:t>
            </a:r>
            <a:r>
              <a:rPr lang="en-ID" sz="2400" dirty="0" err="1"/>
              <a:t>sayuran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1 (</a:t>
            </a:r>
            <a:r>
              <a:rPr lang="en-ID" sz="2400" dirty="0" err="1"/>
              <a:t>satu</a:t>
            </a:r>
            <a:r>
              <a:rPr lang="en-ID" sz="2400" dirty="0"/>
              <a:t>) </a:t>
            </a:r>
            <a:r>
              <a:rPr lang="en-ID" sz="2400" dirty="0" err="1"/>
              <a:t>gelas</a:t>
            </a:r>
            <a:r>
              <a:rPr lang="en-ID" sz="2400" dirty="0"/>
              <a:t> </a:t>
            </a:r>
            <a:r>
              <a:rPr lang="en-ID" sz="2400" dirty="0" err="1"/>
              <a:t>sayuran</a:t>
            </a:r>
            <a:r>
              <a:rPr lang="en-ID" sz="2400" dirty="0"/>
              <a:t> </a:t>
            </a:r>
            <a:r>
              <a:rPr lang="en-ID" sz="2400" dirty="0" err="1"/>
              <a:t>setelah</a:t>
            </a:r>
            <a:r>
              <a:rPr lang="en-ID" sz="2400" dirty="0"/>
              <a:t> </a:t>
            </a:r>
            <a:r>
              <a:rPr lang="en-ID" sz="2400" dirty="0" err="1"/>
              <a:t>dimasak</a:t>
            </a:r>
            <a:r>
              <a:rPr lang="en-ID" sz="2400" dirty="0"/>
              <a:t> dan </a:t>
            </a:r>
            <a:r>
              <a:rPr lang="en-ID" sz="2400" dirty="0" err="1"/>
              <a:t>ditiriskan</a:t>
            </a:r>
            <a:endParaRPr lang="en-ID" sz="2400" b="1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718C8A-691F-464B-8D1C-B636FDDDA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375FD45-C26E-44B0-B70F-995B93271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CACDE6A-0379-4CFB-AB8C-D4C01066B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EA8CBA1-FA1E-4ED2-B070-B493BBD2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567EA71-9C5F-40FA-AF65-A5957250D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BE509-0902-4AD9-8C08-489D844FB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934" y="2217819"/>
            <a:ext cx="4640101" cy="19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36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EB9EF9CC-EB0C-4069-BBFB-A1C21DC4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E6E617F-F3D5-46C5-A5DF-E4D0DB7B3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2700" ty="-120650" sx="95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1D31A79-BFA0-4991-A4B1-4D538556B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D8F2F70-1106-4916-895E-4A0E666E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8056"/>
            <a:ext cx="5943600" cy="5241889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1243632" y="1559768"/>
            <a:ext cx="5068568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b="1" dirty="0" err="1"/>
              <a:t>Golongan</a:t>
            </a:r>
            <a:r>
              <a:rPr lang="en-ID" sz="2400" b="1" dirty="0"/>
              <a:t> C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ID" sz="2400" dirty="0"/>
              <a:t>Satu (1) </a:t>
            </a:r>
            <a:r>
              <a:rPr lang="en-ID" sz="2400" dirty="0" err="1"/>
              <a:t>porsi</a:t>
            </a:r>
            <a:r>
              <a:rPr lang="en-ID" sz="2400" dirty="0"/>
              <a:t> </a:t>
            </a:r>
            <a:r>
              <a:rPr lang="en-ID" sz="2400" dirty="0" err="1"/>
              <a:t>sayuran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1 (</a:t>
            </a:r>
            <a:r>
              <a:rPr lang="en-ID" sz="2400" dirty="0" err="1"/>
              <a:t>satu</a:t>
            </a:r>
            <a:r>
              <a:rPr lang="en-ID" sz="2400" dirty="0"/>
              <a:t>) </a:t>
            </a:r>
            <a:r>
              <a:rPr lang="en-ID" sz="2400" dirty="0" err="1"/>
              <a:t>gelas</a:t>
            </a:r>
            <a:r>
              <a:rPr lang="en-ID" sz="2400" dirty="0"/>
              <a:t> </a:t>
            </a:r>
            <a:r>
              <a:rPr lang="en-ID" sz="2400" dirty="0" err="1"/>
              <a:t>sayuran</a:t>
            </a:r>
            <a:r>
              <a:rPr lang="en-ID" sz="2400" dirty="0"/>
              <a:t> </a:t>
            </a:r>
            <a:r>
              <a:rPr lang="en-ID" sz="2400" dirty="0" err="1"/>
              <a:t>setelah</a:t>
            </a:r>
            <a:r>
              <a:rPr lang="en-ID" sz="2400" dirty="0"/>
              <a:t> </a:t>
            </a:r>
            <a:r>
              <a:rPr lang="en-ID" sz="2400" dirty="0" err="1"/>
              <a:t>dimasak</a:t>
            </a:r>
            <a:r>
              <a:rPr lang="en-ID" sz="2400" dirty="0"/>
              <a:t> dan </a:t>
            </a:r>
            <a:r>
              <a:rPr lang="en-ID" sz="2400" dirty="0" err="1"/>
              <a:t>ditiriskan</a:t>
            </a:r>
            <a:endParaRPr lang="en-ID" sz="2400" b="1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A718C8A-691F-464B-8D1C-B636FDDDA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375FD45-C26E-44B0-B70F-995B93271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CACDE6A-0379-4CFB-AB8C-D4C01066B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EA8CBA1-FA1E-4ED2-B070-B493BBD2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567EA71-9C5F-40FA-AF65-A5957250D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30E51-4EBB-49AC-90E9-9B12286C2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832" y="2524654"/>
            <a:ext cx="4612286" cy="1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84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FF122-219C-4EB2-A8AB-4E897C42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365825"/>
            <a:ext cx="9673306" cy="7992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b="1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Kelompok</a:t>
            </a:r>
            <a:r>
              <a:rPr lang="en-US" sz="4800" b="1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BUAH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6CDAE-EEDC-4B0E-AD02-713C9E725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51" y="2330847"/>
            <a:ext cx="10597897" cy="372649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3200" dirty="0" err="1"/>
              <a:t>Buah-buahan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buah</a:t>
            </a:r>
            <a:r>
              <a:rPr lang="en-ID" sz="3200" dirty="0"/>
              <a:t> yang </a:t>
            </a:r>
            <a:r>
              <a:rPr lang="en-ID" sz="3200" dirty="0" err="1"/>
              <a:t>berwarna</a:t>
            </a:r>
            <a:r>
              <a:rPr lang="en-ID" sz="3200" dirty="0"/>
              <a:t>.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3200" dirty="0" err="1"/>
              <a:t>Kandungan</a:t>
            </a:r>
            <a:r>
              <a:rPr lang="en-ID" sz="3200" dirty="0"/>
              <a:t> </a:t>
            </a:r>
            <a:r>
              <a:rPr lang="en-ID" sz="3200" dirty="0" err="1"/>
              <a:t>zat</a:t>
            </a:r>
            <a:r>
              <a:rPr lang="en-ID" sz="3200" dirty="0"/>
              <a:t> </a:t>
            </a:r>
            <a:r>
              <a:rPr lang="en-ID" sz="3200" dirty="0" err="1"/>
              <a:t>gizi</a:t>
            </a:r>
            <a:r>
              <a:rPr lang="en-ID" sz="3200" dirty="0"/>
              <a:t> </a:t>
            </a:r>
            <a:r>
              <a:rPr lang="en-ID" sz="3200" dirty="0" err="1"/>
              <a:t>perporsi</a:t>
            </a:r>
            <a:r>
              <a:rPr lang="en-ID" sz="3200" dirty="0"/>
              <a:t> </a:t>
            </a:r>
            <a:r>
              <a:rPr lang="en-ID" sz="3200" dirty="0" err="1"/>
              <a:t>buah</a:t>
            </a:r>
            <a:r>
              <a:rPr lang="en-ID" sz="3200" dirty="0"/>
              <a:t> (</a:t>
            </a:r>
            <a:r>
              <a:rPr lang="en-ID" sz="3200" dirty="0" err="1"/>
              <a:t>setara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1 </a:t>
            </a:r>
            <a:r>
              <a:rPr lang="en-ID" sz="3200" dirty="0" err="1"/>
              <a:t>buah</a:t>
            </a:r>
            <a:r>
              <a:rPr lang="en-ID" sz="3200" dirty="0"/>
              <a:t> Pisang Ambon </a:t>
            </a:r>
            <a:r>
              <a:rPr lang="en-ID" sz="3200" dirty="0" err="1"/>
              <a:t>ukuran</a:t>
            </a:r>
            <a:r>
              <a:rPr lang="en-ID" sz="3200" dirty="0"/>
              <a:t> </a:t>
            </a:r>
            <a:r>
              <a:rPr lang="en-ID" sz="3200" dirty="0" err="1"/>
              <a:t>sedang</a:t>
            </a:r>
            <a:r>
              <a:rPr lang="en-ID" sz="3200" dirty="0"/>
              <a:t>) </a:t>
            </a:r>
            <a:r>
              <a:rPr lang="en-ID" sz="3200" dirty="0" err="1"/>
              <a:t>atau</a:t>
            </a:r>
            <a:r>
              <a:rPr lang="en-ID" sz="3200" dirty="0"/>
              <a:t> 50 gram, </a:t>
            </a:r>
            <a:r>
              <a:rPr lang="en-ID" sz="3200" dirty="0" err="1"/>
              <a:t>mengandung</a:t>
            </a:r>
            <a:r>
              <a:rPr lang="en-ID" sz="3200" dirty="0"/>
              <a:t> 50 </a:t>
            </a:r>
            <a:r>
              <a:rPr lang="en-ID" sz="3200" dirty="0" err="1"/>
              <a:t>Kalori</a:t>
            </a:r>
            <a:r>
              <a:rPr lang="en-ID" sz="3200" dirty="0"/>
              <a:t> dan 10 gram </a:t>
            </a:r>
            <a:r>
              <a:rPr lang="en-ID" sz="3200" dirty="0" err="1"/>
              <a:t>Karbohidrat</a:t>
            </a:r>
            <a:r>
              <a:rPr lang="en-ID" sz="3200" dirty="0"/>
              <a:t>. 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394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77F478D-A773-43B4-80DF-A229B5A0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34668B3-D82D-4011-810E-1D47D3FC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F756813-AFA6-4588-BE17-2C5032F0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E1F3C65-2218-406A-8F6B-42501592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EADC416-2CB9-42D8-B647-6B83826E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3244EEC-028E-41B0-918C-00418535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08BE727-A9F7-4F6A-AB25-6100EC5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5DB03F5-6EDF-4104-A2F1-4C7F5AA1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23E821C-E8C0-4E5A-8342-177A51DA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F815A8D-5191-4017-B1B7-89775A73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215900" ty="-120650" sx="94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0EC44A0-58D8-41D9-AA59-2FA38495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4B9EB45-EDCA-45F1-B98D-ED318F15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47B9CAC-F7FF-4813-87FC-F13CADBD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751"/>
            <a:ext cx="3813048" cy="523973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7957225" y="1559768"/>
            <a:ext cx="2978281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cap="all" spc="-10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Daftar buah-buahan sebagai penukar 1 (satu) porsi buah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EB6D5-6572-4378-BF3E-07D9D25E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0" y="259101"/>
            <a:ext cx="6117903" cy="6339797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B57AD764-CDC1-4EB6-AE94-27F0A915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92ED634-B604-4E52-A004-DFF37380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A5E55E0-8949-4593-A017-E3672F3D0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BE18EF7-8164-4564-B79F-EEEAE7C41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60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77F478D-A773-43B4-80DF-A229B5A0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34668B3-D82D-4011-810E-1D47D3FC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F756813-AFA6-4588-BE17-2C5032F0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E1F3C65-2218-406A-8F6B-42501592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EADC416-2CB9-42D8-B647-6B83826E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3244EEC-028E-41B0-918C-00418535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08BE727-A9F7-4F6A-AB25-6100EC5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5DB03F5-6EDF-4104-A2F1-4C7F5AA1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23E821C-E8C0-4E5A-8342-177A51DA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F815A8D-5191-4017-B1B7-89775A734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215900" ty="-120650" sx="94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0EC44A0-58D8-41D9-AA59-2FA38495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4B9EB45-EDCA-45F1-B98D-ED318F15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47B9CAC-F7FF-4813-87FC-F13CADBD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751"/>
            <a:ext cx="3813048" cy="523973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775CA-8599-467C-927E-4BC063A6EC43}"/>
              </a:ext>
            </a:extLst>
          </p:cNvPr>
          <p:cNvSpPr txBox="1"/>
          <p:nvPr/>
        </p:nvSpPr>
        <p:spPr>
          <a:xfrm>
            <a:off x="7957225" y="1559768"/>
            <a:ext cx="2978281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cap="all" spc="-10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Daftar buah-buahan sebagai penukar 1 (satu) porsi buah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57AD764-CDC1-4EB6-AE94-27F0A915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92ED634-B604-4E52-A004-DFF37380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A5E55E0-8949-4593-A017-E3672F3D0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BE18EF7-8164-4564-B79F-EEEAE7C41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54ED2CB-C7E5-41BF-8B52-CBDC35F1B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1" y="806751"/>
            <a:ext cx="6394059" cy="54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8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496D-4C7B-43C2-80F4-A4F77730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642594"/>
            <a:ext cx="45720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Tumpeng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Seimbang</a:t>
            </a:r>
            <a:endParaRPr lang="en-ID" dirty="0"/>
          </a:p>
        </p:txBody>
      </p:sp>
      <p:pic>
        <p:nvPicPr>
          <p:cNvPr id="1026" name="Picture 2" descr="Hidup Sehat dengan Pedoman Gizi Seimbang - Media Publica">
            <a:extLst>
              <a:ext uri="{FF2B5EF4-FFF2-40B4-BE49-F238E27FC236}">
                <a16:creationId xmlns:a16="http://schemas.microsoft.com/office/drawing/2014/main" id="{DDD8069E-8F54-4086-9483-8AC69F83CF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6400"/>
            <a:ext cx="6519333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F4DB53-03EC-4038-A93D-8360FF8209BC}"/>
              </a:ext>
            </a:extLst>
          </p:cNvPr>
          <p:cNvSpPr txBox="1"/>
          <p:nvPr/>
        </p:nvSpPr>
        <p:spPr>
          <a:xfrm>
            <a:off x="7162800" y="2303844"/>
            <a:ext cx="4572000" cy="368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err="1"/>
              <a:t>Prinsip</a:t>
            </a:r>
            <a:r>
              <a:rPr lang="en-US" sz="2000" b="1" dirty="0"/>
              <a:t> 4 Pilar: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err="1"/>
              <a:t>Membiasakan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beraneka</a:t>
            </a:r>
            <a:endParaRPr lang="en-US" sz="2000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Pola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bersih</a:t>
            </a:r>
            <a:endParaRPr lang="en-US" sz="2000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Pola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dan </a:t>
            </a:r>
            <a:r>
              <a:rPr lang="en-US" sz="2000" dirty="0" err="1"/>
              <a:t>olah</a:t>
            </a:r>
            <a:r>
              <a:rPr lang="en-US" sz="2000" dirty="0"/>
              <a:t> raga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err="1"/>
              <a:t>Pantau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badan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201142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DDFF-AC66-41F8-8399-286B9D43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/>
              <a:t>Gizi</a:t>
            </a:r>
            <a:r>
              <a:rPr lang="en-US" sz="6000" b="1" dirty="0"/>
              <a:t> </a:t>
            </a:r>
            <a:r>
              <a:rPr lang="en-US" sz="6000" b="1" dirty="0" err="1"/>
              <a:t>Seimbang</a:t>
            </a:r>
            <a:r>
              <a:rPr lang="en-US" sz="6000" b="1" dirty="0"/>
              <a:t> </a:t>
            </a:r>
            <a:r>
              <a:rPr lang="en-US" sz="6000" b="1" dirty="0" err="1"/>
              <a:t>Untuk</a:t>
            </a:r>
            <a:r>
              <a:rPr lang="en-US" sz="6000" b="1" dirty="0"/>
              <a:t> </a:t>
            </a:r>
            <a:r>
              <a:rPr lang="en-US" sz="6000" b="1" dirty="0" err="1"/>
              <a:t>Berbagai</a:t>
            </a:r>
            <a:r>
              <a:rPr lang="en-US" sz="6000" b="1" dirty="0"/>
              <a:t> </a:t>
            </a:r>
            <a:r>
              <a:rPr lang="en-US" sz="6000" b="1" dirty="0" err="1"/>
              <a:t>Kelompok</a:t>
            </a:r>
            <a:endParaRPr lang="en-ID" sz="6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E4DDE-80EF-448B-8EAC-C6636C306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5741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775E5A-3554-45D0-AA57-13729FF8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ID" sz="3600" b="1" dirty="0" err="1"/>
              <a:t>Gizi</a:t>
            </a:r>
            <a:r>
              <a:rPr lang="en-ID" sz="3600" b="1" dirty="0"/>
              <a:t> </a:t>
            </a:r>
            <a:r>
              <a:rPr lang="en-ID" sz="3600" b="1" dirty="0" err="1"/>
              <a:t>Seimbang</a:t>
            </a:r>
            <a:r>
              <a:rPr lang="en-ID" sz="3600" b="1" dirty="0"/>
              <a:t> </a:t>
            </a:r>
            <a:r>
              <a:rPr lang="en-ID" sz="3600" b="1" dirty="0" err="1"/>
              <a:t>untuk</a:t>
            </a:r>
            <a:r>
              <a:rPr lang="en-ID" sz="3600" b="1" dirty="0"/>
              <a:t> </a:t>
            </a:r>
            <a:r>
              <a:rPr lang="en-ID" sz="3600" b="1" dirty="0" err="1"/>
              <a:t>ibu</a:t>
            </a:r>
            <a:r>
              <a:rPr lang="en-ID" sz="3600" b="1" dirty="0"/>
              <a:t> </a:t>
            </a:r>
            <a:r>
              <a:rPr lang="en-ID" sz="3600" b="1" dirty="0" err="1"/>
              <a:t>hamil</a:t>
            </a:r>
            <a:r>
              <a:rPr lang="en-ID" sz="3600" b="1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B515C-1387-4BF3-A3CE-51FAE2DE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5" y="777240"/>
            <a:ext cx="5973142" cy="5303520"/>
          </a:xfrm>
        </p:spPr>
        <p:txBody>
          <a:bodyPr anchor="ctr">
            <a:normAutofit/>
          </a:bodyPr>
          <a:lstStyle/>
          <a:p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.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anekaragam</a:t>
            </a:r>
            <a:r>
              <a:rPr lang="en-ID" dirty="0"/>
              <a:t> </a:t>
            </a:r>
            <a:r>
              <a:rPr lang="en-ID" dirty="0" err="1"/>
              <a:t>pangan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dan </a:t>
            </a:r>
            <a:r>
              <a:rPr lang="en-ID" dirty="0" err="1"/>
              <a:t>proporsinya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diterapkan</a:t>
            </a:r>
            <a:r>
              <a:rPr lang="en-ID" dirty="0"/>
              <a:t>. </a:t>
            </a:r>
          </a:p>
          <a:p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sehari-hari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lemak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kalori</a:t>
            </a:r>
            <a:r>
              <a:rPr lang="en-ID" dirty="0"/>
              <a:t>;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besi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simpanan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besi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/</a:t>
            </a:r>
            <a:r>
              <a:rPr lang="en-ID" dirty="0" err="1"/>
              <a:t>bayi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persediaan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didalam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. </a:t>
            </a:r>
          </a:p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disimpan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vitamin C dan vitamin B yang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sayuran</a:t>
            </a:r>
            <a:r>
              <a:rPr lang="en-ID" dirty="0"/>
              <a:t> dan </a:t>
            </a:r>
            <a:r>
              <a:rPr lang="en-ID" dirty="0" err="1"/>
              <a:t>buah-buahan</a:t>
            </a:r>
            <a:r>
              <a:rPr lang="en-ID" dirty="0"/>
              <a:t>.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3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775E5A-3554-45D0-AA57-13729FF8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ID" sz="3600" b="1" dirty="0" err="1"/>
              <a:t>Gizi</a:t>
            </a:r>
            <a:r>
              <a:rPr lang="en-ID" sz="3600" b="1" dirty="0"/>
              <a:t> </a:t>
            </a:r>
            <a:r>
              <a:rPr lang="en-ID" sz="3600" b="1" dirty="0" err="1"/>
              <a:t>Seimbang</a:t>
            </a:r>
            <a:r>
              <a:rPr lang="en-ID" sz="3600" b="1" dirty="0"/>
              <a:t> </a:t>
            </a:r>
            <a:r>
              <a:rPr lang="en-ID" sz="3600" b="1" dirty="0" err="1"/>
              <a:t>untuk</a:t>
            </a:r>
            <a:r>
              <a:rPr lang="en-ID" sz="3600" b="1" dirty="0"/>
              <a:t> </a:t>
            </a:r>
            <a:r>
              <a:rPr lang="en-ID" sz="3600" b="1" dirty="0" err="1"/>
              <a:t>ibu</a:t>
            </a:r>
            <a:r>
              <a:rPr lang="en-ID" sz="3600" b="1" dirty="0"/>
              <a:t> </a:t>
            </a:r>
            <a:r>
              <a:rPr lang="en-ID" sz="3600" b="1" dirty="0" err="1"/>
              <a:t>menyusui</a:t>
            </a:r>
            <a:endParaRPr lang="en-ID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B515C-1387-4BF3-A3CE-51FAE2DE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5" y="777240"/>
            <a:ext cx="5973142" cy="5303520"/>
          </a:xfrm>
        </p:spPr>
        <p:txBody>
          <a:bodyPr anchor="ctr">
            <a:normAutofit/>
          </a:bodyPr>
          <a:lstStyle/>
          <a:p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.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anekaragam</a:t>
            </a:r>
            <a:r>
              <a:rPr lang="en-ID" dirty="0"/>
              <a:t> </a:t>
            </a:r>
            <a:r>
              <a:rPr lang="en-ID" dirty="0" err="1"/>
              <a:t>pangan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dan </a:t>
            </a:r>
            <a:r>
              <a:rPr lang="en-ID" dirty="0" err="1"/>
              <a:t>proporsinya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diterapkan</a:t>
            </a:r>
            <a:r>
              <a:rPr lang="en-ID" dirty="0"/>
              <a:t>. </a:t>
            </a:r>
          </a:p>
          <a:p>
            <a:r>
              <a:rPr lang="en-ID" dirty="0" err="1"/>
              <a:t>Menambah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dan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yang </a:t>
            </a:r>
            <a:r>
              <a:rPr lang="en-ID" dirty="0" err="1"/>
              <a:t>dikonsumsi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mencukupi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dan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memproduksi</a:t>
            </a:r>
            <a:r>
              <a:rPr lang="en-ID" dirty="0"/>
              <a:t> ASI</a:t>
            </a:r>
          </a:p>
          <a:p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vitamin B dan vitamin C yang </a:t>
            </a:r>
            <a:r>
              <a:rPr lang="en-ID" dirty="0" err="1"/>
              <a:t>dipenuhi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ASI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persediaan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dipenuhi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konsumsi</a:t>
            </a:r>
            <a:r>
              <a:rPr lang="en-ID" dirty="0"/>
              <a:t> </a:t>
            </a:r>
            <a:r>
              <a:rPr lang="en-ID" dirty="0" err="1"/>
              <a:t>pangan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. 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97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4AA86-B81B-40AC-B3FD-FDDA6A57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54" y="621792"/>
            <a:ext cx="2901948" cy="1274742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Lanjutan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  <a:endParaRPr lang="en-ID" sz="3600" b="1" i="1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9420-A913-414C-877C-1BE8E2304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829734"/>
            <a:ext cx="7245103" cy="4928884"/>
          </a:xfrm>
        </p:spPr>
        <p:txBody>
          <a:bodyPr>
            <a:normAutofit/>
          </a:bodyPr>
          <a:lstStyle/>
          <a:p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Gizi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optimal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sangat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penting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pertumbuhan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normal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serta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perkembangan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fisik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kecerdasan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bayi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anak-anak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serta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seluruh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kelompok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umur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Gizi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baik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membuat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berat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badan normal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sehat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tubuh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mudah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terkena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penyakit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infeksi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produktivitas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kerja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meningkat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serta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terlindung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penyakit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kronis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kematian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dini</a:t>
            </a:r>
            <a:r>
              <a:rPr lang="en-ID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ID" sz="2000" dirty="0" err="1"/>
              <a:t>Gizi</a:t>
            </a:r>
            <a:r>
              <a:rPr lang="en-ID" sz="2000" dirty="0"/>
              <a:t> yang </a:t>
            </a:r>
            <a:r>
              <a:rPr lang="en-ID" sz="2000" dirty="0" err="1"/>
              <a:t>tidak</a:t>
            </a:r>
            <a:r>
              <a:rPr lang="en-ID" sz="2000" dirty="0"/>
              <a:t> optimal </a:t>
            </a:r>
            <a:r>
              <a:rPr lang="en-ID" sz="2000" dirty="0" err="1"/>
              <a:t>berkaitan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kesehatan</a:t>
            </a:r>
            <a:r>
              <a:rPr lang="en-ID" sz="2000" dirty="0"/>
              <a:t> yang </a:t>
            </a:r>
            <a:r>
              <a:rPr lang="en-ID" sz="2000" dirty="0" err="1"/>
              <a:t>buruk</a:t>
            </a:r>
            <a:r>
              <a:rPr lang="en-ID" sz="2000" dirty="0"/>
              <a:t>, dan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risiko</a:t>
            </a:r>
            <a:r>
              <a:rPr lang="en-ID" sz="2000" dirty="0"/>
              <a:t> </a:t>
            </a:r>
            <a:r>
              <a:rPr lang="en-ID" sz="2000" dirty="0" err="1"/>
              <a:t>penyakit</a:t>
            </a:r>
            <a:r>
              <a:rPr lang="en-ID" sz="2000" dirty="0"/>
              <a:t> </a:t>
            </a:r>
            <a:r>
              <a:rPr lang="en-ID" sz="2000" dirty="0" err="1"/>
              <a:t>infeksi</a:t>
            </a:r>
            <a:r>
              <a:rPr lang="en-ID" sz="2000" dirty="0"/>
              <a:t>, dan </a:t>
            </a:r>
            <a:r>
              <a:rPr lang="en-ID" sz="2000" dirty="0" err="1"/>
              <a:t>penyakit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menular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penyakit</a:t>
            </a:r>
            <a:r>
              <a:rPr lang="en-ID" sz="2000" dirty="0"/>
              <a:t> </a:t>
            </a:r>
            <a:r>
              <a:rPr lang="en-ID" sz="2000" dirty="0" err="1"/>
              <a:t>kardiovaskular</a:t>
            </a:r>
            <a:r>
              <a:rPr lang="en-ID" sz="2000" dirty="0"/>
              <a:t> (</a:t>
            </a:r>
            <a:r>
              <a:rPr lang="en-ID" sz="2000" dirty="0" err="1"/>
              <a:t>penyakit</a:t>
            </a:r>
            <a:r>
              <a:rPr lang="en-ID" sz="2000" dirty="0"/>
              <a:t> </a:t>
            </a:r>
            <a:r>
              <a:rPr lang="en-ID" sz="2000" dirty="0" err="1"/>
              <a:t>jantung</a:t>
            </a:r>
            <a:r>
              <a:rPr lang="en-ID" sz="2000" dirty="0"/>
              <a:t> dan </a:t>
            </a:r>
            <a:r>
              <a:rPr lang="en-ID" sz="2000" dirty="0" err="1"/>
              <a:t>pembuluh</a:t>
            </a:r>
            <a:r>
              <a:rPr lang="en-ID" sz="2000" dirty="0"/>
              <a:t> </a:t>
            </a:r>
            <a:r>
              <a:rPr lang="en-ID" sz="2000" dirty="0" err="1"/>
              <a:t>darah</a:t>
            </a:r>
            <a:r>
              <a:rPr lang="en-ID" sz="2000" dirty="0"/>
              <a:t>, </a:t>
            </a:r>
            <a:r>
              <a:rPr lang="en-ID" sz="2000" dirty="0" err="1"/>
              <a:t>hipertensi</a:t>
            </a:r>
            <a:r>
              <a:rPr lang="en-ID" sz="2000" dirty="0"/>
              <a:t> dan stroke), diabetes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kanker</a:t>
            </a:r>
            <a:r>
              <a:rPr lang="en-ID" sz="2000" dirty="0"/>
              <a:t> yang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penyebab</a:t>
            </a:r>
            <a:r>
              <a:rPr lang="en-ID" sz="2000" dirty="0"/>
              <a:t> </a:t>
            </a:r>
            <a:r>
              <a:rPr lang="en-ID" sz="2000" dirty="0" err="1"/>
              <a:t>utama</a:t>
            </a:r>
            <a:r>
              <a:rPr lang="en-ID" sz="2000" dirty="0"/>
              <a:t> </a:t>
            </a:r>
            <a:r>
              <a:rPr lang="en-ID" sz="2000" dirty="0" err="1"/>
              <a:t>kematian</a:t>
            </a:r>
            <a:r>
              <a:rPr lang="en-ID" sz="2000" dirty="0"/>
              <a:t> di Indonesia.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separuh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semua</a:t>
            </a:r>
            <a:r>
              <a:rPr lang="en-ID" sz="2000" dirty="0"/>
              <a:t> </a:t>
            </a:r>
            <a:r>
              <a:rPr lang="en-ID" sz="2000" dirty="0" err="1"/>
              <a:t>kematian</a:t>
            </a:r>
            <a:r>
              <a:rPr lang="en-ID" sz="2000" dirty="0"/>
              <a:t> di Indonesia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akibat</a:t>
            </a:r>
            <a:r>
              <a:rPr lang="en-ID" sz="2000" dirty="0"/>
              <a:t> </a:t>
            </a:r>
            <a:r>
              <a:rPr lang="en-ID" sz="2000" dirty="0" err="1"/>
              <a:t>penyakit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menular</a:t>
            </a:r>
            <a:r>
              <a:rPr lang="en-ID" sz="2000" dirty="0"/>
              <a:t>.</a:t>
            </a:r>
            <a:endParaRPr lang="en-ID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60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775E5A-3554-45D0-AA57-13729FF8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ID" sz="3600" b="1" dirty="0" err="1"/>
              <a:t>Gizi</a:t>
            </a:r>
            <a:r>
              <a:rPr lang="en-ID" sz="3600" b="1" dirty="0"/>
              <a:t> </a:t>
            </a:r>
            <a:r>
              <a:rPr lang="en-ID" sz="3600" b="1" dirty="0" err="1"/>
              <a:t>Seimbang</a:t>
            </a:r>
            <a:r>
              <a:rPr lang="en-ID" sz="3600" b="1" dirty="0"/>
              <a:t> </a:t>
            </a:r>
            <a:r>
              <a:rPr lang="en-ID" sz="3600" b="1" dirty="0" err="1"/>
              <a:t>untuk</a:t>
            </a:r>
            <a:r>
              <a:rPr lang="en-ID" sz="3600" b="1" dirty="0"/>
              <a:t> </a:t>
            </a:r>
            <a:r>
              <a:rPr lang="en-ID" sz="3600" b="1" dirty="0" err="1"/>
              <a:t>bayi</a:t>
            </a:r>
            <a:r>
              <a:rPr lang="en-ID" sz="3600" b="1" dirty="0"/>
              <a:t> </a:t>
            </a:r>
            <a:r>
              <a:rPr lang="en-ID" sz="3600" b="1" dirty="0" err="1"/>
              <a:t>usia</a:t>
            </a:r>
            <a:r>
              <a:rPr lang="en-ID" sz="3600" b="1" dirty="0"/>
              <a:t> 0-6 </a:t>
            </a:r>
            <a:r>
              <a:rPr lang="en-ID" sz="3600" b="1" dirty="0" err="1"/>
              <a:t>bulan</a:t>
            </a:r>
            <a:endParaRPr lang="en-ID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B515C-1387-4BF3-A3CE-51FAE2DE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5" y="777240"/>
            <a:ext cx="5973142" cy="5303520"/>
          </a:xfrm>
        </p:spPr>
        <p:txBody>
          <a:bodyPr anchor="ctr">
            <a:normAutofit/>
          </a:bodyPr>
          <a:lstStyle/>
          <a:p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0-6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ASI. ASI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yang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6 </a:t>
            </a:r>
            <a:r>
              <a:rPr lang="en-ID" dirty="0" err="1"/>
              <a:t>bulan</a:t>
            </a:r>
            <a:r>
              <a:rPr lang="en-ID" dirty="0"/>
              <a:t>,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pencernaannya</a:t>
            </a:r>
            <a:r>
              <a:rPr lang="en-ID" dirty="0"/>
              <a:t>, </a:t>
            </a:r>
            <a:r>
              <a:rPr lang="en-ID" dirty="0" err="1"/>
              <a:t>murah</a:t>
            </a:r>
            <a:r>
              <a:rPr lang="en-ID" dirty="0"/>
              <a:t> dan </a:t>
            </a:r>
            <a:r>
              <a:rPr lang="en-ID" dirty="0" err="1"/>
              <a:t>bersih</a:t>
            </a:r>
            <a:r>
              <a:rPr lang="en-ID" dirty="0"/>
              <a:t>. 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memperoleh</a:t>
            </a:r>
            <a:r>
              <a:rPr lang="en-ID" dirty="0"/>
              <a:t> ASI </a:t>
            </a:r>
            <a:r>
              <a:rPr lang="en-ID" dirty="0" err="1"/>
              <a:t>Eksklusif</a:t>
            </a:r>
            <a:r>
              <a:rPr lang="en-ID" dirty="0"/>
              <a:t> yang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6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ASI </a:t>
            </a:r>
            <a:r>
              <a:rPr lang="en-ID" dirty="0" err="1"/>
              <a:t>saja</a:t>
            </a:r>
            <a:r>
              <a:rPr lang="en-ID" dirty="0"/>
              <a:t>. 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77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775E5A-3554-45D0-AA57-13729FF8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ID" sz="3600" b="1" dirty="0" err="1"/>
              <a:t>Gizi</a:t>
            </a:r>
            <a:r>
              <a:rPr lang="en-ID" sz="3600" b="1" dirty="0"/>
              <a:t> </a:t>
            </a:r>
            <a:r>
              <a:rPr lang="en-ID" sz="3600" b="1" dirty="0" err="1"/>
              <a:t>Seimbang</a:t>
            </a:r>
            <a:r>
              <a:rPr lang="en-ID" sz="3600" b="1" dirty="0"/>
              <a:t> </a:t>
            </a:r>
            <a:r>
              <a:rPr lang="en-ID" sz="3600" b="1" dirty="0" err="1"/>
              <a:t>untuk</a:t>
            </a:r>
            <a:r>
              <a:rPr lang="en-ID" sz="3600" b="1" dirty="0"/>
              <a:t> </a:t>
            </a:r>
            <a:r>
              <a:rPr lang="en-ID" sz="3600" b="1" dirty="0" err="1"/>
              <a:t>bayi</a:t>
            </a:r>
            <a:r>
              <a:rPr lang="en-ID" sz="3600" b="1" dirty="0"/>
              <a:t> dan </a:t>
            </a:r>
            <a:r>
              <a:rPr lang="en-ID" sz="3600" b="1" dirty="0" err="1"/>
              <a:t>anak</a:t>
            </a:r>
            <a:r>
              <a:rPr lang="en-ID" sz="3600" b="1" dirty="0"/>
              <a:t> </a:t>
            </a:r>
            <a:r>
              <a:rPr lang="en-ID" sz="3600" b="1" dirty="0" err="1"/>
              <a:t>usia</a:t>
            </a:r>
            <a:r>
              <a:rPr lang="en-ID" sz="3600" b="1" dirty="0"/>
              <a:t> 6-24 </a:t>
            </a:r>
            <a:r>
              <a:rPr lang="en-ID" sz="3600" b="1" dirty="0" err="1"/>
              <a:t>bulan</a:t>
            </a:r>
            <a:endParaRPr lang="en-ID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B515C-1387-4BF3-A3CE-51FAE2DE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5" y="777240"/>
            <a:ext cx="5973142" cy="5303520"/>
          </a:xfrm>
        </p:spPr>
        <p:txBody>
          <a:bodyPr anchor="ctr">
            <a:normAutofit/>
          </a:bodyPr>
          <a:lstStyle/>
          <a:p>
            <a:r>
              <a:rPr lang="en-ID" dirty="0"/>
              <a:t>Pada </a:t>
            </a:r>
            <a:r>
              <a:rPr lang="en-ID" dirty="0" err="1"/>
              <a:t>bayi</a:t>
            </a:r>
            <a:r>
              <a:rPr lang="en-ID" dirty="0"/>
              <a:t> dan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6-24 </a:t>
            </a:r>
            <a:r>
              <a:rPr lang="en-ID" dirty="0" err="1"/>
              <a:t>bulan</a:t>
            </a:r>
            <a:r>
              <a:rPr lang="en-ID" dirty="0"/>
              <a:t>,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dipenuhi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ASI </a:t>
            </a:r>
            <a:r>
              <a:rPr lang="en-ID" dirty="0" err="1"/>
              <a:t>saja</a:t>
            </a:r>
            <a:r>
              <a:rPr lang="en-ID" dirty="0"/>
              <a:t>. </a:t>
            </a:r>
          </a:p>
          <a:p>
            <a:r>
              <a:rPr lang="en-ID" dirty="0"/>
              <a:t>Agar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ditambah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Pendamping</a:t>
            </a:r>
            <a:r>
              <a:rPr lang="en-ID" dirty="0"/>
              <a:t> ASI (MP-ASI), </a:t>
            </a:r>
            <a:r>
              <a:rPr lang="en-ID" dirty="0" err="1"/>
              <a:t>sementara</a:t>
            </a:r>
            <a:r>
              <a:rPr lang="en-ID" dirty="0"/>
              <a:t> ASI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berusia</a:t>
            </a:r>
            <a:r>
              <a:rPr lang="en-ID" dirty="0"/>
              <a:t> 2 </a:t>
            </a:r>
            <a:r>
              <a:rPr lang="en-ID" dirty="0" err="1"/>
              <a:t>tahun</a:t>
            </a:r>
            <a:r>
              <a:rPr lang="en-ID" dirty="0"/>
              <a:t>. </a:t>
            </a:r>
          </a:p>
          <a:p>
            <a:r>
              <a:rPr lang="en-ID" dirty="0"/>
              <a:t>Pada </a:t>
            </a:r>
            <a:r>
              <a:rPr lang="en-ID" dirty="0" err="1"/>
              <a:t>usia</a:t>
            </a:r>
            <a:r>
              <a:rPr lang="en-ID" dirty="0"/>
              <a:t> 6 </a:t>
            </a:r>
            <a:r>
              <a:rPr lang="en-ID" dirty="0" err="1"/>
              <a:t>bulan</a:t>
            </a:r>
            <a:r>
              <a:rPr lang="en-ID" dirty="0"/>
              <a:t>,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diperkenalkan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lain, </a:t>
            </a:r>
            <a:r>
              <a:rPr lang="en-ID" dirty="0" err="1"/>
              <a:t>mula-mula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lumat</a:t>
            </a:r>
            <a:r>
              <a:rPr lang="en-ID" dirty="0"/>
              <a:t>,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lembik</a:t>
            </a:r>
            <a:r>
              <a:rPr lang="en-ID" dirty="0"/>
              <a:t> dan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beralih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berusia</a:t>
            </a:r>
            <a:r>
              <a:rPr lang="en-ID" dirty="0"/>
              <a:t> 1 </a:t>
            </a:r>
            <a:r>
              <a:rPr lang="en-ID" dirty="0" err="1"/>
              <a:t>tahun</a:t>
            </a:r>
            <a:r>
              <a:rPr lang="en-ID" dirty="0"/>
              <a:t>. 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593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775E5A-3554-45D0-AA57-13729FF8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ID" sz="3600" b="1" dirty="0" err="1"/>
              <a:t>Gizi</a:t>
            </a:r>
            <a:r>
              <a:rPr lang="en-ID" sz="3600" b="1" dirty="0"/>
              <a:t> </a:t>
            </a:r>
            <a:r>
              <a:rPr lang="en-ID" sz="3600" b="1" dirty="0" err="1"/>
              <a:t>Seimbang</a:t>
            </a:r>
            <a:r>
              <a:rPr lang="en-ID" sz="3600" b="1" dirty="0"/>
              <a:t> </a:t>
            </a:r>
            <a:r>
              <a:rPr lang="en-ID" sz="3600" b="1" dirty="0" err="1"/>
              <a:t>untuk</a:t>
            </a:r>
            <a:r>
              <a:rPr lang="en-ID" sz="3600" b="1" dirty="0"/>
              <a:t> </a:t>
            </a:r>
            <a:r>
              <a:rPr lang="en-ID" sz="3600" b="1" dirty="0" err="1"/>
              <a:t>anak</a:t>
            </a:r>
            <a:r>
              <a:rPr lang="en-ID" sz="3600" b="1" dirty="0"/>
              <a:t> </a:t>
            </a:r>
            <a:r>
              <a:rPr lang="en-ID" sz="3600" b="1" dirty="0" err="1"/>
              <a:t>usia</a:t>
            </a:r>
            <a:r>
              <a:rPr lang="en-ID" sz="3600" b="1" dirty="0"/>
              <a:t> 2-5 </a:t>
            </a:r>
            <a:r>
              <a:rPr lang="en-ID" sz="3600" b="1" dirty="0" err="1"/>
              <a:t>tahun</a:t>
            </a:r>
            <a:endParaRPr lang="en-ID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B515C-1387-4BF3-A3CE-51FAE2DE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5" y="777240"/>
            <a:ext cx="5973142" cy="5303520"/>
          </a:xfrm>
        </p:spPr>
        <p:txBody>
          <a:bodyPr anchor="ctr">
            <a:normAutofit/>
          </a:bodyPr>
          <a:lstStyle/>
          <a:p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pada </a:t>
            </a:r>
            <a:r>
              <a:rPr lang="en-ID" dirty="0" err="1"/>
              <a:t>usia</a:t>
            </a:r>
            <a:r>
              <a:rPr lang="en-ID" dirty="0"/>
              <a:t> 2-5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pada masa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dan </a:t>
            </a:r>
            <a:r>
              <a:rPr lang="en-ID" dirty="0" err="1"/>
              <a:t>aktivitasnya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. </a:t>
            </a:r>
          </a:p>
          <a:p>
            <a:r>
              <a:rPr lang="en-ID" dirty="0" err="1"/>
              <a:t>Jumlah</a:t>
            </a:r>
            <a:r>
              <a:rPr lang="en-ID" dirty="0"/>
              <a:t> dan </a:t>
            </a:r>
            <a:r>
              <a:rPr lang="en-ID" dirty="0" err="1"/>
              <a:t>variasi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pengasuh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memenangkan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agar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yang </a:t>
            </a:r>
            <a:r>
              <a:rPr lang="en-ID" dirty="0" err="1"/>
              <a:t>bergizi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. </a:t>
            </a:r>
          </a:p>
          <a:p>
            <a:r>
              <a:rPr lang="en-ID" dirty="0"/>
              <a:t>Anak pada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terkena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dan </a:t>
            </a:r>
            <a:r>
              <a:rPr lang="en-ID" dirty="0" err="1"/>
              <a:t>kecacingan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bersih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dibiasakan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mencegahnya</a:t>
            </a:r>
            <a:r>
              <a:rPr lang="en-ID" dirty="0"/>
              <a:t>. </a:t>
            </a:r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407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FF122-219C-4EB2-A8AB-4E897C42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kern="1200" cap="all" spc="-100" baseline="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Pesan</a:t>
            </a:r>
            <a:r>
              <a:rPr lang="en-US" sz="3600" b="1" kern="1200" cap="all" spc="-100" baseline="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3600" b="1" kern="1200" cap="all" spc="-100" baseline="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Gizi</a:t>
            </a:r>
            <a:r>
              <a:rPr lang="en-US" sz="3600" b="1" kern="1200" cap="all" spc="-100" baseline="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3600" b="1" kern="1200" cap="all" spc="-100" baseline="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Seimbang</a:t>
            </a:r>
            <a:endParaRPr lang="en-US" sz="3600" b="1" kern="1200" cap="all" spc="-100" baseline="0" dirty="0"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6CDAE-EEDC-4B0E-AD02-713C9E72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914400"/>
            <a:ext cx="5514758" cy="494453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/>
              <a:t>Syukuri dan nikmati anekaragam makanan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dirty="0"/>
              <a:t>Banyak </a:t>
            </a:r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sayuran</a:t>
            </a:r>
            <a:r>
              <a:rPr lang="en-ID" dirty="0"/>
              <a:t> dan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buah-buahan</a:t>
            </a:r>
            <a:r>
              <a:rPr lang="en-ID" dirty="0"/>
              <a:t> </a:t>
            </a:r>
            <a:endParaRPr lang="fi-FI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Biasakan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lauk</a:t>
            </a:r>
            <a:r>
              <a:rPr lang="en-ID" dirty="0"/>
              <a:t> </a:t>
            </a:r>
            <a:r>
              <a:rPr lang="en-ID" dirty="0" err="1"/>
              <a:t>pauk</a:t>
            </a:r>
            <a:r>
              <a:rPr lang="en-ID" dirty="0"/>
              <a:t> yang </a:t>
            </a:r>
            <a:r>
              <a:rPr lang="en-ID" dirty="0" err="1"/>
              <a:t>mengandung</a:t>
            </a:r>
            <a:r>
              <a:rPr lang="en-ID" dirty="0"/>
              <a:t> protein </a:t>
            </a:r>
            <a:r>
              <a:rPr lang="en-ID" dirty="0" err="1"/>
              <a:t>tinggi</a:t>
            </a:r>
            <a:endParaRPr lang="fi-FI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Biasakan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anekaragam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pokok</a:t>
            </a:r>
            <a:endParaRPr lang="en-ID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Batasi</a:t>
            </a:r>
            <a:r>
              <a:rPr lang="en-ID" dirty="0"/>
              <a:t> </a:t>
            </a:r>
            <a:r>
              <a:rPr lang="en-ID" dirty="0" err="1"/>
              <a:t>konsumsi</a:t>
            </a:r>
            <a:r>
              <a:rPr lang="en-ID" dirty="0"/>
              <a:t> </a:t>
            </a:r>
            <a:r>
              <a:rPr lang="en-ID" dirty="0" err="1"/>
              <a:t>pangan</a:t>
            </a:r>
            <a:r>
              <a:rPr lang="en-ID" dirty="0"/>
              <a:t> </a:t>
            </a:r>
            <a:r>
              <a:rPr lang="en-ID" dirty="0" err="1"/>
              <a:t>manis</a:t>
            </a:r>
            <a:r>
              <a:rPr lang="en-ID" dirty="0"/>
              <a:t>, </a:t>
            </a:r>
            <a:r>
              <a:rPr lang="en-ID" dirty="0" err="1"/>
              <a:t>asin</a:t>
            </a:r>
            <a:r>
              <a:rPr lang="en-ID" dirty="0"/>
              <a:t> dan </a:t>
            </a:r>
            <a:r>
              <a:rPr lang="en-ID" dirty="0" err="1"/>
              <a:t>berlemak</a:t>
            </a:r>
            <a:r>
              <a:rPr lang="en-ID" dirty="0"/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Biasakan</a:t>
            </a:r>
            <a:r>
              <a:rPr lang="en-ID" dirty="0"/>
              <a:t> </a:t>
            </a:r>
            <a:r>
              <a:rPr lang="en-ID" dirty="0" err="1"/>
              <a:t>Sarapan</a:t>
            </a:r>
            <a:endParaRPr lang="en-ID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Biasakan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air </a:t>
            </a:r>
            <a:r>
              <a:rPr lang="en-US" dirty="0" err="1"/>
              <a:t>putih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dan </a:t>
            </a:r>
            <a:r>
              <a:rPr lang="en-US" dirty="0" err="1"/>
              <a:t>aman</a:t>
            </a:r>
            <a:endParaRPr lang="en-ID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err="1"/>
              <a:t>Biasakan</a:t>
            </a:r>
            <a:r>
              <a:rPr lang="es-ES" dirty="0"/>
              <a:t> </a:t>
            </a:r>
            <a:r>
              <a:rPr lang="es-ES" dirty="0" err="1"/>
              <a:t>membaca</a:t>
            </a:r>
            <a:r>
              <a:rPr lang="es-ES" dirty="0"/>
              <a:t> </a:t>
            </a:r>
            <a:r>
              <a:rPr lang="es-ES" dirty="0" err="1"/>
              <a:t>label</a:t>
            </a:r>
            <a:r>
              <a:rPr lang="es-ES" dirty="0"/>
              <a:t> pada </a:t>
            </a:r>
            <a:r>
              <a:rPr lang="es-ES" dirty="0" err="1"/>
              <a:t>kemasan</a:t>
            </a:r>
            <a:r>
              <a:rPr lang="es-ES" dirty="0"/>
              <a:t> pangan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Cuci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pakai</a:t>
            </a:r>
            <a:r>
              <a:rPr lang="en-ID" dirty="0"/>
              <a:t> </a:t>
            </a:r>
            <a:r>
              <a:rPr lang="en-ID" dirty="0" err="1"/>
              <a:t>sabun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air </a:t>
            </a:r>
            <a:r>
              <a:rPr lang="en-ID" dirty="0" err="1"/>
              <a:t>bersih</a:t>
            </a:r>
            <a:r>
              <a:rPr lang="en-ID" dirty="0"/>
              <a:t> </a:t>
            </a:r>
            <a:r>
              <a:rPr lang="en-ID" dirty="0" err="1"/>
              <a:t>mengalir</a:t>
            </a:r>
            <a:endParaRPr lang="en-ID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Lakukan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dan </a:t>
            </a:r>
            <a:r>
              <a:rPr lang="en-ID" dirty="0" err="1"/>
              <a:t>pertahankan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badan normal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3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E4A5-DCC1-443F-AC8C-4B8F5E71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Konsumsi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Indonesia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31ABD-DF44-47E9-A34C-EB611A0E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Konsumsi</a:t>
            </a:r>
            <a:r>
              <a:rPr lang="en-ID" dirty="0"/>
              <a:t> </a:t>
            </a:r>
            <a:r>
              <a:rPr lang="en-ID" dirty="0" err="1"/>
              <a:t>pangan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 (</a:t>
            </a:r>
            <a:r>
              <a:rPr lang="en-ID" dirty="0" err="1"/>
              <a:t>Riskesdas</a:t>
            </a:r>
            <a:r>
              <a:rPr lang="en-ID" dirty="0"/>
              <a:t>, 2010)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penduduk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sayuran</a:t>
            </a:r>
            <a:r>
              <a:rPr lang="en-ID" dirty="0"/>
              <a:t> dan </a:t>
            </a:r>
            <a:r>
              <a:rPr lang="en-ID" dirty="0" err="1"/>
              <a:t>buah-buahan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kualitas protein yang dikonsumsi rata-rata perorang perhari masih rendah karena sebagian besar berasal dari protein nabati seperti serealia dan kacang-kacangan.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konsumsi makanan dan minuman berkadar gula tinggi, garam tinggi dan lemak tinggi, baik pada masyarakat perkotaan maupun perdesaan, masih cukup tinggi.</a:t>
            </a:r>
            <a:endParaRPr lang="en-ID" dirty="0"/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asupan</a:t>
            </a:r>
            <a:r>
              <a:rPr lang="en-ID" dirty="0"/>
              <a:t> air pada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/>
              <a:t>cakupan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Air Susu Ibu </a:t>
            </a:r>
            <a:r>
              <a:rPr lang="en-ID" dirty="0" err="1"/>
              <a:t>Eksklusif</a:t>
            </a:r>
            <a:r>
              <a:rPr lang="en-ID" dirty="0"/>
              <a:t> (ASI </a:t>
            </a:r>
            <a:r>
              <a:rPr lang="en-ID" dirty="0" err="1"/>
              <a:t>Eksklusif</a:t>
            </a:r>
            <a:r>
              <a:rPr lang="en-ID" dirty="0"/>
              <a:t>) pada </a:t>
            </a:r>
            <a:r>
              <a:rPr lang="en-ID" dirty="0" err="1"/>
              <a:t>bayi</a:t>
            </a:r>
            <a:r>
              <a:rPr lang="en-ID" dirty="0"/>
              <a:t> 0-6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(61,5%).</a:t>
            </a:r>
          </a:p>
        </p:txBody>
      </p:sp>
    </p:spTree>
    <p:extLst>
      <p:ext uri="{BB962C8B-B14F-4D97-AF65-F5344CB8AC3E}">
        <p14:creationId xmlns:p14="http://schemas.microsoft.com/office/powerpoint/2010/main" val="62929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24C6-CFC2-4536-996B-D2330A01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204" y="1417319"/>
            <a:ext cx="9673306" cy="449241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80" dirty="0" err="1"/>
              <a:t>Pengaruh</a:t>
            </a:r>
            <a:r>
              <a:rPr lang="en-US" sz="2000" spc="80" dirty="0"/>
              <a:t> </a:t>
            </a:r>
            <a:r>
              <a:rPr lang="en-US" sz="2000" spc="80" dirty="0" err="1"/>
              <a:t>kekurangan</a:t>
            </a:r>
            <a:r>
              <a:rPr lang="en-US" sz="2000" spc="80" dirty="0"/>
              <a:t> </a:t>
            </a:r>
            <a:r>
              <a:rPr lang="en-US" sz="2000" spc="80" dirty="0" err="1"/>
              <a:t>gizi</a:t>
            </a:r>
            <a:r>
              <a:rPr lang="en-US" sz="2000" spc="80" dirty="0"/>
              <a:t> pada 1000 </a:t>
            </a:r>
            <a:r>
              <a:rPr lang="en-US" sz="2000" spc="80" dirty="0" err="1"/>
              <a:t>hari</a:t>
            </a:r>
            <a:r>
              <a:rPr lang="en-US" sz="2000" spc="80" dirty="0"/>
              <a:t> </a:t>
            </a:r>
            <a:r>
              <a:rPr lang="en-US" sz="2000" spc="80" dirty="0" err="1"/>
              <a:t>pertama</a:t>
            </a:r>
            <a:r>
              <a:rPr lang="en-US" sz="2000" spc="80" dirty="0"/>
              <a:t> </a:t>
            </a:r>
            <a:r>
              <a:rPr lang="en-US" sz="2000" spc="80" dirty="0" err="1"/>
              <a:t>kehidupan</a:t>
            </a:r>
            <a:r>
              <a:rPr lang="en-US" sz="2000" spc="80" dirty="0"/>
              <a:t> </a:t>
            </a:r>
            <a:r>
              <a:rPr lang="en-US" sz="2000" spc="80" dirty="0" err="1"/>
              <a:t>yaitu</a:t>
            </a:r>
            <a:r>
              <a:rPr lang="en-US" sz="2000" spc="80" dirty="0"/>
              <a:t> </a:t>
            </a:r>
            <a:r>
              <a:rPr lang="en-US" sz="2000" spc="80" dirty="0" err="1"/>
              <a:t>sejak</a:t>
            </a:r>
            <a:r>
              <a:rPr lang="en-US" sz="2000" spc="80" dirty="0"/>
              <a:t> </a:t>
            </a:r>
            <a:r>
              <a:rPr lang="en-US" sz="2000" spc="80" dirty="0" err="1"/>
              <a:t>janin</a:t>
            </a:r>
            <a:r>
              <a:rPr lang="en-US" sz="2000" spc="80" dirty="0"/>
              <a:t> </a:t>
            </a:r>
            <a:r>
              <a:rPr lang="en-US" sz="2000" spc="80" dirty="0" err="1"/>
              <a:t>sampai</a:t>
            </a:r>
            <a:r>
              <a:rPr lang="en-US" sz="2000" spc="80" dirty="0"/>
              <a:t> </a:t>
            </a:r>
            <a:r>
              <a:rPr lang="en-US" sz="2000" spc="80" dirty="0" err="1"/>
              <a:t>anak</a:t>
            </a:r>
            <a:r>
              <a:rPr lang="en-US" sz="2000" spc="80" dirty="0"/>
              <a:t> </a:t>
            </a:r>
            <a:r>
              <a:rPr lang="en-US" sz="2000" spc="80" dirty="0" err="1"/>
              <a:t>berumur</a:t>
            </a:r>
            <a:r>
              <a:rPr lang="en-US" sz="2000" spc="80" dirty="0"/>
              <a:t> </a:t>
            </a:r>
            <a:r>
              <a:rPr lang="en-US" sz="2000" spc="80" dirty="0" err="1"/>
              <a:t>dua</a:t>
            </a:r>
            <a:r>
              <a:rPr lang="en-US" sz="2000" spc="80" dirty="0"/>
              <a:t> </a:t>
            </a:r>
            <a:r>
              <a:rPr lang="en-US" sz="2000" spc="80" dirty="0" err="1"/>
              <a:t>tahun</a:t>
            </a:r>
            <a:r>
              <a:rPr lang="en-US" sz="2000" spc="80" dirty="0"/>
              <a:t>, </a:t>
            </a:r>
            <a:r>
              <a:rPr lang="en-US" sz="2000" spc="80" dirty="0" err="1"/>
              <a:t>tidak</a:t>
            </a:r>
            <a:r>
              <a:rPr lang="en-US" sz="2000" spc="80" dirty="0"/>
              <a:t> </a:t>
            </a:r>
            <a:r>
              <a:rPr lang="en-US" sz="2000" spc="80" dirty="0" err="1"/>
              <a:t>hanya</a:t>
            </a:r>
            <a:r>
              <a:rPr lang="en-US" sz="2000" spc="80" dirty="0"/>
              <a:t> </a:t>
            </a:r>
            <a:r>
              <a:rPr lang="en-US" sz="2000" spc="80" dirty="0" err="1"/>
              <a:t>terhadap</a:t>
            </a:r>
            <a:r>
              <a:rPr lang="en-US" sz="2000" spc="80" dirty="0"/>
              <a:t> </a:t>
            </a:r>
            <a:r>
              <a:rPr lang="en-US" sz="2000" spc="80" dirty="0" err="1"/>
              <a:t>perkembangan</a:t>
            </a:r>
            <a:r>
              <a:rPr lang="en-US" sz="2000" spc="80" dirty="0"/>
              <a:t> </a:t>
            </a:r>
            <a:r>
              <a:rPr lang="en-US" sz="2000" spc="80" dirty="0" err="1"/>
              <a:t>fisik</a:t>
            </a:r>
            <a:r>
              <a:rPr lang="en-US" sz="2000" spc="80" dirty="0"/>
              <a:t>, </a:t>
            </a:r>
            <a:r>
              <a:rPr lang="en-US" sz="2000" spc="80" dirty="0" err="1"/>
              <a:t>tetapi</a:t>
            </a:r>
            <a:r>
              <a:rPr lang="en-US" sz="2000" spc="80" dirty="0"/>
              <a:t> juga </a:t>
            </a:r>
            <a:r>
              <a:rPr lang="en-US" sz="2000" spc="80" dirty="0" err="1"/>
              <a:t>terhadap</a:t>
            </a:r>
            <a:r>
              <a:rPr lang="en-US" sz="2000" spc="80" dirty="0"/>
              <a:t> </a:t>
            </a:r>
            <a:r>
              <a:rPr lang="en-US" sz="2000" spc="80" dirty="0" err="1"/>
              <a:t>perkembangan</a:t>
            </a:r>
            <a:r>
              <a:rPr lang="en-US" sz="2000" spc="80" dirty="0"/>
              <a:t> </a:t>
            </a:r>
            <a:r>
              <a:rPr lang="en-US" sz="2000" spc="80" dirty="0" err="1"/>
              <a:t>kognitif</a:t>
            </a:r>
            <a:r>
              <a:rPr lang="en-US" sz="2000" spc="80" dirty="0"/>
              <a:t> yang pada </a:t>
            </a:r>
            <a:r>
              <a:rPr lang="en-US" sz="2000" spc="80" dirty="0" err="1"/>
              <a:t>gilirannya</a:t>
            </a:r>
            <a:r>
              <a:rPr lang="en-US" sz="2000" spc="80" dirty="0"/>
              <a:t> </a:t>
            </a:r>
            <a:r>
              <a:rPr lang="en-US" sz="2000" spc="80" dirty="0" err="1"/>
              <a:t>berpengaruh</a:t>
            </a:r>
            <a:r>
              <a:rPr lang="en-US" sz="2000" spc="80" dirty="0"/>
              <a:t> </a:t>
            </a:r>
            <a:r>
              <a:rPr lang="en-US" sz="2000" spc="80" dirty="0" err="1"/>
              <a:t>terhadap</a:t>
            </a:r>
            <a:r>
              <a:rPr lang="en-US" sz="2000" spc="80" dirty="0"/>
              <a:t> </a:t>
            </a:r>
            <a:r>
              <a:rPr lang="en-US" sz="2000" spc="80" dirty="0" err="1"/>
              <a:t>kecerdasan</a:t>
            </a:r>
            <a:r>
              <a:rPr lang="en-US" sz="2000" spc="80" dirty="0"/>
              <a:t> dan </a:t>
            </a:r>
            <a:r>
              <a:rPr lang="en-US" sz="2000" spc="80" dirty="0" err="1"/>
              <a:t>ketangkasan</a:t>
            </a:r>
            <a:r>
              <a:rPr lang="en-US" sz="2000" spc="80" dirty="0"/>
              <a:t> </a:t>
            </a:r>
            <a:r>
              <a:rPr lang="en-US" sz="2000" spc="80" dirty="0" err="1"/>
              <a:t>berpikir</a:t>
            </a:r>
            <a:r>
              <a:rPr lang="en-US" sz="2000" spc="80" dirty="0"/>
              <a:t> </a:t>
            </a:r>
            <a:r>
              <a:rPr lang="en-US" sz="2000" spc="80" dirty="0" err="1"/>
              <a:t>serta</a:t>
            </a:r>
            <a:r>
              <a:rPr lang="en-US" sz="2000" spc="80" dirty="0"/>
              <a:t> </a:t>
            </a:r>
            <a:r>
              <a:rPr lang="en-US" sz="2000" spc="80" dirty="0" err="1"/>
              <a:t>terhadap</a:t>
            </a:r>
            <a:r>
              <a:rPr lang="en-US" sz="2000" spc="80" dirty="0"/>
              <a:t> </a:t>
            </a:r>
            <a:r>
              <a:rPr lang="en-US" sz="2000" spc="80" dirty="0" err="1"/>
              <a:t>produktivitas</a:t>
            </a:r>
            <a:r>
              <a:rPr lang="en-US" sz="2000" spc="80" dirty="0"/>
              <a:t> </a:t>
            </a:r>
            <a:r>
              <a:rPr lang="en-US" sz="2000" spc="80" dirty="0" err="1"/>
              <a:t>kerja</a:t>
            </a:r>
            <a:r>
              <a:rPr lang="en-US" sz="2000" spc="80" dirty="0"/>
              <a:t>.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000" spc="80" dirty="0" err="1"/>
              <a:t>Kekurangan</a:t>
            </a:r>
            <a:r>
              <a:rPr lang="en-ID" sz="2000" spc="80" dirty="0"/>
              <a:t> </a:t>
            </a:r>
            <a:r>
              <a:rPr lang="en-ID" sz="2000" spc="80" dirty="0" err="1"/>
              <a:t>gizi</a:t>
            </a:r>
            <a:r>
              <a:rPr lang="en-ID" sz="2000" spc="80" dirty="0"/>
              <a:t> pada masa </a:t>
            </a:r>
            <a:r>
              <a:rPr lang="en-ID" sz="2000" spc="80" dirty="0" err="1"/>
              <a:t>ini</a:t>
            </a:r>
            <a:r>
              <a:rPr lang="en-ID" sz="2000" spc="80" dirty="0"/>
              <a:t> juga </a:t>
            </a:r>
            <a:r>
              <a:rPr lang="en-ID" sz="2000" spc="80" dirty="0" err="1"/>
              <a:t>dikaitkan</a:t>
            </a:r>
            <a:r>
              <a:rPr lang="en-ID" sz="2000" spc="80" dirty="0"/>
              <a:t> </a:t>
            </a:r>
            <a:r>
              <a:rPr lang="en-ID" sz="2000" spc="80" dirty="0" err="1"/>
              <a:t>dengan</a:t>
            </a:r>
            <a:r>
              <a:rPr lang="en-ID" sz="2000" spc="80" dirty="0"/>
              <a:t> </a:t>
            </a:r>
            <a:r>
              <a:rPr lang="en-ID" sz="2000" spc="80" dirty="0" err="1"/>
              <a:t>risiko</a:t>
            </a:r>
            <a:r>
              <a:rPr lang="en-ID" sz="2000" spc="80" dirty="0"/>
              <a:t> </a:t>
            </a:r>
            <a:r>
              <a:rPr lang="en-ID" sz="2000" spc="80" dirty="0" err="1"/>
              <a:t>terjadinya</a:t>
            </a:r>
            <a:r>
              <a:rPr lang="en-ID" sz="2000" spc="80" dirty="0"/>
              <a:t> </a:t>
            </a:r>
            <a:r>
              <a:rPr lang="en-ID" sz="2000" spc="80" dirty="0" err="1"/>
              <a:t>penyakit</a:t>
            </a:r>
            <a:r>
              <a:rPr lang="en-ID" sz="2000" spc="80" dirty="0"/>
              <a:t> </a:t>
            </a:r>
            <a:r>
              <a:rPr lang="en-ID" sz="2000" spc="80" dirty="0" err="1"/>
              <a:t>kronis</a:t>
            </a:r>
            <a:r>
              <a:rPr lang="en-ID" sz="2000" spc="80" dirty="0"/>
              <a:t> pada </a:t>
            </a:r>
            <a:r>
              <a:rPr lang="en-ID" sz="2000" spc="80" dirty="0" err="1"/>
              <a:t>usia</a:t>
            </a:r>
            <a:r>
              <a:rPr lang="en-ID" sz="2000" spc="80" dirty="0"/>
              <a:t> </a:t>
            </a:r>
            <a:r>
              <a:rPr lang="en-ID" sz="2000" spc="80" dirty="0" err="1"/>
              <a:t>dewasa</a:t>
            </a:r>
            <a:r>
              <a:rPr lang="en-ID" sz="2000" spc="80" dirty="0"/>
              <a:t>, </a:t>
            </a:r>
            <a:r>
              <a:rPr lang="en-ID" sz="2000" spc="80" dirty="0" err="1"/>
              <a:t>yaitu</a:t>
            </a:r>
            <a:r>
              <a:rPr lang="en-ID" sz="2000" spc="80" dirty="0"/>
              <a:t> </a:t>
            </a:r>
            <a:r>
              <a:rPr lang="en-ID" sz="2000" spc="80" dirty="0" err="1"/>
              <a:t>kegemukan</a:t>
            </a:r>
            <a:r>
              <a:rPr lang="en-ID" sz="2000" spc="80" dirty="0"/>
              <a:t>, </a:t>
            </a:r>
            <a:r>
              <a:rPr lang="en-ID" sz="2000" spc="80" dirty="0" err="1"/>
              <a:t>penyakit</a:t>
            </a:r>
            <a:r>
              <a:rPr lang="en-ID" sz="2000" spc="80" dirty="0"/>
              <a:t> </a:t>
            </a:r>
            <a:r>
              <a:rPr lang="en-ID" sz="2000" spc="80" dirty="0" err="1"/>
              <a:t>jantung</a:t>
            </a:r>
            <a:r>
              <a:rPr lang="en-ID" sz="2000" spc="80" dirty="0"/>
              <a:t> dan </a:t>
            </a:r>
            <a:r>
              <a:rPr lang="en-ID" sz="2000" spc="80" dirty="0" err="1"/>
              <a:t>pembuluh</a:t>
            </a:r>
            <a:r>
              <a:rPr lang="en-ID" sz="2000" spc="80" dirty="0"/>
              <a:t> </a:t>
            </a:r>
            <a:r>
              <a:rPr lang="en-ID" sz="2000" spc="80" dirty="0" err="1"/>
              <a:t>darah</a:t>
            </a:r>
            <a:r>
              <a:rPr lang="en-ID" sz="2000" spc="80" dirty="0"/>
              <a:t>, </a:t>
            </a:r>
            <a:r>
              <a:rPr lang="en-ID" sz="2000" spc="80" dirty="0" err="1"/>
              <a:t>hipertensi</a:t>
            </a:r>
            <a:r>
              <a:rPr lang="en-ID" sz="2000" spc="80" dirty="0"/>
              <a:t>, stroke dan diabetes.</a:t>
            </a:r>
            <a:endParaRPr lang="en-US" sz="2000" spc="8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24C6-CFC2-4536-996B-D2330A01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204" y="1332654"/>
            <a:ext cx="9673306" cy="468679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pc="80" dirty="0" err="1"/>
              <a:t>Pengoptimalan</a:t>
            </a:r>
            <a:r>
              <a:rPr lang="en-US" sz="2000" spc="80" dirty="0"/>
              <a:t> </a:t>
            </a:r>
            <a:r>
              <a:rPr lang="en-US" sz="2000" spc="80" dirty="0" err="1"/>
              <a:t>penyampaian</a:t>
            </a:r>
            <a:r>
              <a:rPr lang="en-US" sz="2000" spc="80" dirty="0"/>
              <a:t> </a:t>
            </a:r>
            <a:r>
              <a:rPr lang="en-US" sz="2000" spc="80" dirty="0" err="1"/>
              <a:t>pesan</a:t>
            </a:r>
            <a:r>
              <a:rPr lang="en-US" sz="2000" spc="80" dirty="0"/>
              <a:t> </a:t>
            </a:r>
            <a:r>
              <a:rPr lang="en-US" sz="2000" spc="80" dirty="0" err="1"/>
              <a:t>gizi</a:t>
            </a:r>
            <a:r>
              <a:rPr lang="en-US" sz="2000" spc="80" dirty="0"/>
              <a:t> di Indonesia </a:t>
            </a:r>
            <a:r>
              <a:rPr lang="en-US" sz="2000" spc="80" dirty="0" err="1"/>
              <a:t>melalui</a:t>
            </a:r>
            <a:r>
              <a:rPr lang="en-US" sz="2000" spc="80" dirty="0"/>
              <a:t> slogan 4 </a:t>
            </a:r>
            <a:r>
              <a:rPr lang="en-US" sz="2000" spc="80" dirty="0" err="1"/>
              <a:t>Sehat</a:t>
            </a:r>
            <a:r>
              <a:rPr lang="en-US" sz="2000" spc="80" dirty="0"/>
              <a:t> 5 </a:t>
            </a:r>
            <a:r>
              <a:rPr lang="en-US" sz="2000" spc="80" dirty="0" err="1"/>
              <a:t>Sempurna</a:t>
            </a:r>
            <a:r>
              <a:rPr lang="en-US" sz="2000" spc="80" dirty="0"/>
              <a:t> (</a:t>
            </a:r>
            <a:r>
              <a:rPr lang="en-US" sz="2000" spc="80" dirty="0" err="1"/>
              <a:t>Sejak</a:t>
            </a:r>
            <a:r>
              <a:rPr lang="en-US" sz="2000" spc="80" dirty="0"/>
              <a:t> </a:t>
            </a:r>
            <a:r>
              <a:rPr lang="en-US" sz="2000" spc="80" dirty="0" err="1"/>
              <a:t>Tahun</a:t>
            </a:r>
            <a:r>
              <a:rPr lang="en-US" sz="2000" spc="80" dirty="0"/>
              <a:t> 1952) </a:t>
            </a:r>
            <a:r>
              <a:rPr lang="en-US" sz="2000" spc="80" dirty="0" err="1"/>
              <a:t>dikenalkan</a:t>
            </a:r>
            <a:r>
              <a:rPr lang="en-US" sz="2000" spc="80" dirty="0"/>
              <a:t> oleh Bapak </a:t>
            </a:r>
            <a:r>
              <a:rPr lang="en-US" sz="2000" spc="80" dirty="0" err="1"/>
              <a:t>Gizi</a:t>
            </a:r>
            <a:r>
              <a:rPr lang="en-US" sz="2000" spc="80" dirty="0"/>
              <a:t> Indonesia </a:t>
            </a:r>
            <a:r>
              <a:rPr lang="en-ID" sz="2000" spc="80" dirty="0"/>
              <a:t>Prof. </a:t>
            </a:r>
            <a:r>
              <a:rPr lang="en-ID" sz="2000" spc="80" dirty="0" err="1"/>
              <a:t>Poorwo</a:t>
            </a:r>
            <a:r>
              <a:rPr lang="en-ID" sz="2000" spc="80" dirty="0"/>
              <a:t> </a:t>
            </a:r>
            <a:r>
              <a:rPr lang="en-ID" sz="2000" spc="80" dirty="0" err="1"/>
              <a:t>Soedarmo</a:t>
            </a:r>
            <a:r>
              <a:rPr lang="en-ID" sz="2000" spc="80" dirty="0"/>
              <a:t> yang </a:t>
            </a:r>
            <a:r>
              <a:rPr lang="en-ID" sz="2000" spc="80" dirty="0" err="1"/>
              <a:t>terinspirasi</a:t>
            </a:r>
            <a:r>
              <a:rPr lang="en-ID" sz="2000" spc="80" dirty="0"/>
              <a:t> </a:t>
            </a:r>
            <a:r>
              <a:rPr lang="en-ID" sz="2000" spc="80" dirty="0" err="1"/>
              <a:t>dari</a:t>
            </a:r>
            <a:r>
              <a:rPr lang="en-ID" sz="2000" spc="80" dirty="0"/>
              <a:t> </a:t>
            </a:r>
            <a:r>
              <a:rPr lang="en-ID" sz="2000" b="1" spc="80" dirty="0"/>
              <a:t>Basic Four </a:t>
            </a:r>
            <a:r>
              <a:rPr lang="en-ID" sz="2000" spc="80" dirty="0"/>
              <a:t>Amerika </a:t>
            </a:r>
            <a:r>
              <a:rPr lang="en-ID" sz="2000" spc="80" dirty="0" err="1"/>
              <a:t>Serikat</a:t>
            </a:r>
            <a:r>
              <a:rPr lang="en-ID" sz="2000" spc="80" dirty="0"/>
              <a:t> </a:t>
            </a:r>
            <a:r>
              <a:rPr lang="en-ID" sz="2100" spc="80" dirty="0"/>
              <a:t>(</a:t>
            </a:r>
            <a:r>
              <a:rPr lang="en-ID" sz="2100" spc="80" dirty="0" err="1"/>
              <a:t>makanan</a:t>
            </a:r>
            <a:r>
              <a:rPr lang="en-ID" sz="2100" spc="80" dirty="0"/>
              <a:t> </a:t>
            </a:r>
            <a:r>
              <a:rPr lang="en-ID" sz="2100" spc="80" dirty="0" err="1"/>
              <a:t>pokok</a:t>
            </a:r>
            <a:r>
              <a:rPr lang="en-ID" sz="2100" spc="80" dirty="0"/>
              <a:t>, </a:t>
            </a:r>
            <a:r>
              <a:rPr lang="en-ID" sz="2100" spc="80" dirty="0" err="1"/>
              <a:t>lauk</a:t>
            </a:r>
            <a:r>
              <a:rPr lang="en-ID" sz="2100" spc="80" dirty="0"/>
              <a:t> </a:t>
            </a:r>
            <a:r>
              <a:rPr lang="en-ID" sz="2100" spc="80" dirty="0" err="1"/>
              <a:t>pauk</a:t>
            </a:r>
            <a:r>
              <a:rPr lang="en-ID" sz="2100" spc="80" dirty="0"/>
              <a:t>, </a:t>
            </a:r>
            <a:r>
              <a:rPr lang="en-ID" sz="2100" spc="80" dirty="0" err="1"/>
              <a:t>sayuran</a:t>
            </a:r>
            <a:r>
              <a:rPr lang="en-ID" sz="2100" spc="80" dirty="0"/>
              <a:t> dan </a:t>
            </a:r>
            <a:r>
              <a:rPr lang="en-ID" sz="2100" spc="80" dirty="0" err="1"/>
              <a:t>buah-buahan</a:t>
            </a:r>
            <a:r>
              <a:rPr lang="en-ID" sz="2100" spc="80" dirty="0"/>
              <a:t>, </a:t>
            </a:r>
            <a:r>
              <a:rPr lang="en-ID" sz="2100" spc="80" dirty="0" err="1"/>
              <a:t>serta</a:t>
            </a:r>
            <a:r>
              <a:rPr lang="en-ID" sz="2100" spc="80" dirty="0"/>
              <a:t> </a:t>
            </a:r>
            <a:r>
              <a:rPr lang="en-ID" sz="2100" spc="80" dirty="0" err="1"/>
              <a:t>minum</a:t>
            </a:r>
            <a:r>
              <a:rPr lang="en-ID" sz="2100" spc="80" dirty="0"/>
              <a:t> susu).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spc="80" dirty="0" err="1"/>
              <a:t>Pedoman</a:t>
            </a:r>
            <a:r>
              <a:rPr lang="en-US" sz="2100" spc="80" dirty="0"/>
              <a:t> </a:t>
            </a:r>
            <a:r>
              <a:rPr lang="en-US" sz="2100" spc="80" dirty="0" err="1"/>
              <a:t>Gizi</a:t>
            </a:r>
            <a:r>
              <a:rPr lang="en-US" sz="2100" spc="80" dirty="0"/>
              <a:t> </a:t>
            </a:r>
            <a:r>
              <a:rPr lang="en-US" sz="2100" spc="80" dirty="0" err="1"/>
              <a:t>Seimbang</a:t>
            </a:r>
            <a:r>
              <a:rPr lang="en-US" sz="2100" spc="80" dirty="0"/>
              <a:t> di </a:t>
            </a:r>
            <a:r>
              <a:rPr lang="en-US" sz="2000" spc="80" dirty="0"/>
              <a:t>Indonesia </a:t>
            </a:r>
            <a:r>
              <a:rPr lang="en-US" sz="2000" spc="80" dirty="0" err="1"/>
              <a:t>merupakan</a:t>
            </a:r>
            <a:r>
              <a:rPr lang="en-US" sz="2000" spc="80" dirty="0"/>
              <a:t> </a:t>
            </a:r>
            <a:r>
              <a:rPr lang="en-US" sz="2000" spc="80" dirty="0" err="1"/>
              <a:t>hasil</a:t>
            </a:r>
            <a:r>
              <a:rPr lang="en-US" sz="2000" spc="80" dirty="0"/>
              <a:t> </a:t>
            </a:r>
            <a:r>
              <a:rPr lang="en-US" sz="2000" spc="80" dirty="0" err="1"/>
              <a:t>turunan</a:t>
            </a:r>
            <a:r>
              <a:rPr lang="en-US" sz="2000" spc="80" dirty="0"/>
              <a:t> </a:t>
            </a:r>
            <a:r>
              <a:rPr lang="en-US" sz="2000" spc="80" dirty="0" err="1"/>
              <a:t>dari</a:t>
            </a:r>
            <a:r>
              <a:rPr lang="en-US" sz="2000" spc="80" dirty="0"/>
              <a:t> </a:t>
            </a:r>
            <a:r>
              <a:rPr lang="en-ID" sz="2000" spc="80" dirty="0" err="1"/>
              <a:t>Prinsip</a:t>
            </a:r>
            <a:r>
              <a:rPr lang="en-ID" sz="2000" spc="80" dirty="0"/>
              <a:t> </a:t>
            </a:r>
            <a:r>
              <a:rPr lang="en-ID" sz="2000" b="1" spc="80" dirty="0"/>
              <a:t>Nutrition Guide for Balanced Diet </a:t>
            </a:r>
            <a:r>
              <a:rPr lang="en-ID" sz="2000" spc="80" dirty="0" err="1"/>
              <a:t>hasil</a:t>
            </a:r>
            <a:r>
              <a:rPr lang="en-ID" sz="2000" spc="80" dirty="0"/>
              <a:t> </a:t>
            </a:r>
            <a:r>
              <a:rPr lang="en-ID" sz="2000" spc="80" dirty="0" err="1"/>
              <a:t>kesepakatan</a:t>
            </a:r>
            <a:r>
              <a:rPr lang="en-ID" sz="2000" spc="80" dirty="0"/>
              <a:t> </a:t>
            </a:r>
            <a:r>
              <a:rPr lang="en-ID" sz="2000" spc="80" dirty="0" err="1"/>
              <a:t>konferensi</a:t>
            </a:r>
            <a:r>
              <a:rPr lang="en-ID" sz="2000" spc="80" dirty="0"/>
              <a:t> </a:t>
            </a:r>
            <a:r>
              <a:rPr lang="en-ID" sz="2000" spc="80" dirty="0" err="1"/>
              <a:t>pangan</a:t>
            </a:r>
            <a:r>
              <a:rPr lang="en-ID" sz="2000" spc="80" dirty="0"/>
              <a:t> </a:t>
            </a:r>
            <a:r>
              <a:rPr lang="en-ID" sz="2000" spc="80" dirty="0" err="1"/>
              <a:t>sedunia</a:t>
            </a:r>
            <a:r>
              <a:rPr lang="en-ID" sz="2000" spc="80" dirty="0"/>
              <a:t> di Roma </a:t>
            </a:r>
            <a:r>
              <a:rPr lang="en-ID" sz="2000" spc="80" dirty="0" err="1"/>
              <a:t>Tahun</a:t>
            </a:r>
            <a:r>
              <a:rPr lang="en-ID" sz="2000" spc="80" dirty="0"/>
              <a:t> 1992.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400" dirty="0" err="1"/>
              <a:t>Perbedaan</a:t>
            </a:r>
            <a:r>
              <a:rPr lang="en-ID" sz="2400" dirty="0"/>
              <a:t> slogan 4 </a:t>
            </a:r>
            <a:r>
              <a:rPr lang="en-ID" sz="2400" dirty="0" err="1"/>
              <a:t>Sehat</a:t>
            </a:r>
            <a:r>
              <a:rPr lang="en-ID" sz="2400" dirty="0"/>
              <a:t> 5 </a:t>
            </a:r>
            <a:r>
              <a:rPr lang="en-ID" sz="2400" dirty="0" err="1"/>
              <a:t>Sempurna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Pedoman</a:t>
            </a:r>
            <a:r>
              <a:rPr lang="en-ID" sz="2400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 </a:t>
            </a:r>
            <a:r>
              <a:rPr lang="en-ID" sz="2400" dirty="0" err="1"/>
              <a:t>Seimbang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: </a:t>
            </a:r>
            <a:r>
              <a:rPr lang="en-ID" sz="2400" dirty="0" err="1"/>
              <a:t>Konsumsi</a:t>
            </a:r>
            <a:r>
              <a:rPr lang="en-ID" sz="2400" dirty="0"/>
              <a:t> </a:t>
            </a:r>
            <a:r>
              <a:rPr lang="en-ID" sz="2400" dirty="0" err="1"/>
              <a:t>makan</a:t>
            </a:r>
            <a:r>
              <a:rPr lang="en-ID" sz="2400" dirty="0"/>
              <a:t> </a:t>
            </a:r>
            <a:r>
              <a:rPr lang="en-ID" sz="2400" dirty="0" err="1"/>
              <a:t>sehari-hari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mengandung</a:t>
            </a:r>
            <a:r>
              <a:rPr lang="en-ID" sz="2400" dirty="0"/>
              <a:t> </a:t>
            </a:r>
            <a:r>
              <a:rPr lang="en-ID" sz="2400" dirty="0" err="1"/>
              <a:t>zat</a:t>
            </a:r>
            <a:r>
              <a:rPr lang="en-ID" sz="2400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jenis</a:t>
            </a:r>
            <a:r>
              <a:rPr lang="en-ID" sz="2400" dirty="0"/>
              <a:t> dan </a:t>
            </a:r>
            <a:r>
              <a:rPr lang="en-ID" sz="2400" dirty="0" err="1"/>
              <a:t>jumlah</a:t>
            </a:r>
            <a:r>
              <a:rPr lang="en-ID" sz="2400" dirty="0"/>
              <a:t> (</a:t>
            </a:r>
            <a:r>
              <a:rPr lang="en-ID" sz="2400" dirty="0" err="1"/>
              <a:t>porsi</a:t>
            </a:r>
            <a:r>
              <a:rPr lang="en-ID" sz="2400" dirty="0"/>
              <a:t>) yang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kelompok</a:t>
            </a:r>
            <a:r>
              <a:rPr lang="en-ID" sz="2400" dirty="0"/>
              <a:t> </a:t>
            </a:r>
            <a:r>
              <a:rPr lang="en-ID" sz="2400" dirty="0" err="1"/>
              <a:t>umur</a:t>
            </a:r>
            <a:r>
              <a:rPr lang="en-ID" sz="2400" dirty="0"/>
              <a:t>. 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400" spc="80" dirty="0" err="1"/>
              <a:t>Konsumsi</a:t>
            </a:r>
            <a:r>
              <a:rPr lang="en-ID" sz="2400" spc="80" dirty="0"/>
              <a:t> </a:t>
            </a:r>
            <a:r>
              <a:rPr lang="en-ID" sz="2400" spc="80" dirty="0" err="1"/>
              <a:t>makanan</a:t>
            </a:r>
            <a:r>
              <a:rPr lang="en-ID" sz="2400" spc="80" dirty="0"/>
              <a:t> </a:t>
            </a:r>
            <a:r>
              <a:rPr lang="en-ID" sz="2400" spc="80" dirty="0" err="1"/>
              <a:t>memperhatikan</a:t>
            </a:r>
            <a:r>
              <a:rPr lang="en-ID" sz="2400" spc="80" dirty="0"/>
              <a:t> </a:t>
            </a:r>
            <a:r>
              <a:rPr lang="en-ID" sz="2400" spc="80" dirty="0" err="1"/>
              <a:t>prinsip</a:t>
            </a:r>
            <a:r>
              <a:rPr lang="en-ID" sz="2400" spc="80" dirty="0"/>
              <a:t> 4 Pilar.</a:t>
            </a:r>
            <a:endParaRPr lang="en-ID" sz="2000" spc="8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80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3940-4D96-41A2-AD8E-7A238CD8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372533"/>
            <a:ext cx="11379200" cy="61298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000" dirty="0" err="1"/>
              <a:t>Gizi</a:t>
            </a:r>
            <a:r>
              <a:rPr lang="en-ID" sz="2000" dirty="0"/>
              <a:t> </a:t>
            </a:r>
            <a:r>
              <a:rPr lang="en-ID" sz="2000" dirty="0" err="1"/>
              <a:t>Seimbang</a:t>
            </a:r>
            <a:r>
              <a:rPr lang="en-ID" sz="2000" dirty="0"/>
              <a:t>: </a:t>
            </a:r>
            <a:r>
              <a:rPr lang="en-ID" sz="2000" dirty="0" err="1"/>
              <a:t>Susunan</a:t>
            </a:r>
            <a:r>
              <a:rPr lang="en-ID" sz="2000" dirty="0"/>
              <a:t> </a:t>
            </a:r>
            <a:r>
              <a:rPr lang="en-ID" sz="2000" dirty="0" err="1"/>
              <a:t>pangan</a:t>
            </a:r>
            <a:r>
              <a:rPr lang="en-ID" sz="2000" dirty="0"/>
              <a:t> </a:t>
            </a:r>
            <a:r>
              <a:rPr lang="en-ID" sz="2000" dirty="0" err="1"/>
              <a:t>sehari-hari</a:t>
            </a:r>
            <a:r>
              <a:rPr lang="en-ID" sz="2000" dirty="0"/>
              <a:t> yang </a:t>
            </a:r>
            <a:r>
              <a:rPr lang="en-ID" sz="2000" dirty="0" err="1"/>
              <a:t>mengandung</a:t>
            </a:r>
            <a:r>
              <a:rPr lang="en-ID" sz="2000" dirty="0"/>
              <a:t> </a:t>
            </a:r>
            <a:r>
              <a:rPr lang="en-ID" sz="2000" dirty="0" err="1"/>
              <a:t>zat</a:t>
            </a:r>
            <a:r>
              <a:rPr lang="en-ID" sz="2000" dirty="0"/>
              <a:t> </a:t>
            </a:r>
            <a:r>
              <a:rPr lang="en-ID" sz="2000" dirty="0" err="1"/>
              <a:t>gizi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dan </a:t>
            </a:r>
            <a:r>
              <a:rPr lang="en-ID" sz="2000" dirty="0" err="1"/>
              <a:t>jumlah</a:t>
            </a:r>
            <a:r>
              <a:rPr lang="en-ID" sz="2000" dirty="0"/>
              <a:t> yang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kebutuhan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,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memperhatikan</a:t>
            </a:r>
            <a:r>
              <a:rPr lang="en-ID" sz="2000" dirty="0"/>
              <a:t> </a:t>
            </a:r>
            <a:r>
              <a:rPr lang="en-ID" sz="2000" dirty="0" err="1"/>
              <a:t>prinsip</a:t>
            </a:r>
            <a:r>
              <a:rPr lang="en-ID" sz="2000" dirty="0"/>
              <a:t> </a:t>
            </a:r>
            <a:r>
              <a:rPr lang="en-ID" sz="2000" dirty="0" err="1"/>
              <a:t>keanekaragaman</a:t>
            </a:r>
            <a:r>
              <a:rPr lang="en-ID" sz="2000" dirty="0"/>
              <a:t> </a:t>
            </a:r>
            <a:r>
              <a:rPr lang="en-ID" sz="2000" dirty="0" err="1"/>
              <a:t>pangan</a:t>
            </a:r>
            <a:r>
              <a:rPr lang="en-ID" sz="2000" dirty="0"/>
              <a:t>, </a:t>
            </a:r>
            <a:r>
              <a:rPr lang="en-ID" sz="2000" dirty="0" err="1"/>
              <a:t>aktivitas</a:t>
            </a:r>
            <a:r>
              <a:rPr lang="en-ID" sz="2000" dirty="0"/>
              <a:t> </a:t>
            </a:r>
            <a:r>
              <a:rPr lang="en-ID" sz="2000" dirty="0" err="1"/>
              <a:t>fisik</a:t>
            </a:r>
            <a:r>
              <a:rPr lang="en-ID" sz="2000" dirty="0"/>
              <a:t>, </a:t>
            </a:r>
            <a:r>
              <a:rPr lang="en-ID" sz="2000" dirty="0" err="1"/>
              <a:t>perilaku</a:t>
            </a:r>
            <a:r>
              <a:rPr lang="en-ID" sz="2000" dirty="0"/>
              <a:t> </a:t>
            </a:r>
            <a:r>
              <a:rPr lang="en-ID" sz="2000" dirty="0" err="1"/>
              <a:t>hidup</a:t>
            </a:r>
            <a:r>
              <a:rPr lang="en-ID" sz="2000" dirty="0"/>
              <a:t> </a:t>
            </a:r>
            <a:r>
              <a:rPr lang="en-ID" sz="2000" dirty="0" err="1"/>
              <a:t>bersih</a:t>
            </a:r>
            <a:r>
              <a:rPr lang="en-ID" sz="2000" dirty="0"/>
              <a:t> dan </a:t>
            </a:r>
            <a:r>
              <a:rPr lang="en-ID" sz="2000" dirty="0" err="1"/>
              <a:t>memantau</a:t>
            </a:r>
            <a:r>
              <a:rPr lang="en-ID" sz="2000" dirty="0"/>
              <a:t> </a:t>
            </a:r>
            <a:r>
              <a:rPr lang="en-ID" sz="2000" dirty="0" err="1"/>
              <a:t>berat</a:t>
            </a:r>
            <a:r>
              <a:rPr lang="en-ID" sz="2000" dirty="0"/>
              <a:t> badan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teratur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rangka</a:t>
            </a:r>
            <a:r>
              <a:rPr lang="en-ID" sz="2000" dirty="0"/>
              <a:t> </a:t>
            </a:r>
            <a:r>
              <a:rPr lang="en-ID" sz="2000" dirty="0" err="1"/>
              <a:t>mempertahankan</a:t>
            </a:r>
            <a:r>
              <a:rPr lang="en-ID" sz="2000" dirty="0"/>
              <a:t> </a:t>
            </a:r>
            <a:r>
              <a:rPr lang="en-ID" sz="2000" dirty="0" err="1"/>
              <a:t>berat</a:t>
            </a:r>
            <a:r>
              <a:rPr lang="en-ID" sz="2000" dirty="0"/>
              <a:t> badan normal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mencegah</a:t>
            </a:r>
            <a:r>
              <a:rPr lang="en-ID" sz="2000" dirty="0"/>
              <a:t> </a:t>
            </a:r>
            <a:r>
              <a:rPr lang="en-ID" sz="2000" dirty="0" err="1"/>
              <a:t>masalah</a:t>
            </a:r>
            <a:r>
              <a:rPr lang="en-ID" sz="2000" dirty="0"/>
              <a:t> </a:t>
            </a:r>
            <a:r>
              <a:rPr lang="en-ID" sz="2000" dirty="0" err="1"/>
              <a:t>gizi</a:t>
            </a:r>
            <a:r>
              <a:rPr lang="en-ID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ID" sz="2000" dirty="0" err="1"/>
              <a:t>Pangan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segala</a:t>
            </a:r>
            <a:r>
              <a:rPr lang="en-ID" sz="2000" dirty="0"/>
              <a:t> </a:t>
            </a:r>
            <a:r>
              <a:rPr lang="en-ID" sz="2000" dirty="0" err="1"/>
              <a:t>sesuatu</a:t>
            </a:r>
            <a:r>
              <a:rPr lang="en-ID" sz="2000" dirty="0"/>
              <a:t> yang </a:t>
            </a:r>
            <a:r>
              <a:rPr lang="en-ID" sz="2000" dirty="0" err="1"/>
              <a:t>berasal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sumber</a:t>
            </a:r>
            <a:r>
              <a:rPr lang="en-ID" sz="2000" dirty="0"/>
              <a:t> </a:t>
            </a:r>
            <a:r>
              <a:rPr lang="en-ID" sz="2000" dirty="0" err="1"/>
              <a:t>hayati</a:t>
            </a:r>
            <a:r>
              <a:rPr lang="en-ID" sz="2000" dirty="0"/>
              <a:t> dan air, </a:t>
            </a:r>
            <a:r>
              <a:rPr lang="en-ID" sz="2000" dirty="0" err="1"/>
              <a:t>baik</a:t>
            </a:r>
            <a:r>
              <a:rPr lang="en-ID" sz="2000" dirty="0"/>
              <a:t> yang </a:t>
            </a:r>
            <a:r>
              <a:rPr lang="en-ID" sz="2000" dirty="0" err="1"/>
              <a:t>diolah</a:t>
            </a:r>
            <a:r>
              <a:rPr lang="en-ID" sz="2000" dirty="0"/>
              <a:t> </a:t>
            </a:r>
            <a:r>
              <a:rPr lang="en-ID" sz="2000" dirty="0" err="1"/>
              <a:t>maupun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diolah</a:t>
            </a:r>
            <a:r>
              <a:rPr lang="en-ID" sz="2000" dirty="0"/>
              <a:t> yang </a:t>
            </a:r>
            <a:r>
              <a:rPr lang="en-ID" sz="2000" dirty="0" err="1"/>
              <a:t>diperuntukkan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konsumsi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, </a:t>
            </a:r>
            <a:r>
              <a:rPr lang="en-ID" sz="2000" dirty="0" err="1"/>
              <a:t>termasuk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tambahan</a:t>
            </a:r>
            <a:r>
              <a:rPr lang="en-ID" sz="2000" dirty="0"/>
              <a:t> </a:t>
            </a:r>
            <a:r>
              <a:rPr lang="en-ID" sz="2000" dirty="0" err="1"/>
              <a:t>pangan</a:t>
            </a:r>
            <a:r>
              <a:rPr lang="en-ID" sz="2000" dirty="0"/>
              <a:t>,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baku</a:t>
            </a:r>
            <a:r>
              <a:rPr lang="en-ID" sz="2000" dirty="0"/>
              <a:t> </a:t>
            </a:r>
            <a:r>
              <a:rPr lang="en-ID" sz="2000" dirty="0" err="1"/>
              <a:t>pangan</a:t>
            </a:r>
            <a:r>
              <a:rPr lang="en-ID" sz="2000" dirty="0"/>
              <a:t>, dan </a:t>
            </a:r>
            <a:r>
              <a:rPr lang="en-ID" sz="2000" dirty="0" err="1"/>
              <a:t>bahan</a:t>
            </a:r>
            <a:r>
              <a:rPr lang="en-ID" sz="2000" dirty="0"/>
              <a:t> lain yang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proses </a:t>
            </a:r>
            <a:r>
              <a:rPr lang="en-ID" sz="2000" dirty="0" err="1"/>
              <a:t>penyiapan</a:t>
            </a:r>
            <a:r>
              <a:rPr lang="en-ID" sz="2000" dirty="0"/>
              <a:t>, </a:t>
            </a:r>
            <a:r>
              <a:rPr lang="en-ID" sz="2000" dirty="0" err="1"/>
              <a:t>pengolahan</a:t>
            </a:r>
            <a:r>
              <a:rPr lang="en-ID" sz="2000" dirty="0"/>
              <a:t>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pembuatan</a:t>
            </a:r>
            <a:r>
              <a:rPr lang="en-ID" sz="2000" dirty="0"/>
              <a:t> </a:t>
            </a:r>
            <a:r>
              <a:rPr lang="en-ID" sz="2000" dirty="0" err="1"/>
              <a:t>makanan</a:t>
            </a:r>
            <a:r>
              <a:rPr lang="en-ID" sz="2000" dirty="0"/>
              <a:t> dan </a:t>
            </a:r>
            <a:r>
              <a:rPr lang="en-ID" sz="2000" dirty="0" err="1"/>
              <a:t>minuman</a:t>
            </a:r>
            <a:r>
              <a:rPr lang="en-ID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ID" sz="2000" dirty="0" err="1"/>
              <a:t>Keanekaragaman</a:t>
            </a:r>
            <a:r>
              <a:rPr lang="en-ID" sz="2000" dirty="0"/>
              <a:t> </a:t>
            </a:r>
            <a:r>
              <a:rPr lang="en-ID" sz="2000" dirty="0" err="1"/>
              <a:t>pangan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anekaragam</a:t>
            </a:r>
            <a:r>
              <a:rPr lang="en-ID" sz="2000" dirty="0"/>
              <a:t> </a:t>
            </a:r>
            <a:r>
              <a:rPr lang="en-ID" sz="2000" dirty="0" err="1"/>
              <a:t>kelompok</a:t>
            </a:r>
            <a:r>
              <a:rPr lang="en-ID" sz="2000" dirty="0"/>
              <a:t> </a:t>
            </a:r>
            <a:r>
              <a:rPr lang="en-ID" sz="2000" dirty="0" err="1"/>
              <a:t>pangan</a:t>
            </a:r>
            <a:r>
              <a:rPr lang="en-ID" sz="2000" dirty="0"/>
              <a:t> yang </a:t>
            </a:r>
            <a:r>
              <a:rPr lang="en-ID" sz="2000" dirty="0" err="1"/>
              <a:t>terdiri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makanan</a:t>
            </a:r>
            <a:r>
              <a:rPr lang="en-ID" sz="2000" dirty="0"/>
              <a:t> </a:t>
            </a:r>
            <a:r>
              <a:rPr lang="en-ID" sz="2000" dirty="0" err="1"/>
              <a:t>pokok</a:t>
            </a:r>
            <a:r>
              <a:rPr lang="en-ID" sz="2000" dirty="0"/>
              <a:t>, </a:t>
            </a:r>
            <a:r>
              <a:rPr lang="en-ID" sz="2000" dirty="0" err="1"/>
              <a:t>lauk</a:t>
            </a:r>
            <a:r>
              <a:rPr lang="en-ID" sz="2000" dirty="0"/>
              <a:t> </a:t>
            </a:r>
            <a:r>
              <a:rPr lang="en-ID" sz="2000" dirty="0" err="1"/>
              <a:t>pauk</a:t>
            </a:r>
            <a:r>
              <a:rPr lang="en-ID" sz="2000" dirty="0"/>
              <a:t>, </a:t>
            </a:r>
            <a:r>
              <a:rPr lang="en-ID" sz="2000" dirty="0" err="1"/>
              <a:t>sayuran</a:t>
            </a:r>
            <a:r>
              <a:rPr lang="en-ID" sz="2000" dirty="0"/>
              <a:t> dan </a:t>
            </a:r>
            <a:r>
              <a:rPr lang="en-ID" sz="2000" dirty="0" err="1"/>
              <a:t>buah-buahan</a:t>
            </a:r>
            <a:r>
              <a:rPr lang="en-ID" sz="2000" dirty="0"/>
              <a:t> dan air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beranekaragam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kelompok</a:t>
            </a:r>
            <a:r>
              <a:rPr lang="en-ID" sz="2000" dirty="0"/>
              <a:t> </a:t>
            </a:r>
            <a:r>
              <a:rPr lang="en-ID" sz="2000" dirty="0" err="1"/>
              <a:t>pangan</a:t>
            </a:r>
            <a:r>
              <a:rPr lang="en-ID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516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0BEE2-CE18-4D90-A98A-EFC31EA1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Kelompok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Pangan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C1824-5053-41E6-8EF8-1C6C28A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Makanan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Pokok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ID" sz="2800" dirty="0" err="1"/>
              <a:t>Lauk</a:t>
            </a:r>
            <a:r>
              <a:rPr lang="en-ID" sz="2800" dirty="0"/>
              <a:t> </a:t>
            </a:r>
            <a:r>
              <a:rPr lang="en-ID" sz="2800" dirty="0" err="1"/>
              <a:t>pauk</a:t>
            </a:r>
            <a:r>
              <a:rPr lang="en-ID" sz="2800" dirty="0"/>
              <a:t> </a:t>
            </a:r>
            <a:r>
              <a:rPr lang="en-ID" sz="2800" dirty="0" err="1"/>
              <a:t>sumber</a:t>
            </a:r>
            <a:r>
              <a:rPr lang="en-ID" sz="2800" dirty="0"/>
              <a:t> protein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ID" sz="2800" dirty="0" err="1"/>
              <a:t>Sayuran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ID" sz="2800" dirty="0" err="1"/>
              <a:t>Buah-buahan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7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577554-36D9-4AB4-9D46-76AC4A790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55E26-3E89-4C31-ADE5-C94730585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5E873-2EC1-4744-A510-C9CED8A5E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EB23F-DC25-4957-A6C5-2D060645B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439589-68CE-4F2E-8851-4A2A43EC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AFDAA-823E-410E-AA59-59B163EC3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4F9F62-BFA0-4A06-9FEB-B0C393C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BCD850-0871-4F29-8821-5B688719F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FF122-219C-4EB2-A8AB-4E897C42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365825"/>
            <a:ext cx="9673306" cy="7992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800" b="0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Kelompok</a:t>
            </a:r>
            <a:r>
              <a:rPr lang="en-US" sz="48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4800" b="0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Makanan</a:t>
            </a:r>
            <a:r>
              <a:rPr lang="en-US" sz="48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r>
              <a:rPr lang="en-US" sz="4800" b="0" kern="1200" cap="all" spc="-100" baseline="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Pokok</a:t>
            </a:r>
            <a:endParaRPr lang="en-US" sz="4800" b="0" kern="1200" cap="all" spc="-100" baseline="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6CDAE-EEDC-4B0E-AD02-713C9E725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204" y="2330847"/>
            <a:ext cx="9673306" cy="330146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Makanan pokok antara lain: Beras, kentang, singkong, ubi jalar, jagung, talas, sagu, sukun.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 err="1"/>
              <a:t>Kandungan</a:t>
            </a:r>
            <a:r>
              <a:rPr lang="en-ID" sz="2400" dirty="0"/>
              <a:t> </a:t>
            </a:r>
            <a:r>
              <a:rPr lang="en-ID" sz="2400" dirty="0" err="1"/>
              <a:t>zat</a:t>
            </a:r>
            <a:r>
              <a:rPr lang="en-ID" sz="2400" dirty="0"/>
              <a:t> </a:t>
            </a:r>
            <a:r>
              <a:rPr lang="en-ID" sz="2400" dirty="0" err="1"/>
              <a:t>gizi</a:t>
            </a:r>
            <a:r>
              <a:rPr lang="en-ID" sz="2400" dirty="0"/>
              <a:t> per </a:t>
            </a:r>
            <a:r>
              <a:rPr lang="en-ID" sz="2400" dirty="0" err="1"/>
              <a:t>porsi</a:t>
            </a:r>
            <a:r>
              <a:rPr lang="en-ID" sz="2400" dirty="0"/>
              <a:t> nasi </a:t>
            </a: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seberat</a:t>
            </a:r>
            <a:r>
              <a:rPr lang="en-ID" sz="2400" dirty="0"/>
              <a:t> 100 gram, yang </a:t>
            </a:r>
            <a:r>
              <a:rPr lang="en-ID" sz="2400" dirty="0" err="1"/>
              <a:t>setara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¾ </a:t>
            </a:r>
            <a:r>
              <a:rPr lang="en-ID" sz="2400" dirty="0" err="1"/>
              <a:t>gelas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: 175 </a:t>
            </a:r>
            <a:r>
              <a:rPr lang="en-ID" sz="2400" dirty="0" err="1"/>
              <a:t>Kalori</a:t>
            </a:r>
            <a:r>
              <a:rPr lang="en-ID" sz="2400" dirty="0"/>
              <a:t>, 4 gram Protein dan 40 gram </a:t>
            </a:r>
            <a:r>
              <a:rPr lang="en-ID" sz="2400" dirty="0" err="1"/>
              <a:t>Karbohidrat</a:t>
            </a:r>
            <a:r>
              <a:rPr lang="en-ID" sz="2400" dirty="0"/>
              <a:t>.</a:t>
            </a:r>
            <a:endParaRPr lang="en-US" sz="2000" spc="8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33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191</TotalTime>
  <Words>1641</Words>
  <Application>Microsoft Office PowerPoint</Application>
  <PresentationFormat>Widescreen</PresentationFormat>
  <Paragraphs>103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Aharoni</vt:lpstr>
      <vt:lpstr>Arial</vt:lpstr>
      <vt:lpstr>Century Gothic</vt:lpstr>
      <vt:lpstr>Savon</vt:lpstr>
      <vt:lpstr>Pertemuan 14-15: Menyusun Makanan Sehat untuk AUD</vt:lpstr>
      <vt:lpstr>Gizi dan Kesehatan</vt:lpstr>
      <vt:lpstr>Lanjutan…</vt:lpstr>
      <vt:lpstr>Konsumsi pangan masyarakat Indonesia</vt:lpstr>
      <vt:lpstr>PowerPoint Presentation</vt:lpstr>
      <vt:lpstr>PowerPoint Presentation</vt:lpstr>
      <vt:lpstr>PowerPoint Presentation</vt:lpstr>
      <vt:lpstr>Kelompok Pangan</vt:lpstr>
      <vt:lpstr>Kelompok Makanan Pokok</vt:lpstr>
      <vt:lpstr>PowerPoint Presentation</vt:lpstr>
      <vt:lpstr>Kelompok Lauk Pauk</vt:lpstr>
      <vt:lpstr>PowerPoint Presentation</vt:lpstr>
      <vt:lpstr>PowerPoint Presentation</vt:lpstr>
      <vt:lpstr>PowerPoint Presentation</vt:lpstr>
      <vt:lpstr>Kelompok Lauk Pauk Menurut Kandungan Lemak</vt:lpstr>
      <vt:lpstr>PowerPoint Presentation</vt:lpstr>
      <vt:lpstr>PowerPoint Presentation</vt:lpstr>
      <vt:lpstr>PowerPoint Presentation</vt:lpstr>
      <vt:lpstr>Kelompok Sayuran</vt:lpstr>
      <vt:lpstr>PowerPoint Presentation</vt:lpstr>
      <vt:lpstr>PowerPoint Presentation</vt:lpstr>
      <vt:lpstr>PowerPoint Presentation</vt:lpstr>
      <vt:lpstr>Kelompok BUAH</vt:lpstr>
      <vt:lpstr>PowerPoint Presentation</vt:lpstr>
      <vt:lpstr>PowerPoint Presentation</vt:lpstr>
      <vt:lpstr>Tumpeng Gizi Seimbang</vt:lpstr>
      <vt:lpstr>Gizi Seimbang Untuk Berbagai Kelompok</vt:lpstr>
      <vt:lpstr>Gizi Seimbang untuk ibu hamil </vt:lpstr>
      <vt:lpstr>Gizi Seimbang untuk ibu menyusui</vt:lpstr>
      <vt:lpstr>Gizi Seimbang untuk bayi usia 0-6 bulan</vt:lpstr>
      <vt:lpstr>Gizi Seimbang untuk bayi dan anak usia 6-24 bulan</vt:lpstr>
      <vt:lpstr>Gizi Seimbang untuk anak usia 2-5 tahun</vt:lpstr>
      <vt:lpstr>Pesan Gizi Seimbang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14-15: Menyusun Makanan Sehat untuk AUD</dc:title>
  <dc:creator>Nurul Shofiatin Zuhro</dc:creator>
  <cp:lastModifiedBy>Nurul Shofiatin Zuhro</cp:lastModifiedBy>
  <cp:revision>18</cp:revision>
  <dcterms:created xsi:type="dcterms:W3CDTF">2021-05-27T22:53:09Z</dcterms:created>
  <dcterms:modified xsi:type="dcterms:W3CDTF">2021-05-28T02:04:53Z</dcterms:modified>
</cp:coreProperties>
</file>