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75" r:id="rId4"/>
    <p:sldId id="276" r:id="rId5"/>
    <p:sldId id="277" r:id="rId6"/>
    <p:sldId id="266" r:id="rId7"/>
    <p:sldId id="268" r:id="rId8"/>
    <p:sldId id="269" r:id="rId9"/>
    <p:sldId id="270" r:id="rId10"/>
    <p:sldId id="271" r:id="rId11"/>
    <p:sldId id="272"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1AC41D-926A-45DD-8EFA-0CA2B1EE5DE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ABD7F-3FDA-46E5-A767-5BA27514B7CE}" type="slidenum">
              <a:rPr lang="en-US" smtClean="0"/>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A91AC41D-926A-45DD-8EFA-0CA2B1EE5DE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ABD7F-3FDA-46E5-A767-5BA27514B7CE}" type="slidenum">
              <a:rPr lang="en-US" smtClean="0"/>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0"/>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A91AC41D-926A-45DD-8EFA-0CA2B1EE5DE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ABD7F-3FDA-46E5-A767-5BA27514B7CE}" type="slidenum">
              <a:rPr lang="en-US" smtClean="0"/>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A91AC41D-926A-45DD-8EFA-0CA2B1EE5DEE}"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ABD7F-3FDA-46E5-A767-5BA27514B7CE}" type="slidenum">
              <a:rPr lang="en-US" smtClean="0"/>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9336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9336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A91AC41D-926A-45DD-8EFA-0CA2B1EE5DEE}"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DABD7F-3FDA-46E5-A767-5BA27514B7CE}" type="slidenum">
              <a:rPr lang="en-US" smtClean="0"/>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1AC41D-926A-45DD-8EFA-0CA2B1EE5DEE}"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DABD7F-3FDA-46E5-A767-5BA27514B7CE}" type="slidenum">
              <a:rPr lang="en-US" smtClean="0"/>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1AC41D-926A-45DD-8EFA-0CA2B1EE5DEE}"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DABD7F-3FDA-46E5-A767-5BA27514B7CE}" type="slidenum">
              <a:rPr lang="en-US" smtClean="0"/>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0"/>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09600" y="1435100"/>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A91AC41D-926A-45DD-8EFA-0CA2B1EE5DEE}"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ABD7F-3FDA-46E5-A767-5BA27514B7CE}"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A91AC41D-926A-45DD-8EFA-0CA2B1EE5DEE}"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ABD7F-3FDA-46E5-A767-5BA27514B7CE}" type="slidenum">
              <a:rPr lang="en-US" smtClean="0"/>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A91AC41D-926A-45DD-8EFA-0CA2B1EE5DE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ABD7F-3FDA-46E5-A767-5BA27514B7CE}" type="slidenum">
              <a:rPr lang="en-US" smtClean="0"/>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A91AC41D-926A-45DD-8EFA-0CA2B1EE5DE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ABD7F-3FDA-46E5-A767-5BA27514B7CE}"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1AC41D-926A-45DD-8EFA-0CA2B1EE5DEE}" type="datetimeFigureOut">
              <a:rPr lang="en-US" smtClean="0"/>
            </a:fld>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ABD7F-3FDA-46E5-A767-5BA27514B7CE}"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026" name="Picture 2" descr="C:\Users\COMPAQ\Downloads\welcome.jpg"/>
          <p:cNvPicPr>
            <a:picLocks noChangeAspect="1" noChangeArrowheads="1"/>
          </p:cNvPicPr>
          <p:nvPr/>
        </p:nvPicPr>
        <p:blipFill>
          <a:blip r:embed="rId1"/>
          <a:srcRect/>
          <a:stretch>
            <a:fillRect/>
          </a:stretch>
        </p:blipFill>
        <p:spPr bwMode="auto">
          <a:xfrm>
            <a:off x="1524000" y="0"/>
            <a:ext cx="9144000" cy="685799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Entrepreneurial Mindset (what it is?)</a:t>
            </a:r>
            <a:endParaRPr lang="en-US" sz="3200" b="1" dirty="0"/>
          </a:p>
        </p:txBody>
      </p:sp>
      <p:sp>
        <p:nvSpPr>
          <p:cNvPr id="3" name="Content Placeholder 2"/>
          <p:cNvSpPr>
            <a:spLocks noGrp="1"/>
          </p:cNvSpPr>
          <p:nvPr>
            <p:ph idx="1"/>
          </p:nvPr>
        </p:nvSpPr>
        <p:spPr/>
        <p:txBody>
          <a:bodyPr/>
          <a:lstStyle/>
          <a:p>
            <a:r>
              <a:rPr lang="en-US" dirty="0"/>
              <a:t>entrepreneurial mindset, </a:t>
            </a:r>
            <a:r>
              <a:rPr lang="en-US" dirty="0" smtClean="0"/>
              <a:t>are </a:t>
            </a:r>
            <a:r>
              <a:rPr lang="en-US" dirty="0"/>
              <a:t>a </a:t>
            </a:r>
            <a:r>
              <a:rPr lang="en-US" dirty="0" smtClean="0"/>
              <a:t>set of </a:t>
            </a:r>
            <a:r>
              <a:rPr lang="en-US" dirty="0"/>
              <a:t>psychological dispositions, which are embedded in habits and </a:t>
            </a:r>
            <a:r>
              <a:rPr lang="en-US" dirty="0" smtClean="0"/>
              <a:t>world-views (Dr. Max </a:t>
            </a:r>
            <a:r>
              <a:rPr lang="en-US" dirty="0" err="1" smtClean="0"/>
              <a:t>Senges</a:t>
            </a:r>
            <a:r>
              <a:rPr lang="en-US" dirty="0" smtClean="0"/>
              <a:t>).</a:t>
            </a:r>
            <a:endParaRPr lang="en-US" dirty="0" smtClean="0"/>
          </a:p>
          <a:p>
            <a:r>
              <a:rPr lang="en-US" dirty="0"/>
              <a:t>a mindset is the way your believe systems and experience lets you look at </a:t>
            </a:r>
            <a:r>
              <a:rPr lang="en-US" dirty="0" smtClean="0"/>
              <a:t>things.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noAutofit/>
          </a:bodyPr>
          <a:lstStyle/>
          <a:p>
            <a:r>
              <a:rPr lang="en-US" sz="2800" b="1" dirty="0" smtClean="0">
                <a:solidFill>
                  <a:srgbClr val="FF0000"/>
                </a:solidFill>
              </a:rPr>
              <a:t>THE FIVE LEVELS OF ENTREPRENEURIAL DEVELOPMENT</a:t>
            </a:r>
            <a:endParaRPr lang="en-US" sz="2800" b="1" dirty="0">
              <a:solidFill>
                <a:srgbClr val="FF0000"/>
              </a:solidFill>
            </a:endParaRPr>
          </a:p>
        </p:txBody>
      </p:sp>
      <p:sp>
        <p:nvSpPr>
          <p:cNvPr id="3" name="Content Placeholder 2"/>
          <p:cNvSpPr>
            <a:spLocks noGrp="1"/>
          </p:cNvSpPr>
          <p:nvPr>
            <p:ph idx="1"/>
          </p:nvPr>
        </p:nvSpPr>
        <p:spPr>
          <a:xfrm>
            <a:off x="1981200" y="1600200"/>
            <a:ext cx="8229600" cy="4525963"/>
          </a:xfrm>
        </p:spPr>
        <p:txBody>
          <a:bodyPr/>
          <a:lstStyle/>
          <a:p>
            <a:r>
              <a:rPr lang="en-US" dirty="0"/>
              <a:t>Level One: The Self-Employed </a:t>
            </a:r>
            <a:r>
              <a:rPr lang="en-US" dirty="0" smtClean="0"/>
              <a:t>Mindset</a:t>
            </a:r>
            <a:endParaRPr lang="en-US" dirty="0" smtClean="0"/>
          </a:p>
          <a:p>
            <a:r>
              <a:rPr lang="en-US" dirty="0"/>
              <a:t>Level Two: The Managerial </a:t>
            </a:r>
            <a:r>
              <a:rPr lang="en-US" dirty="0" smtClean="0"/>
              <a:t>Perspective</a:t>
            </a:r>
            <a:endParaRPr lang="en-US" dirty="0" smtClean="0"/>
          </a:p>
          <a:p>
            <a:r>
              <a:rPr lang="en-US" dirty="0"/>
              <a:t>Level Three: The Attitude of </a:t>
            </a:r>
            <a:r>
              <a:rPr lang="en-US" dirty="0" smtClean="0"/>
              <a:t>Owner/Leader</a:t>
            </a:r>
            <a:endParaRPr lang="en-US" dirty="0" smtClean="0"/>
          </a:p>
          <a:p>
            <a:r>
              <a:rPr lang="en-US" dirty="0"/>
              <a:t>Level Four: The Entrepreneurial </a:t>
            </a:r>
            <a:r>
              <a:rPr lang="en-US" dirty="0" smtClean="0"/>
              <a:t>Investor</a:t>
            </a:r>
            <a:endParaRPr lang="en-US" dirty="0" smtClean="0"/>
          </a:p>
          <a:p>
            <a:r>
              <a:rPr lang="en-US" dirty="0"/>
              <a:t>Level Five: The True Entrepreneur</a:t>
            </a:r>
            <a:endParaRPr lang="en-US" dirty="0"/>
          </a:p>
          <a:p>
            <a:pPr marL="0" indent="0">
              <a:buNone/>
            </a:pPr>
            <a:endParaRPr lang="en-US" dirty="0"/>
          </a:p>
          <a:p>
            <a:pPr marL="0" indent="0" algn="ctr">
              <a:buNone/>
            </a:pPr>
            <a:r>
              <a:rPr lang="en-ID" altLang="en-US" dirty="0"/>
              <a:t>(To Know, To Do, To Be)</a:t>
            </a:r>
            <a:endParaRPr lang="en-ID"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COMPAQ\Downloads\mobavatar\New folder\you-are-and-your-dream.jpg"/>
          <p:cNvPicPr>
            <a:picLocks noGrp="1" noChangeAspect="1" noChangeArrowheads="1"/>
          </p:cNvPicPr>
          <p:nvPr>
            <p:ph idx="1"/>
          </p:nvPr>
        </p:nvPicPr>
        <p:blipFill>
          <a:blip r:embed="rId1"/>
          <a:srcRect/>
          <a:stretch>
            <a:fillRect/>
          </a:stretch>
        </p:blipFill>
        <p:spPr bwMode="auto">
          <a:xfrm>
            <a:off x="1524000" y="0"/>
            <a:ext cx="9144000" cy="685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C:\Users\COMPAQ\Downloads\mobavatar\the-world-is-full-of-king-and-queen.jpg"/>
          <p:cNvPicPr>
            <a:picLocks noGrp="1" noChangeAspect="1" noChangeArrowheads="1"/>
          </p:cNvPicPr>
          <p:nvPr>
            <p:ph idx="1"/>
          </p:nvPr>
        </p:nvPicPr>
        <p:blipFill>
          <a:blip r:embed="rId1"/>
          <a:srcRect/>
          <a:stretch>
            <a:fillRect/>
          </a:stretch>
        </p:blipFill>
        <p:spPr bwMode="auto">
          <a:xfrm>
            <a:off x="1524000" y="0"/>
            <a:ext cx="9143999" cy="6858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pPr algn="ctr"/>
            <a:br>
              <a:rPr lang="en-US" b="1" dirty="0" smtClean="0">
                <a:sym typeface="+mn-ea"/>
              </a:rPr>
            </a:br>
            <a:r>
              <a:rPr lang="en-US" b="1" dirty="0" smtClean="0">
                <a:sym typeface="+mn-ea"/>
              </a:rPr>
              <a:t>What is Entrepreneurship?</a:t>
            </a:r>
            <a:br>
              <a:rPr lang="en-US" b="1" dirty="0"/>
            </a:br>
            <a:endParaRPr lang="en-US"/>
          </a:p>
        </p:txBody>
      </p:sp>
      <p:sp>
        <p:nvSpPr>
          <p:cNvPr id="3" name="Content Placeholder 2"/>
          <p:cNvSpPr>
            <a:spLocks noGrp="1"/>
          </p:cNvSpPr>
          <p:nvPr>
            <p:ph idx="1"/>
          </p:nvPr>
        </p:nvSpPr>
        <p:spPr/>
        <p:txBody>
          <a:bodyPr/>
          <a:p>
            <a:r>
              <a:rPr lang="en-ID" altLang="en-US"/>
              <a:t>Keberanian seseorang untuk melakukan kegiatan usaha secara kreatif dan inovatif dalam rangka memperoleh keuntungan maupun untuk berkontribusi kepada tujuan-tujuan sosial kemasyarakatan.</a:t>
            </a:r>
            <a:endParaRPr lang="en-ID"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676400" y="1033272"/>
          <a:ext cx="8839200" cy="5888355"/>
        </p:xfrm>
        <a:graphic>
          <a:graphicData uri="http://schemas.openxmlformats.org/drawingml/2006/table">
            <a:tbl>
              <a:tblPr/>
              <a:tblGrid>
                <a:gridCol w="2895600"/>
                <a:gridCol w="5943600"/>
              </a:tblGrid>
              <a:tr h="1261745">
                <a:tc>
                  <a:txBody>
                    <a:bodyPr/>
                    <a:lstStyle/>
                    <a:p>
                      <a:pPr marL="0" marR="0" algn="ctr">
                        <a:lnSpc>
                          <a:spcPct val="115000"/>
                        </a:lnSpc>
                        <a:spcBef>
                          <a:spcPts val="0"/>
                        </a:spcBef>
                        <a:spcAft>
                          <a:spcPts val="0"/>
                        </a:spcAft>
                      </a:pPr>
                      <a:r>
                        <a:rPr lang="id-ID" sz="2400" b="1" dirty="0">
                          <a:solidFill>
                            <a:schemeClr val="bg1"/>
                          </a:solidFill>
                          <a:latin typeface="Times New Roman" panose="02020603050405020304"/>
                          <a:ea typeface="Calibri" panose="020F0502020204030204"/>
                          <a:cs typeface="Times New Roman" panose="02020603050405020304"/>
                        </a:rPr>
                        <a:t>Creation of Wealth</a:t>
                      </a:r>
                      <a:endParaRPr lang="en-US" sz="2400" b="1" dirty="0">
                        <a:solidFill>
                          <a:schemeClr val="bg1"/>
                        </a:solidFill>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defRPr/>
                      </a:pPr>
                      <a:r>
                        <a:rPr lang="id-ID" sz="2400" b="1" dirty="0" smtClean="0">
                          <a:solidFill>
                            <a:schemeClr val="bg1"/>
                          </a:solidFill>
                          <a:latin typeface="Times New Roman" panose="02020603050405020304"/>
                          <a:ea typeface="Calibri" panose="020F0502020204030204"/>
                          <a:cs typeface="Times New Roman" panose="02020603050405020304"/>
                        </a:rPr>
                        <a:t>Entrepreneurship involves assuming the risk associated with the facilitation of production in exchange for profit.</a:t>
                      </a:r>
                      <a:endParaRPr lang="id-ID" sz="2400" b="1" dirty="0" smtClean="0">
                        <a:solidFill>
                          <a:schemeClr val="bg1"/>
                        </a:solidFill>
                        <a:latin typeface="Times New Roman" panose="020206030504050203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261745">
                <a:tc>
                  <a:txBody>
                    <a:bodyPr/>
                    <a:lstStyle/>
                    <a:p>
                      <a:pPr marL="0" marR="0" algn="ctr">
                        <a:lnSpc>
                          <a:spcPct val="115000"/>
                        </a:lnSpc>
                        <a:spcBef>
                          <a:spcPts val="0"/>
                        </a:spcBef>
                        <a:spcAft>
                          <a:spcPts val="0"/>
                        </a:spcAft>
                      </a:pPr>
                      <a:r>
                        <a:rPr lang="id-ID" sz="2400" b="1" dirty="0">
                          <a:solidFill>
                            <a:srgbClr val="00B050"/>
                          </a:solidFill>
                          <a:latin typeface="Times New Roman" panose="02020603050405020304"/>
                          <a:ea typeface="Calibri" panose="020F0502020204030204"/>
                          <a:cs typeface="Times New Roman" panose="02020603050405020304"/>
                        </a:rPr>
                        <a:t>Creation of Enterprise</a:t>
                      </a:r>
                      <a:endParaRPr lang="en-US" sz="2400" b="1" dirty="0">
                        <a:solidFill>
                          <a:srgbClr val="00B050"/>
                        </a:solidFill>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defRPr/>
                      </a:pPr>
                      <a:r>
                        <a:rPr lang="id-ID" sz="2400" b="1" kern="1200" dirty="0" smtClean="0">
                          <a:solidFill>
                            <a:srgbClr val="00B050"/>
                          </a:solidFill>
                          <a:latin typeface="+mn-lt"/>
                          <a:ea typeface="+mn-ea"/>
                          <a:cs typeface="+mn-cs"/>
                        </a:rPr>
                        <a:t>Entrepreneurship entails the founding of a new business venture where non existed before</a:t>
                      </a:r>
                      <a:endParaRPr lang="en-US" sz="2400" b="1" kern="1200" dirty="0" smtClean="0">
                        <a:solidFill>
                          <a:srgbClr val="00B050"/>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1745">
                <a:tc>
                  <a:txBody>
                    <a:bodyPr/>
                    <a:lstStyle/>
                    <a:p>
                      <a:pPr marL="0" marR="0" algn="ctr">
                        <a:lnSpc>
                          <a:spcPct val="115000"/>
                        </a:lnSpc>
                        <a:spcBef>
                          <a:spcPts val="0"/>
                        </a:spcBef>
                        <a:spcAft>
                          <a:spcPts val="0"/>
                        </a:spcAft>
                      </a:pPr>
                      <a:r>
                        <a:rPr lang="id-ID" sz="2400" b="1" dirty="0">
                          <a:solidFill>
                            <a:srgbClr val="FFFF00"/>
                          </a:solidFill>
                          <a:latin typeface="Times New Roman" panose="02020603050405020304"/>
                          <a:ea typeface="Calibri" panose="020F0502020204030204"/>
                          <a:cs typeface="Times New Roman" panose="02020603050405020304"/>
                        </a:rPr>
                        <a:t>Creation of Innovation</a:t>
                      </a:r>
                      <a:endParaRPr lang="en-US" sz="2400" b="1" dirty="0">
                        <a:solidFill>
                          <a:srgbClr val="FFFF00"/>
                        </a:solidFill>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defRPr/>
                      </a:pPr>
                      <a:r>
                        <a:rPr lang="id-ID" sz="2400" b="1" kern="1200" dirty="0" smtClean="0">
                          <a:solidFill>
                            <a:srgbClr val="FFFF00"/>
                          </a:solidFill>
                          <a:latin typeface="+mn-lt"/>
                          <a:ea typeface="+mn-ea"/>
                          <a:cs typeface="+mn-cs"/>
                        </a:rPr>
                        <a:t>Entrepreneurship is concerned with unique combination of resources that make existing methods or products obsolete.</a:t>
                      </a:r>
                      <a:endParaRPr lang="en-US" sz="2400" b="1" kern="1200" dirty="0" smtClean="0">
                        <a:solidFill>
                          <a:srgbClr val="FFFF00"/>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2103120">
                <a:tc>
                  <a:txBody>
                    <a:bodyPr/>
                    <a:lstStyle/>
                    <a:p>
                      <a:pPr marL="0" marR="0" algn="ctr">
                        <a:lnSpc>
                          <a:spcPct val="115000"/>
                        </a:lnSpc>
                        <a:spcBef>
                          <a:spcPts val="0"/>
                        </a:spcBef>
                        <a:spcAft>
                          <a:spcPts val="0"/>
                        </a:spcAft>
                      </a:pPr>
                      <a:r>
                        <a:rPr lang="id-ID" sz="2400" b="1" dirty="0">
                          <a:solidFill>
                            <a:srgbClr val="00B050"/>
                          </a:solidFill>
                          <a:latin typeface="Times New Roman" panose="02020603050405020304"/>
                          <a:ea typeface="Calibri" panose="020F0502020204030204"/>
                          <a:cs typeface="Times New Roman" panose="02020603050405020304"/>
                        </a:rPr>
                        <a:t>Creation of Change</a:t>
                      </a:r>
                      <a:endParaRPr lang="en-US" sz="2400" b="1" dirty="0">
                        <a:solidFill>
                          <a:srgbClr val="00B050"/>
                        </a:solidFill>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defRPr/>
                      </a:pPr>
                      <a:r>
                        <a:rPr lang="id-ID" sz="2400" b="1" kern="1200" dirty="0" smtClean="0">
                          <a:solidFill>
                            <a:srgbClr val="00B050"/>
                          </a:solidFill>
                          <a:latin typeface="+mn-lt"/>
                          <a:ea typeface="+mn-ea"/>
                          <a:cs typeface="+mn-cs"/>
                        </a:rPr>
                        <a:t>Entrepreneurship involves creating change by adjusting, adapting and modifying one’s personal repertoire, approaches, and skills to meet different opportunities available in the environment.</a:t>
                      </a:r>
                      <a:endParaRPr lang="en-US" sz="2400" b="1" kern="1200" dirty="0" smtClean="0">
                        <a:solidFill>
                          <a:srgbClr val="00B050"/>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097" name="Rectangle 1"/>
          <p:cNvSpPr>
            <a:spLocks noChangeArrowheads="1"/>
          </p:cNvSpPr>
          <p:nvPr/>
        </p:nvSpPr>
        <p:spPr bwMode="auto">
          <a:xfrm>
            <a:off x="1752600" y="76825"/>
            <a:ext cx="8686800" cy="52197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28600" algn="ctr" defTabSz="914400" rtl="0" eaLnBrk="1" fontAlgn="base" latinLnBrk="0" hangingPunct="1">
              <a:lnSpc>
                <a:spcPct val="100000"/>
              </a:lnSpc>
              <a:spcBef>
                <a:spcPct val="0"/>
              </a:spcBef>
              <a:spcAft>
                <a:spcPct val="0"/>
              </a:spcAft>
              <a:buClrTx/>
              <a:buSzTx/>
              <a:buFontTx/>
              <a:buNone/>
            </a:pPr>
            <a:r>
              <a:rPr kumimoji="0" lang="id-ID" sz="2800" b="1" i="0" u="none" strike="noStrike" cap="none" normalizeH="0" baseline="0" dirty="0" smtClean="0">
                <a:ln>
                  <a:noFill/>
                </a:ln>
                <a:solidFill>
                  <a:srgbClr val="FF0000"/>
                </a:solidFill>
                <a:effectLst/>
                <a:latin typeface="Calibri" panose="020F0502020204030204" charset="0"/>
                <a:ea typeface="Calibri" panose="020F0502020204030204" charset="0"/>
                <a:cs typeface="Times New Roman" panose="02020603050405020304" pitchFamily="18" charset="0"/>
              </a:rPr>
              <a:t>Seven Perspectives on the Nature of Entrepreneurship</a:t>
            </a:r>
            <a:endParaRPr kumimoji="0" lang="en-US" sz="2800" b="0"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676400" y="1777618"/>
          <a:ext cx="8839200" cy="3986530"/>
        </p:xfrm>
        <a:graphic>
          <a:graphicData uri="http://schemas.openxmlformats.org/drawingml/2006/table">
            <a:tbl>
              <a:tblPr/>
              <a:tblGrid>
                <a:gridCol w="2895600"/>
                <a:gridCol w="5943600"/>
              </a:tblGrid>
              <a:tr h="1463675">
                <a:tc>
                  <a:txBody>
                    <a:bodyPr/>
                    <a:lstStyle/>
                    <a:p>
                      <a:pPr marL="0" marR="0" algn="ctr">
                        <a:lnSpc>
                          <a:spcPct val="115000"/>
                        </a:lnSpc>
                        <a:spcBef>
                          <a:spcPts val="0"/>
                        </a:spcBef>
                        <a:spcAft>
                          <a:spcPts val="0"/>
                        </a:spcAft>
                      </a:pPr>
                      <a:r>
                        <a:rPr lang="id-ID" sz="2400" b="1" dirty="0">
                          <a:solidFill>
                            <a:srgbClr val="00B050"/>
                          </a:solidFill>
                          <a:latin typeface="Times New Roman" panose="02020603050405020304"/>
                          <a:ea typeface="Calibri" panose="020F0502020204030204"/>
                          <a:cs typeface="Times New Roman" panose="02020603050405020304"/>
                        </a:rPr>
                        <a:t>Creation of </a:t>
                      </a:r>
                      <a:r>
                        <a:rPr lang="en-US" sz="2400" b="1" dirty="0" smtClean="0">
                          <a:solidFill>
                            <a:srgbClr val="00B050"/>
                          </a:solidFill>
                          <a:latin typeface="Times New Roman" panose="02020603050405020304"/>
                          <a:ea typeface="Calibri" panose="020F0502020204030204"/>
                          <a:cs typeface="Times New Roman" panose="02020603050405020304"/>
                        </a:rPr>
                        <a:t>Employment</a:t>
                      </a:r>
                      <a:endParaRPr lang="en-US" sz="2400" b="1" dirty="0">
                        <a:solidFill>
                          <a:srgbClr val="00B050"/>
                        </a:solidFill>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r>
                        <a:rPr lang="id-ID" sz="2400" b="1" kern="1200" dirty="0" smtClean="0">
                          <a:solidFill>
                            <a:srgbClr val="00B050"/>
                          </a:solidFill>
                          <a:latin typeface="+mn-lt"/>
                          <a:ea typeface="+mn-ea"/>
                          <a:cs typeface="+mn-cs"/>
                        </a:rPr>
                        <a:t>Entrepreneurship is concerned with employing, managing, and developing the factors of production, including the labor force.</a:t>
                      </a:r>
                      <a:endParaRPr lang="en-US" sz="2400" b="1" kern="1200" dirty="0">
                        <a:solidFill>
                          <a:srgbClr val="00B050"/>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1261110">
                <a:tc>
                  <a:txBody>
                    <a:bodyPr/>
                    <a:lstStyle/>
                    <a:p>
                      <a:pPr marL="0" marR="0" algn="ctr">
                        <a:lnSpc>
                          <a:spcPct val="115000"/>
                        </a:lnSpc>
                        <a:spcBef>
                          <a:spcPts val="0"/>
                        </a:spcBef>
                        <a:spcAft>
                          <a:spcPts val="0"/>
                        </a:spcAft>
                      </a:pPr>
                      <a:r>
                        <a:rPr lang="id-ID" sz="2400" b="1" dirty="0">
                          <a:solidFill>
                            <a:schemeClr val="accent6">
                              <a:lumMod val="75000"/>
                            </a:schemeClr>
                          </a:solidFill>
                          <a:latin typeface="Times New Roman" panose="02020603050405020304"/>
                          <a:ea typeface="Calibri" panose="020F0502020204030204"/>
                          <a:cs typeface="Times New Roman" panose="02020603050405020304"/>
                        </a:rPr>
                        <a:t>Creation of Value</a:t>
                      </a:r>
                      <a:endParaRPr lang="en-US" sz="2400" b="1" dirty="0">
                        <a:solidFill>
                          <a:schemeClr val="accent6">
                            <a:lumMod val="75000"/>
                          </a:schemeClr>
                        </a:solidFill>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defRPr/>
                      </a:pPr>
                      <a:r>
                        <a:rPr lang="id-ID" sz="2400" b="1" kern="1200" dirty="0" smtClean="0">
                          <a:solidFill>
                            <a:srgbClr val="C00000"/>
                          </a:solidFill>
                          <a:latin typeface="+mn-lt"/>
                          <a:ea typeface="+mn-ea"/>
                          <a:cs typeface="+mn-cs"/>
                        </a:rPr>
                        <a:t>Entrepreneurship is a process of creating value for customers by exploiting untapped opportunities.</a:t>
                      </a:r>
                      <a:endParaRPr lang="en-US" sz="2400" b="1" kern="1200" dirty="0" smtClean="0">
                        <a:solidFill>
                          <a:srgbClr val="C00000"/>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1745">
                <a:tc>
                  <a:txBody>
                    <a:bodyPr/>
                    <a:lstStyle/>
                    <a:p>
                      <a:pPr marL="0" marR="0" algn="ctr">
                        <a:lnSpc>
                          <a:spcPct val="115000"/>
                        </a:lnSpc>
                        <a:spcBef>
                          <a:spcPts val="0"/>
                        </a:spcBef>
                        <a:spcAft>
                          <a:spcPts val="0"/>
                        </a:spcAft>
                      </a:pPr>
                      <a:r>
                        <a:rPr lang="id-ID" sz="2400" b="1" dirty="0">
                          <a:solidFill>
                            <a:srgbClr val="FF0000"/>
                          </a:solidFill>
                          <a:latin typeface="Times New Roman" panose="02020603050405020304"/>
                          <a:ea typeface="Calibri" panose="020F0502020204030204"/>
                          <a:cs typeface="Times New Roman" panose="02020603050405020304"/>
                        </a:rPr>
                        <a:t>Creation of Growth</a:t>
                      </a:r>
                      <a:endParaRPr lang="en-US" sz="2400" b="1" dirty="0">
                        <a:solidFill>
                          <a:srgbClr val="FF0000"/>
                        </a:solidFill>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defRPr/>
                      </a:pPr>
                      <a:r>
                        <a:rPr lang="id-ID" sz="2400" b="1" kern="1200" dirty="0" smtClean="0">
                          <a:solidFill>
                            <a:srgbClr val="FF0000"/>
                          </a:solidFill>
                          <a:latin typeface="+mn-lt"/>
                          <a:ea typeface="+mn-ea"/>
                          <a:cs typeface="+mn-cs"/>
                        </a:rPr>
                        <a:t>Entrepreneurship is defined as strong and positive orientation towards growth in sales, income, assets and employment.</a:t>
                      </a:r>
                      <a:endParaRPr lang="en-US" sz="2400" b="1" kern="1200" dirty="0" smtClean="0">
                        <a:solidFill>
                          <a:srgbClr val="FF0000"/>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r>
            </a:tbl>
          </a:graphicData>
        </a:graphic>
      </p:graphicFrame>
      <p:sp>
        <p:nvSpPr>
          <p:cNvPr id="4097" name="Rectangle 1"/>
          <p:cNvSpPr>
            <a:spLocks noChangeArrowheads="1"/>
          </p:cNvSpPr>
          <p:nvPr/>
        </p:nvSpPr>
        <p:spPr bwMode="auto">
          <a:xfrm>
            <a:off x="1752600" y="417979"/>
            <a:ext cx="8686800" cy="95313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28600" algn="ctr" defTabSz="914400" rtl="0" eaLnBrk="1" fontAlgn="base" latinLnBrk="0" hangingPunct="1">
              <a:lnSpc>
                <a:spcPct val="100000"/>
              </a:lnSpc>
              <a:spcBef>
                <a:spcPct val="0"/>
              </a:spcBef>
              <a:spcAft>
                <a:spcPct val="0"/>
              </a:spcAft>
              <a:buClrTx/>
              <a:buSzTx/>
              <a:buFontTx/>
              <a:buNone/>
            </a:pPr>
            <a:r>
              <a:rPr kumimoji="0" lang="id-ID" sz="2800" b="1" i="0" u="none" strike="noStrike" cap="none" normalizeH="0" baseline="0" dirty="0" smtClean="0">
                <a:ln>
                  <a:noFill/>
                </a:ln>
                <a:solidFill>
                  <a:srgbClr val="FF0000"/>
                </a:solidFill>
                <a:effectLst/>
                <a:latin typeface="Calibri" panose="020F0502020204030204" charset="0"/>
                <a:ea typeface="Calibri" panose="020F0502020204030204" charset="0"/>
                <a:cs typeface="Times New Roman" panose="02020603050405020304" pitchFamily="18" charset="0"/>
              </a:rPr>
              <a:t>Seven Perspectives on the Nature of Entrepreneurship</a:t>
            </a:r>
            <a:endParaRPr kumimoji="0" lang="en-US" sz="2800" b="1" i="0" u="none" strike="noStrike" cap="none" normalizeH="0" baseline="0" dirty="0" smtClean="0">
              <a:ln>
                <a:noFill/>
              </a:ln>
              <a:solidFill>
                <a:srgbClr val="FF0000"/>
              </a:solidFill>
              <a:effectLst/>
              <a:latin typeface="Calibri" panose="020F0502020204030204" charset="0"/>
              <a:ea typeface="Calibri" panose="020F0502020204030204" charset="0"/>
              <a:cs typeface="Times New Roman" panose="02020603050405020304" pitchFamily="18" charset="0"/>
            </a:endParaRPr>
          </a:p>
          <a:p>
            <a:pPr marL="0" marR="0" lvl="0" indent="228600" algn="ctr" defTabSz="914400" rtl="0" eaLnBrk="1" fontAlgn="base" latinLnBrk="0" hangingPunct="1">
              <a:lnSpc>
                <a:spcPct val="100000"/>
              </a:lnSpc>
              <a:spcBef>
                <a:spcPct val="0"/>
              </a:spcBef>
              <a:spcAft>
                <a:spcPct val="0"/>
              </a:spcAft>
              <a:buClrTx/>
              <a:buSzTx/>
              <a:buFontTx/>
              <a:buNone/>
            </a:pPr>
            <a:r>
              <a:rPr lang="en-US" sz="2800" b="1" dirty="0" smtClean="0">
                <a:solidFill>
                  <a:srgbClr val="FF0000"/>
                </a:solidFill>
                <a:latin typeface="Calibri" panose="020F0502020204030204" charset="0"/>
                <a:cs typeface="Times New Roman" panose="02020603050405020304" pitchFamily="18" charset="0"/>
              </a:rPr>
              <a:t>continued</a:t>
            </a:r>
            <a:endParaRPr kumimoji="0" lang="en-US" sz="2800" b="0"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endParaRPr>
          </a:p>
        </p:txBody>
      </p:sp>
      <p:sp>
        <p:nvSpPr>
          <p:cNvPr id="6" name="TextBox 5"/>
          <p:cNvSpPr txBox="1"/>
          <p:nvPr/>
        </p:nvSpPr>
        <p:spPr>
          <a:xfrm>
            <a:off x="1676400" y="5983069"/>
            <a:ext cx="3132455" cy="645160"/>
          </a:xfrm>
          <a:prstGeom prst="rect">
            <a:avLst/>
          </a:prstGeom>
          <a:noFill/>
        </p:spPr>
        <p:txBody>
          <a:bodyPr wrap="none" rtlCol="0">
            <a:spAutoFit/>
          </a:bodyPr>
          <a:lstStyle/>
          <a:p>
            <a:pPr lvl="0"/>
            <a:r>
              <a:rPr lang="id-ID" b="1" dirty="0" smtClean="0">
                <a:latin typeface="Calibri" panose="020F0502020204030204" charset="0"/>
                <a:ea typeface="Calibri" panose="020F0502020204030204" charset="0"/>
                <a:cs typeface="Times New Roman" panose="02020603050405020304" pitchFamily="18" charset="0"/>
              </a:rPr>
              <a:t>(</a:t>
            </a:r>
            <a:r>
              <a:rPr lang="id-ID" dirty="0" smtClean="0">
                <a:latin typeface="Calibri" panose="020F0502020204030204" charset="0"/>
                <a:ea typeface="Calibri" panose="020F0502020204030204" charset="0"/>
                <a:cs typeface="Times New Roman" panose="02020603050405020304" pitchFamily="18" charset="0"/>
              </a:rPr>
              <a:t>Morris, Lewis &amp;  Sexton, 1994).</a:t>
            </a:r>
            <a:endParaRPr lang="id-ID" sz="2800" dirty="0" smtClean="0">
              <a:latin typeface="Arial" panose="020B0604020202020204" pitchFamily="34" charset="0"/>
              <a:cs typeface="Arial" panose="020B0604020202020204" pitchFamily="34" charset="0"/>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a:bodyPr>
          <a:lstStyle/>
          <a:p>
            <a:r>
              <a:rPr lang="en-US" sz="3600" b="1" dirty="0" smtClean="0">
                <a:solidFill>
                  <a:schemeClr val="accent6">
                    <a:lumMod val="50000"/>
                  </a:schemeClr>
                </a:solidFill>
              </a:rPr>
              <a:t>PROFESI APA SAJA YANG BISA DIKATEGORIKAN SEBAGAI WIRAUSAHA?</a:t>
            </a:r>
            <a:endParaRPr lang="en-US" sz="3600" b="1" dirty="0">
              <a:solidFill>
                <a:schemeClr val="accent6">
                  <a:lumMod val="50000"/>
                </a:schemeClr>
              </a:solidFill>
            </a:endParaRPr>
          </a:p>
        </p:txBody>
      </p:sp>
      <p:sp>
        <p:nvSpPr>
          <p:cNvPr id="3" name="Content Placeholder 2"/>
          <p:cNvSpPr>
            <a:spLocks noGrp="1"/>
          </p:cNvSpPr>
          <p:nvPr>
            <p:ph idx="1"/>
          </p:nvPr>
        </p:nvSpPr>
        <p:spPr>
          <a:xfrm>
            <a:off x="1981200" y="2438401"/>
            <a:ext cx="8229600" cy="1981200"/>
          </a:xfrm>
        </p:spPr>
        <p:txBody>
          <a:bodyPr/>
          <a:lstStyle/>
          <a:p>
            <a:pPr marL="0" indent="0" algn="ctr">
              <a:buNone/>
            </a:pPr>
            <a:r>
              <a:rPr lang="id-ID" b="1" i="1" dirty="0">
                <a:solidFill>
                  <a:srgbClr val="FF0000"/>
                </a:solidFill>
              </a:rPr>
              <a:t>Entrepreneur  can be in any proffesion, regardless of the field</a:t>
            </a:r>
            <a:r>
              <a:rPr lang="en-US" b="1" i="1" dirty="0">
                <a:solidFill>
                  <a:srgbClr val="FF0000"/>
                </a:solidFill>
              </a:rPr>
              <a:t> </a:t>
            </a:r>
            <a:endParaRPr lang="en-US" b="1" i="1" dirty="0" smtClean="0">
              <a:solidFill>
                <a:srgbClr val="FF0000"/>
              </a:solidFill>
            </a:endParaRPr>
          </a:p>
          <a:p>
            <a:pPr marL="0" indent="0" algn="ctr">
              <a:buNone/>
            </a:pPr>
            <a:r>
              <a:rPr lang="en-US" sz="2800" b="1" dirty="0" smtClean="0">
                <a:solidFill>
                  <a:srgbClr val="FF0000"/>
                </a:solidFill>
              </a:rPr>
              <a:t>(</a:t>
            </a:r>
            <a:r>
              <a:rPr lang="en-US" sz="2800" dirty="0" err="1">
                <a:solidFill>
                  <a:srgbClr val="FF0000"/>
                </a:solidFill>
              </a:rPr>
              <a:t>Hisrich</a:t>
            </a:r>
            <a:r>
              <a:rPr lang="en-US" sz="2800" dirty="0">
                <a:solidFill>
                  <a:srgbClr val="FF0000"/>
                </a:solidFill>
              </a:rPr>
              <a:t>, Peters </a:t>
            </a:r>
            <a:r>
              <a:rPr lang="en-US" sz="2800" dirty="0" err="1">
                <a:solidFill>
                  <a:srgbClr val="FF0000"/>
                </a:solidFill>
              </a:rPr>
              <a:t>dan</a:t>
            </a:r>
            <a:r>
              <a:rPr lang="en-US" sz="2800" dirty="0">
                <a:solidFill>
                  <a:srgbClr val="FF0000"/>
                </a:solidFill>
              </a:rPr>
              <a:t> </a:t>
            </a:r>
            <a:r>
              <a:rPr lang="en-US" sz="2800" dirty="0" smtClean="0">
                <a:solidFill>
                  <a:srgbClr val="FF0000"/>
                </a:solidFill>
              </a:rPr>
              <a:t>Shepherd</a:t>
            </a:r>
            <a:r>
              <a:rPr lang="en-US" sz="2800" dirty="0">
                <a:solidFill>
                  <a:srgbClr val="FF0000"/>
                </a:solidFill>
              </a:rPr>
              <a:t>, 2005</a:t>
            </a:r>
            <a:r>
              <a:rPr lang="en-US" sz="2800" b="1" dirty="0" smtClean="0">
                <a:solidFill>
                  <a:srgbClr val="FF0000"/>
                </a:solidFill>
              </a:rPr>
              <a:t>)</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0"/>
            <a:ext cx="8229600" cy="4114800"/>
          </a:xfrm>
        </p:spPr>
        <p:txBody>
          <a:bodyPr>
            <a:normAutofit/>
          </a:bodyPr>
          <a:lstStyle/>
          <a:p>
            <a:pPr algn="l"/>
            <a:r>
              <a:rPr lang="en-US" sz="3100" b="1" dirty="0" err="1" smtClean="0">
                <a:solidFill>
                  <a:srgbClr val="FF0000"/>
                </a:solidFill>
              </a:rPr>
              <a:t>Intrapreneur</a:t>
            </a:r>
            <a:r>
              <a:rPr lang="en-US" sz="3100" dirty="0" smtClean="0"/>
              <a:t> </a:t>
            </a:r>
            <a:r>
              <a:rPr lang="en-US" sz="3100" dirty="0" err="1" smtClean="0"/>
              <a:t>dapat</a:t>
            </a:r>
            <a:r>
              <a:rPr lang="en-US" sz="3100" dirty="0" smtClean="0"/>
              <a:t> </a:t>
            </a:r>
            <a:r>
              <a:rPr lang="en-US" sz="3100" dirty="0" err="1" smtClean="0"/>
              <a:t>berperan</a:t>
            </a:r>
            <a:r>
              <a:rPr lang="en-US" sz="3100" dirty="0" smtClean="0"/>
              <a:t> </a:t>
            </a:r>
            <a:r>
              <a:rPr lang="en-US" sz="3100" dirty="0" err="1" smtClean="0"/>
              <a:t>sebagai</a:t>
            </a:r>
            <a:r>
              <a:rPr lang="en-US" sz="3100" dirty="0" smtClean="0"/>
              <a:t> </a:t>
            </a:r>
            <a:r>
              <a:rPr lang="en-US" sz="3100" dirty="0" err="1" smtClean="0"/>
              <a:t>pencetus</a:t>
            </a:r>
            <a:r>
              <a:rPr lang="en-US" sz="3100" dirty="0" smtClean="0"/>
              <a:t> (creator) </a:t>
            </a:r>
            <a:r>
              <a:rPr lang="en-US" sz="3100" dirty="0" err="1" smtClean="0"/>
              <a:t>atau</a:t>
            </a:r>
            <a:r>
              <a:rPr lang="en-US" sz="3100" dirty="0" smtClean="0"/>
              <a:t> </a:t>
            </a:r>
            <a:r>
              <a:rPr lang="en-US" sz="3100" dirty="0" err="1" smtClean="0"/>
              <a:t>penemu</a:t>
            </a:r>
            <a:r>
              <a:rPr lang="id-ID" sz="3100" dirty="0" smtClean="0"/>
              <a:t> </a:t>
            </a:r>
            <a:r>
              <a:rPr lang="en-US" sz="3100" dirty="0" smtClean="0"/>
              <a:t>(</a:t>
            </a:r>
            <a:r>
              <a:rPr lang="id-ID" sz="3100" dirty="0" smtClean="0"/>
              <a:t>inventor</a:t>
            </a:r>
            <a:r>
              <a:rPr lang="en-US" sz="3100" dirty="0" smtClean="0"/>
              <a:t>)</a:t>
            </a:r>
            <a:r>
              <a:rPr lang="id-ID" sz="3100" dirty="0" smtClean="0"/>
              <a:t> </a:t>
            </a:r>
            <a:r>
              <a:rPr lang="en-US" sz="3100" dirty="0" err="1" smtClean="0"/>
              <a:t>di</a:t>
            </a:r>
            <a:r>
              <a:rPr lang="en-US" sz="3100" dirty="0" smtClean="0"/>
              <a:t> </a:t>
            </a:r>
            <a:r>
              <a:rPr lang="en-US" sz="3100" dirty="0" err="1" smtClean="0"/>
              <a:t>dalam</a:t>
            </a:r>
            <a:r>
              <a:rPr lang="en-US" sz="3100" dirty="0" smtClean="0"/>
              <a:t> </a:t>
            </a:r>
            <a:r>
              <a:rPr lang="en-US" sz="3100" dirty="0" err="1" smtClean="0"/>
              <a:t>suatu</a:t>
            </a:r>
            <a:r>
              <a:rPr lang="en-US" sz="3100" dirty="0" smtClean="0"/>
              <a:t> </a:t>
            </a:r>
            <a:r>
              <a:rPr lang="en-US" sz="3100" dirty="0" err="1" smtClean="0"/>
              <a:t>organisasi</a:t>
            </a:r>
            <a:r>
              <a:rPr lang="en-US" sz="3100" dirty="0" smtClean="0"/>
              <a:t> (</a:t>
            </a:r>
            <a:r>
              <a:rPr lang="en-US" sz="3100" i="1" dirty="0" smtClean="0"/>
              <a:t>corporate entrepreneur</a:t>
            </a:r>
            <a:r>
              <a:rPr lang="en-US" sz="3100" dirty="0" smtClean="0"/>
              <a:t>) </a:t>
            </a:r>
            <a:r>
              <a:rPr lang="en-US" sz="3100" dirty="0" err="1" smtClean="0"/>
              <a:t>atau</a:t>
            </a:r>
            <a:r>
              <a:rPr lang="en-US" sz="3100" dirty="0" smtClean="0"/>
              <a:t> </a:t>
            </a:r>
            <a:r>
              <a:rPr lang="en-US" sz="3100" dirty="0" err="1" smtClean="0"/>
              <a:t>di</a:t>
            </a:r>
            <a:r>
              <a:rPr lang="en-US" sz="3100" dirty="0" smtClean="0"/>
              <a:t> </a:t>
            </a:r>
            <a:r>
              <a:rPr lang="en-US" sz="3100" dirty="0" err="1" smtClean="0"/>
              <a:t>masyarakat</a:t>
            </a:r>
            <a:r>
              <a:rPr lang="en-US" sz="3100" dirty="0" smtClean="0"/>
              <a:t> (</a:t>
            </a:r>
            <a:r>
              <a:rPr lang="en-US" sz="3100" i="1" dirty="0" smtClean="0"/>
              <a:t>social </a:t>
            </a:r>
            <a:r>
              <a:rPr lang="en-US" sz="3100" i="1" dirty="0" err="1" smtClean="0"/>
              <a:t>entrepeneur</a:t>
            </a:r>
            <a:r>
              <a:rPr lang="en-US" sz="3100" dirty="0" smtClean="0"/>
              <a:t>) </a:t>
            </a:r>
            <a:br>
              <a:rPr lang="en-US" sz="3100" dirty="0" smtClean="0"/>
            </a:br>
            <a:br>
              <a:rPr lang="en-US" sz="3100" dirty="0" smtClean="0"/>
            </a:br>
            <a:r>
              <a:rPr lang="en-US" sz="3100" b="1" dirty="0" smtClean="0">
                <a:solidFill>
                  <a:srgbClr val="FF0000"/>
                </a:solidFill>
              </a:rPr>
              <a:t>Entrepreneur</a:t>
            </a:r>
            <a:r>
              <a:rPr lang="en-US" sz="3100" dirty="0" smtClean="0">
                <a:solidFill>
                  <a:srgbClr val="FF0000"/>
                </a:solidFill>
              </a:rPr>
              <a:t> </a:t>
            </a:r>
            <a:r>
              <a:rPr lang="en-US" sz="3100" dirty="0" err="1" smtClean="0"/>
              <a:t>adalah</a:t>
            </a:r>
            <a:r>
              <a:rPr lang="en-US" sz="3100" dirty="0" smtClean="0"/>
              <a:t> </a:t>
            </a:r>
            <a:r>
              <a:rPr lang="en-US" sz="3100" dirty="0" err="1" smtClean="0"/>
              <a:t>seseorang</a:t>
            </a:r>
            <a:r>
              <a:rPr lang="en-US" sz="3100" dirty="0" smtClean="0"/>
              <a:t> yang </a:t>
            </a:r>
            <a:r>
              <a:rPr lang="en-US" sz="3100" dirty="0" err="1" smtClean="0"/>
              <a:t>memainkan</a:t>
            </a:r>
            <a:r>
              <a:rPr lang="en-US" sz="3100" dirty="0" smtClean="0"/>
              <a:t> </a:t>
            </a:r>
            <a:r>
              <a:rPr lang="en-US" sz="3100" dirty="0" err="1" smtClean="0"/>
              <a:t>peran</a:t>
            </a:r>
            <a:r>
              <a:rPr lang="en-US" sz="3100" dirty="0" smtClean="0"/>
              <a:t> yang </a:t>
            </a:r>
            <a:r>
              <a:rPr lang="en-US" sz="3100" dirty="0" err="1" smtClean="0"/>
              <a:t>sama</a:t>
            </a:r>
            <a:r>
              <a:rPr lang="en-US" sz="3100" dirty="0" smtClean="0"/>
              <a:t> </a:t>
            </a:r>
            <a:r>
              <a:rPr lang="en-US" sz="3100" dirty="0" err="1" smtClean="0"/>
              <a:t>dengan</a:t>
            </a:r>
            <a:r>
              <a:rPr lang="en-US" sz="3100" dirty="0" smtClean="0"/>
              <a:t> </a:t>
            </a:r>
            <a:r>
              <a:rPr lang="en-US" sz="3100" dirty="0" err="1" smtClean="0"/>
              <a:t>intrapreneur</a:t>
            </a:r>
            <a:r>
              <a:rPr lang="en-US" sz="3100" dirty="0" smtClean="0"/>
              <a:t> </a:t>
            </a:r>
            <a:r>
              <a:rPr lang="en-US" sz="3100" dirty="0" err="1" smtClean="0"/>
              <a:t>di</a:t>
            </a:r>
            <a:r>
              <a:rPr lang="en-US" sz="3100" dirty="0" smtClean="0"/>
              <a:t> </a:t>
            </a:r>
            <a:r>
              <a:rPr lang="en-US" sz="3100" dirty="0" err="1" smtClean="0"/>
              <a:t>dalam</a:t>
            </a:r>
            <a:r>
              <a:rPr lang="en-US" sz="3100" dirty="0" smtClean="0"/>
              <a:t> </a:t>
            </a:r>
            <a:r>
              <a:rPr lang="en-US" sz="3100" dirty="0" err="1" smtClean="0"/>
              <a:t>perusahaan</a:t>
            </a:r>
            <a:r>
              <a:rPr lang="en-US" sz="3100" dirty="0" smtClean="0"/>
              <a:t> yang </a:t>
            </a:r>
            <a:r>
              <a:rPr lang="en-US" sz="3100" dirty="0" err="1" smtClean="0"/>
              <a:t>dikembangkannya</a:t>
            </a:r>
            <a:r>
              <a:rPr lang="en-US" sz="3100" dirty="0" smtClean="0"/>
              <a:t> </a:t>
            </a:r>
            <a:r>
              <a:rPr lang="en-US" sz="3100" dirty="0" err="1" smtClean="0"/>
              <a:t>sendiri</a:t>
            </a:r>
            <a:r>
              <a:rPr lang="en-US" sz="3100" dirty="0"/>
              <a:t>.</a:t>
            </a:r>
            <a:br>
              <a:rPr lang="en-US" sz="3100" dirty="0" smtClean="0"/>
            </a:br>
            <a:endParaRPr lang="en-US" sz="3100" dirty="0"/>
          </a:p>
        </p:txBody>
      </p:sp>
      <p:sp>
        <p:nvSpPr>
          <p:cNvPr id="3" name="TextBox 2"/>
          <p:cNvSpPr txBox="1"/>
          <p:nvPr/>
        </p:nvSpPr>
        <p:spPr>
          <a:xfrm>
            <a:off x="1752600" y="152400"/>
            <a:ext cx="8305799" cy="1322070"/>
          </a:xfrm>
          <a:prstGeom prst="rect">
            <a:avLst/>
          </a:prstGeom>
          <a:noFill/>
        </p:spPr>
        <p:txBody>
          <a:bodyPr wrap="square" rtlCol="0">
            <a:spAutoFit/>
          </a:bodyPr>
          <a:lstStyle/>
          <a:p>
            <a:pPr algn="ctr"/>
            <a:r>
              <a:rPr lang="en-US" sz="4000" b="1" i="1" dirty="0" smtClean="0">
                <a:solidFill>
                  <a:schemeClr val="accent6">
                    <a:lumMod val="75000"/>
                  </a:schemeClr>
                </a:solidFill>
              </a:rPr>
              <a:t>E</a:t>
            </a:r>
            <a:r>
              <a:rPr lang="id-ID" sz="4000" b="1" i="1" dirty="0" smtClean="0">
                <a:solidFill>
                  <a:schemeClr val="accent6">
                    <a:lumMod val="75000"/>
                  </a:schemeClr>
                </a:solidFill>
              </a:rPr>
              <a:t>ntrepreneur can be defined as ‘intrapreneur’ and ‘entrepreneur’</a:t>
            </a:r>
            <a:endParaRPr lang="en-US" sz="40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152400"/>
            <a:ext cx="3352800" cy="1143000"/>
          </a:xfrm>
        </p:spPr>
        <p:txBody>
          <a:bodyPr>
            <a:normAutofit fontScale="90000"/>
          </a:bodyPr>
          <a:lstStyle/>
          <a:p>
            <a:r>
              <a:rPr lang="en-US" b="1" dirty="0" smtClean="0">
                <a:solidFill>
                  <a:schemeClr val="accent6">
                    <a:lumMod val="75000"/>
                  </a:schemeClr>
                </a:solidFill>
              </a:rPr>
              <a:t>WIRAUSAHA:</a:t>
            </a:r>
            <a:br>
              <a:rPr lang="en-US" b="1" dirty="0" smtClean="0">
                <a:solidFill>
                  <a:schemeClr val="accent6">
                    <a:lumMod val="75000"/>
                  </a:schemeClr>
                </a:solidFill>
              </a:rPr>
            </a:br>
            <a:r>
              <a:rPr lang="en-US" b="1" dirty="0" smtClean="0">
                <a:solidFill>
                  <a:srgbClr val="00B050"/>
                </a:solidFill>
              </a:rPr>
              <a:t>SIAPA SAJA?</a:t>
            </a:r>
            <a:endParaRPr lang="en-US" b="1" dirty="0">
              <a:solidFill>
                <a:srgbClr val="00B050"/>
              </a:solidFill>
            </a:endParaRPr>
          </a:p>
        </p:txBody>
      </p:sp>
      <p:sp>
        <p:nvSpPr>
          <p:cNvPr id="4" name="Rectangle 3"/>
          <p:cNvSpPr/>
          <p:nvPr/>
        </p:nvSpPr>
        <p:spPr>
          <a:xfrm>
            <a:off x="1981200" y="2221468"/>
            <a:ext cx="2514600" cy="368300"/>
          </a:xfrm>
          <a:prstGeom prst="rect">
            <a:avLst/>
          </a:prstGeom>
        </p:spPr>
        <p:txBody>
          <a:bodyPr wrap="square">
            <a:spAutoFit/>
          </a:bodyPr>
          <a:lstStyle/>
          <a:p>
            <a:r>
              <a:rPr lang="en-US" i="1" dirty="0" smtClean="0"/>
              <a:t>Business entrepreneur </a:t>
            </a:r>
            <a:endParaRPr lang="en-US" dirty="0"/>
          </a:p>
        </p:txBody>
      </p:sp>
      <p:pic>
        <p:nvPicPr>
          <p:cNvPr id="5121" name="Picture 1"/>
          <p:cNvPicPr>
            <a:picLocks noChangeAspect="1" noChangeArrowheads="1"/>
          </p:cNvPicPr>
          <p:nvPr/>
        </p:nvPicPr>
        <p:blipFill>
          <a:blip r:embed="rId1" cstate="print"/>
          <a:srcRect/>
          <a:stretch>
            <a:fillRect/>
          </a:stretch>
        </p:blipFill>
        <p:spPr bwMode="auto">
          <a:xfrm>
            <a:off x="8763000" y="152400"/>
            <a:ext cx="1752600" cy="2257425"/>
          </a:xfrm>
          <a:prstGeom prst="rect">
            <a:avLst/>
          </a:prstGeom>
          <a:noFill/>
          <a:ln w="9525">
            <a:noFill/>
            <a:miter lim="800000"/>
            <a:headEnd/>
            <a:tailEnd/>
          </a:ln>
        </p:spPr>
      </p:pic>
      <p:pic>
        <p:nvPicPr>
          <p:cNvPr id="6" name="Picture 4"/>
          <p:cNvPicPr>
            <a:picLocks noChangeAspect="1" noChangeArrowheads="1"/>
          </p:cNvPicPr>
          <p:nvPr/>
        </p:nvPicPr>
        <p:blipFill>
          <a:blip r:embed="rId2" cstate="print"/>
          <a:srcRect/>
          <a:stretch>
            <a:fillRect/>
          </a:stretch>
        </p:blipFill>
        <p:spPr bwMode="auto">
          <a:xfrm>
            <a:off x="8534399" y="3048000"/>
            <a:ext cx="1981201" cy="2362200"/>
          </a:xfrm>
          <a:prstGeom prst="rect">
            <a:avLst/>
          </a:prstGeom>
          <a:noFill/>
          <a:ln w="9525">
            <a:noFill/>
            <a:miter lim="800000"/>
            <a:headEnd/>
            <a:tailEnd/>
          </a:ln>
        </p:spPr>
      </p:pic>
      <p:sp>
        <p:nvSpPr>
          <p:cNvPr id="7" name="TextBox 6"/>
          <p:cNvSpPr txBox="1"/>
          <p:nvPr/>
        </p:nvSpPr>
        <p:spPr>
          <a:xfrm>
            <a:off x="7866653" y="5429071"/>
            <a:ext cx="2801347" cy="1198880"/>
          </a:xfrm>
          <a:prstGeom prst="rect">
            <a:avLst/>
          </a:prstGeom>
          <a:noFill/>
        </p:spPr>
        <p:txBody>
          <a:bodyPr wrap="square" rtlCol="0">
            <a:spAutoFit/>
          </a:bodyPr>
          <a:lstStyle/>
          <a:p>
            <a:pPr algn="ctr"/>
            <a:r>
              <a:rPr lang="en-US" b="1" dirty="0" smtClean="0">
                <a:solidFill>
                  <a:srgbClr val="FF0000"/>
                </a:solidFill>
              </a:rPr>
              <a:t>Social Entrepreneur</a:t>
            </a:r>
            <a:endParaRPr lang="en-US" b="1" dirty="0" smtClean="0">
              <a:solidFill>
                <a:srgbClr val="FF0000"/>
              </a:solidFill>
            </a:endParaRPr>
          </a:p>
          <a:p>
            <a:pPr algn="ctr"/>
            <a:r>
              <a:rPr lang="en-US" b="1" dirty="0" smtClean="0">
                <a:solidFill>
                  <a:srgbClr val="FF0000"/>
                </a:solidFill>
              </a:rPr>
              <a:t>(Muhammad </a:t>
            </a:r>
            <a:r>
              <a:rPr lang="en-US" b="1" dirty="0" err="1" smtClean="0">
                <a:solidFill>
                  <a:srgbClr val="FF0000"/>
                </a:solidFill>
              </a:rPr>
              <a:t>Yunus</a:t>
            </a:r>
            <a:endParaRPr lang="en-US" b="1" dirty="0" smtClean="0">
              <a:solidFill>
                <a:srgbClr val="FF0000"/>
              </a:solidFill>
            </a:endParaRPr>
          </a:p>
          <a:p>
            <a:pPr algn="ctr"/>
            <a:r>
              <a:rPr lang="en-US" b="1" dirty="0" err="1" smtClean="0">
                <a:solidFill>
                  <a:srgbClr val="FF0000"/>
                </a:solidFill>
              </a:rPr>
              <a:t>bersama</a:t>
            </a:r>
            <a:r>
              <a:rPr lang="en-US" b="1" dirty="0" smtClean="0">
                <a:solidFill>
                  <a:srgbClr val="FF0000"/>
                </a:solidFill>
              </a:rPr>
              <a:t> dg </a:t>
            </a:r>
            <a:r>
              <a:rPr lang="en-US" b="1" dirty="0" err="1" smtClean="0">
                <a:solidFill>
                  <a:srgbClr val="FF0000"/>
                </a:solidFill>
              </a:rPr>
              <a:t>Grameen</a:t>
            </a:r>
            <a:r>
              <a:rPr lang="en-US" b="1" dirty="0" smtClean="0">
                <a:solidFill>
                  <a:srgbClr val="FF0000"/>
                </a:solidFill>
              </a:rPr>
              <a:t> Bank)</a:t>
            </a:r>
            <a:endParaRPr lang="en-US" b="1" dirty="0">
              <a:solidFill>
                <a:srgbClr val="FF0000"/>
              </a:solidFill>
            </a:endParaRPr>
          </a:p>
        </p:txBody>
      </p:sp>
      <p:sp>
        <p:nvSpPr>
          <p:cNvPr id="8" name="TextBox 7"/>
          <p:cNvSpPr txBox="1"/>
          <p:nvPr/>
        </p:nvSpPr>
        <p:spPr>
          <a:xfrm>
            <a:off x="8233295" y="2438400"/>
            <a:ext cx="2416175" cy="368300"/>
          </a:xfrm>
          <a:prstGeom prst="rect">
            <a:avLst/>
          </a:prstGeom>
          <a:noFill/>
        </p:spPr>
        <p:txBody>
          <a:bodyPr wrap="none" rtlCol="0">
            <a:spAutoFit/>
          </a:bodyPr>
          <a:lstStyle/>
          <a:p>
            <a:r>
              <a:rPr lang="en-US" b="1" dirty="0" smtClean="0">
                <a:solidFill>
                  <a:srgbClr val="0070C0"/>
                </a:solidFill>
              </a:rPr>
              <a:t>Academic Entrepreneur</a:t>
            </a:r>
            <a:endParaRPr lang="en-US" b="1" dirty="0">
              <a:solidFill>
                <a:srgbClr val="0070C0"/>
              </a:solidFill>
            </a:endParaRPr>
          </a:p>
        </p:txBody>
      </p:sp>
      <p:pic>
        <p:nvPicPr>
          <p:cNvPr id="5122" name="Picture 2"/>
          <p:cNvPicPr>
            <a:picLocks noChangeAspect="1" noChangeArrowheads="1"/>
          </p:cNvPicPr>
          <p:nvPr/>
        </p:nvPicPr>
        <p:blipFill>
          <a:blip r:embed="rId3" cstate="print"/>
          <a:srcRect/>
          <a:stretch>
            <a:fillRect/>
          </a:stretch>
        </p:blipFill>
        <p:spPr bwMode="auto">
          <a:xfrm>
            <a:off x="1524000" y="3733800"/>
            <a:ext cx="3505200" cy="2590800"/>
          </a:xfrm>
          <a:prstGeom prst="rect">
            <a:avLst/>
          </a:prstGeom>
          <a:noFill/>
          <a:ln w="9525">
            <a:noFill/>
            <a:miter lim="800000"/>
            <a:headEnd/>
            <a:tailEnd/>
          </a:ln>
        </p:spPr>
      </p:pic>
      <p:sp>
        <p:nvSpPr>
          <p:cNvPr id="10" name="TextBox 9"/>
          <p:cNvSpPr txBox="1"/>
          <p:nvPr/>
        </p:nvSpPr>
        <p:spPr>
          <a:xfrm>
            <a:off x="1907990" y="6336268"/>
            <a:ext cx="2407920" cy="368300"/>
          </a:xfrm>
          <a:prstGeom prst="rect">
            <a:avLst/>
          </a:prstGeom>
          <a:noFill/>
        </p:spPr>
        <p:txBody>
          <a:bodyPr wrap="none" rtlCol="0">
            <a:spAutoFit/>
          </a:bodyPr>
          <a:lstStyle/>
          <a:p>
            <a:r>
              <a:rPr lang="en-US" dirty="0" smtClean="0"/>
              <a:t>Corporate Entrepreneur</a:t>
            </a:r>
            <a:endParaRPr lang="en-US" dirty="0"/>
          </a:p>
        </p:txBody>
      </p:sp>
      <p:pic>
        <p:nvPicPr>
          <p:cNvPr id="11" name="Picture 2" descr="D:\SEKOLAH 3\DISERTASI\Foto\Knowledge Based Entre-UB-30 Juni &amp; 1 Juli 10\DSCF0009.JPG"/>
          <p:cNvPicPr>
            <a:picLocks noGrp="1" noChangeAspect="1" noChangeArrowheads="1"/>
          </p:cNvPicPr>
          <p:nvPr>
            <p:ph idx="1"/>
          </p:nvPr>
        </p:nvPicPr>
        <p:blipFill>
          <a:blip r:embed="rId4" cstate="print"/>
          <a:srcRect/>
          <a:stretch>
            <a:fillRect/>
          </a:stretch>
        </p:blipFill>
        <p:spPr bwMode="auto">
          <a:xfrm>
            <a:off x="1859491" y="76200"/>
            <a:ext cx="3093509" cy="1981200"/>
          </a:xfrm>
          <a:prstGeom prst="rect">
            <a:avLst/>
          </a:prstGeom>
          <a:noFill/>
        </p:spPr>
      </p:pic>
      <p:pic>
        <p:nvPicPr>
          <p:cNvPr id="12" name="Picture 11" descr="D:\SEKOLAH 3\DISERTASI\Lapangan Tahap 1\IPB\Wawancara\Foto\Desa Budaya\DSCF0383.JPG"/>
          <p:cNvPicPr/>
          <p:nvPr/>
        </p:nvPicPr>
        <p:blipFill>
          <a:blip r:embed="rId5" cstate="print"/>
          <a:srcRect/>
          <a:stretch>
            <a:fillRect/>
          </a:stretch>
        </p:blipFill>
        <p:spPr bwMode="auto">
          <a:xfrm>
            <a:off x="5181600" y="3276600"/>
            <a:ext cx="3124200" cy="1828800"/>
          </a:xfrm>
          <a:prstGeom prst="rect">
            <a:avLst/>
          </a:prstGeom>
          <a:noFill/>
          <a:ln w="9525">
            <a:noFill/>
            <a:miter lim="800000"/>
            <a:headEnd/>
            <a:tailEnd/>
          </a:ln>
        </p:spPr>
      </p:pic>
      <p:sp>
        <p:nvSpPr>
          <p:cNvPr id="13" name="TextBox 12"/>
          <p:cNvSpPr txBox="1"/>
          <p:nvPr/>
        </p:nvSpPr>
        <p:spPr>
          <a:xfrm>
            <a:off x="5181600" y="2173069"/>
            <a:ext cx="2971801" cy="922020"/>
          </a:xfrm>
          <a:prstGeom prst="rect">
            <a:avLst/>
          </a:prstGeom>
          <a:noFill/>
        </p:spPr>
        <p:txBody>
          <a:bodyPr wrap="square" rtlCol="0">
            <a:spAutoFit/>
          </a:bodyPr>
          <a:lstStyle/>
          <a:p>
            <a:pPr algn="ctr"/>
            <a:r>
              <a:rPr lang="en-US" b="1" dirty="0" err="1" smtClean="0">
                <a:solidFill>
                  <a:srgbClr val="FF0000"/>
                </a:solidFill>
              </a:rPr>
              <a:t>Pengembang</a:t>
            </a:r>
            <a:r>
              <a:rPr lang="en-US" b="1" dirty="0" smtClean="0">
                <a:solidFill>
                  <a:srgbClr val="FF0000"/>
                </a:solidFill>
              </a:rPr>
              <a:t> Program </a:t>
            </a:r>
            <a:r>
              <a:rPr lang="en-US" b="1" dirty="0" err="1" smtClean="0">
                <a:solidFill>
                  <a:srgbClr val="FF0000"/>
                </a:solidFill>
              </a:rPr>
              <a:t>Sekolah</a:t>
            </a:r>
            <a:r>
              <a:rPr lang="en-US" b="1" dirty="0" smtClean="0">
                <a:solidFill>
                  <a:srgbClr val="FF0000"/>
                </a:solidFill>
              </a:rPr>
              <a:t> </a:t>
            </a:r>
            <a:r>
              <a:rPr lang="en-US" b="1" dirty="0" err="1" smtClean="0">
                <a:solidFill>
                  <a:srgbClr val="FF0000"/>
                </a:solidFill>
              </a:rPr>
              <a:t>Alam</a:t>
            </a:r>
            <a:r>
              <a:rPr lang="en-US" b="1" dirty="0" smtClean="0">
                <a:solidFill>
                  <a:srgbClr val="FF0000"/>
                </a:solidFill>
              </a:rPr>
              <a:t> </a:t>
            </a:r>
            <a:r>
              <a:rPr lang="en-US" b="1" dirty="0" err="1" smtClean="0">
                <a:solidFill>
                  <a:srgbClr val="FF0000"/>
                </a:solidFill>
              </a:rPr>
              <a:t>Seni</a:t>
            </a:r>
            <a:r>
              <a:rPr lang="en-US" b="1" dirty="0" smtClean="0">
                <a:solidFill>
                  <a:srgbClr val="FF0000"/>
                </a:solidFill>
              </a:rPr>
              <a:t> &amp; </a:t>
            </a:r>
            <a:r>
              <a:rPr lang="en-US" b="1" dirty="0" err="1" smtClean="0">
                <a:solidFill>
                  <a:srgbClr val="FF0000"/>
                </a:solidFill>
              </a:rPr>
              <a:t>Budaya</a:t>
            </a:r>
            <a:r>
              <a:rPr lang="en-US" b="1" dirty="0" smtClean="0">
                <a:solidFill>
                  <a:srgbClr val="FF0000"/>
                </a:solidFill>
              </a:rPr>
              <a:t> </a:t>
            </a:r>
            <a:r>
              <a:rPr lang="en-US" b="1" dirty="0" err="1" smtClean="0">
                <a:solidFill>
                  <a:srgbClr val="FF0000"/>
                </a:solidFill>
              </a:rPr>
              <a:t>Pertanian</a:t>
            </a:r>
            <a:endParaRPr lang="en-US" b="1" dirty="0">
              <a:solidFill>
                <a:srgbClr val="FF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diamond(in)">
                                      <p:cBhvr>
                                        <p:cTn id="11" dur="20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ox(in)">
                                      <p:cBhvr>
                                        <p:cTn id="16" dur="2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121"/>
                                        </p:tgtEl>
                                        <p:attrNameLst>
                                          <p:attrName>style.visibility</p:attrName>
                                        </p:attrNameLst>
                                      </p:cBhvr>
                                      <p:to>
                                        <p:strVal val="visible"/>
                                      </p:to>
                                    </p:set>
                                    <p:anim calcmode="lin" valueType="num">
                                      <p:cBhvr additive="base">
                                        <p:cTn id="21" dur="2000" fill="hold"/>
                                        <p:tgtEl>
                                          <p:spTgt spid="5121"/>
                                        </p:tgtEl>
                                        <p:attrNameLst>
                                          <p:attrName>ppt_x</p:attrName>
                                        </p:attrNameLst>
                                      </p:cBhvr>
                                      <p:tavLst>
                                        <p:tav tm="0">
                                          <p:val>
                                            <p:strVal val="#ppt_x"/>
                                          </p:val>
                                        </p:tav>
                                        <p:tav tm="100000">
                                          <p:val>
                                            <p:strVal val="#ppt_x"/>
                                          </p:val>
                                        </p:tav>
                                      </p:tavLst>
                                    </p:anim>
                                    <p:anim calcmode="lin" valueType="num">
                                      <p:cBhvr additive="base">
                                        <p:cTn id="22" dur="2000" fill="hold"/>
                                        <p:tgtEl>
                                          <p:spTgt spid="512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checkerboard(across)">
                                      <p:cBhvr>
                                        <p:cTn id="32" dur="20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diamond(in)">
                                      <p:cBhvr>
                                        <p:cTn id="37" dur="20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122"/>
                                        </p:tgtEl>
                                        <p:attrNameLst>
                                          <p:attrName>style.visibility</p:attrName>
                                        </p:attrNameLst>
                                      </p:cBhvr>
                                      <p:to>
                                        <p:strVal val="visible"/>
                                      </p:to>
                                    </p:set>
                                    <p:animEffect transition="in" filter="blinds(horizontal)">
                                      <p:cBhvr>
                                        <p:cTn id="42" dur="2000"/>
                                        <p:tgtEl>
                                          <p:spTgt spid="5122"/>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2000" fill="hold"/>
                                        <p:tgtEl>
                                          <p:spTgt spid="10"/>
                                        </p:tgtEl>
                                        <p:attrNameLst>
                                          <p:attrName>ppt_x</p:attrName>
                                        </p:attrNameLst>
                                      </p:cBhvr>
                                      <p:tavLst>
                                        <p:tav tm="0">
                                          <p:val>
                                            <p:strVal val="#ppt_x"/>
                                          </p:val>
                                        </p:tav>
                                        <p:tav tm="100000">
                                          <p:val>
                                            <p:strVal val="#ppt_x"/>
                                          </p:val>
                                        </p:tav>
                                      </p:tavLst>
                                    </p:anim>
                                    <p:anim calcmode="lin" valueType="num">
                                      <p:cBhvr additive="base">
                                        <p:cTn id="48" dur="2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2000" fill="hold"/>
                                        <p:tgtEl>
                                          <p:spTgt spid="12"/>
                                        </p:tgtEl>
                                        <p:attrNameLst>
                                          <p:attrName>ppt_x</p:attrName>
                                        </p:attrNameLst>
                                      </p:cBhvr>
                                      <p:tavLst>
                                        <p:tav tm="0">
                                          <p:val>
                                            <p:strVal val="#ppt_x"/>
                                          </p:val>
                                        </p:tav>
                                        <p:tav tm="100000">
                                          <p:val>
                                            <p:strVal val="#ppt_x"/>
                                          </p:val>
                                        </p:tav>
                                      </p:tavLst>
                                    </p:anim>
                                    <p:anim calcmode="lin" valueType="num">
                                      <p:cBhvr additive="base">
                                        <p:cTn id="54" dur="2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additive="base">
                                        <p:cTn id="59" dur="2000" fill="hold"/>
                                        <p:tgtEl>
                                          <p:spTgt spid="13"/>
                                        </p:tgtEl>
                                        <p:attrNameLst>
                                          <p:attrName>ppt_x</p:attrName>
                                        </p:attrNameLst>
                                      </p:cBhvr>
                                      <p:tavLst>
                                        <p:tav tm="0">
                                          <p:val>
                                            <p:strVal val="#ppt_x"/>
                                          </p:val>
                                        </p:tav>
                                        <p:tav tm="100000">
                                          <p:val>
                                            <p:strVal val="#ppt_x"/>
                                          </p:val>
                                        </p:tav>
                                      </p:tavLst>
                                    </p:anim>
                                    <p:anim calcmode="lin" valueType="num">
                                      <p:cBhvr additive="base">
                                        <p:cTn id="60" dur="2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7" grpId="0"/>
      <p:bldP spid="8" grpId="0"/>
      <p:bldP spid="10"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2569</Words>
  <Application>WPS Presentation</Application>
  <PresentationFormat>Widescreen</PresentationFormat>
  <Paragraphs>78</Paragraphs>
  <Slides>11</Slides>
  <Notes>0</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11</vt:i4>
      </vt:variant>
    </vt:vector>
  </HeadingPairs>
  <TitlesOfParts>
    <vt:vector size="23" baseType="lpstr">
      <vt:lpstr>Arial</vt:lpstr>
      <vt:lpstr>SimSun</vt:lpstr>
      <vt:lpstr>Wingdings</vt:lpstr>
      <vt:lpstr>Calibri Light</vt:lpstr>
      <vt:lpstr>Calibri</vt:lpstr>
      <vt:lpstr>Microsoft YaHei</vt:lpstr>
      <vt:lpstr>Arial Unicode MS</vt:lpstr>
      <vt:lpstr>Times New Roman</vt:lpstr>
      <vt:lpstr>Calibri</vt:lpstr>
      <vt:lpstr>Times New Roman</vt:lpstr>
      <vt:lpstr>Office Theme</vt:lpstr>
      <vt:lpstr>1_Office Theme</vt:lpstr>
      <vt:lpstr>PowerPoint 演示文稿</vt:lpstr>
      <vt:lpstr>PowerPoint 演示文稿</vt:lpstr>
      <vt:lpstr>PowerPoint 演示文稿</vt:lpstr>
      <vt:lpstr>PowerPoint 演示文稿</vt:lpstr>
      <vt:lpstr>PowerPoint 演示文稿</vt:lpstr>
      <vt:lpstr>PowerPoint 演示文稿</vt:lpstr>
      <vt:lpstr>PROFESI APA SAJA YANG BISA DIKATEGORIKAN SEBAGAI WIRAUSAHA?</vt:lpstr>
      <vt:lpstr>Intrapreneur dapat berperan sebagai pencetus (creator) atau penemu (inventor) di dalam suatu organisasi (corporate entrepreneur) atau di masyarakat (social entrepeneur)   Entrepreneur adalah seseorang yang memainkan peran yang sama dengan intrapreneur di dalam perusahaan yang dikembangkannya sendiri. </vt:lpstr>
      <vt:lpstr>WIRAUSAHA: SIAPA SAJA?</vt:lpstr>
      <vt:lpstr>Entrepreneurial Mindset (what it is?)</vt:lpstr>
      <vt:lpstr>THE FIVE LEVELS OF ENTREPRENEURIAL DEVELOPMENT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irsyad</cp:lastModifiedBy>
  <cp:revision>1</cp:revision>
  <dcterms:created xsi:type="dcterms:W3CDTF">2020-09-09T12:57:25Z</dcterms:created>
  <dcterms:modified xsi:type="dcterms:W3CDTF">2020-09-09T12:57:25Z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1033-11.2.0.9635</vt:lpwstr>
  </property>
</Properties>
</file>