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43"/>
  </p:notesMasterIdLst>
  <p:sldIdLst>
    <p:sldId id="256" r:id="rId2"/>
    <p:sldId id="262" r:id="rId3"/>
    <p:sldId id="260" r:id="rId4"/>
    <p:sldId id="263" r:id="rId5"/>
    <p:sldId id="330" r:id="rId6"/>
    <p:sldId id="297" r:id="rId7"/>
    <p:sldId id="298" r:id="rId8"/>
    <p:sldId id="331" r:id="rId9"/>
    <p:sldId id="332" r:id="rId10"/>
    <p:sldId id="258" r:id="rId11"/>
    <p:sldId id="301" r:id="rId12"/>
    <p:sldId id="302" r:id="rId13"/>
    <p:sldId id="335" r:id="rId14"/>
    <p:sldId id="336" r:id="rId15"/>
    <p:sldId id="340" r:id="rId16"/>
    <p:sldId id="333" r:id="rId17"/>
    <p:sldId id="334" r:id="rId18"/>
    <p:sldId id="341" r:id="rId19"/>
    <p:sldId id="342" r:id="rId20"/>
    <p:sldId id="318" r:id="rId21"/>
    <p:sldId id="343" r:id="rId22"/>
    <p:sldId id="350" r:id="rId23"/>
    <p:sldId id="354" r:id="rId24"/>
    <p:sldId id="348" r:id="rId25"/>
    <p:sldId id="320" r:id="rId26"/>
    <p:sldId id="349" r:id="rId27"/>
    <p:sldId id="355" r:id="rId28"/>
    <p:sldId id="356" r:id="rId29"/>
    <p:sldId id="357" r:id="rId30"/>
    <p:sldId id="358" r:id="rId31"/>
    <p:sldId id="359" r:id="rId32"/>
    <p:sldId id="360" r:id="rId33"/>
    <p:sldId id="361" r:id="rId34"/>
    <p:sldId id="362" r:id="rId35"/>
    <p:sldId id="363" r:id="rId36"/>
    <p:sldId id="364" r:id="rId37"/>
    <p:sldId id="365" r:id="rId38"/>
    <p:sldId id="366" r:id="rId39"/>
    <p:sldId id="367" r:id="rId40"/>
    <p:sldId id="368" r:id="rId41"/>
    <p:sldId id="369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CC66FF"/>
    <a:srgbClr val="EACAFE"/>
    <a:srgbClr val="646F7D"/>
    <a:srgbClr val="F6DFFD"/>
    <a:srgbClr val="3745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1" d="100"/>
          <a:sy n="71" d="100"/>
        </p:scale>
        <p:origin x="11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24A060-7B6F-4D5D-A55E-D89179D5BA58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1CC12E7-13B8-415E-8698-0C637CC08156}">
      <dgm:prSet custT="1"/>
      <dgm:spPr>
        <a:solidFill>
          <a:srgbClr val="CC66FF"/>
        </a:solidFill>
      </dgm:spPr>
      <dgm:t>
        <a:bodyPr/>
        <a:lstStyle/>
        <a:p>
          <a:pPr rtl="0"/>
          <a:r>
            <a:rPr lang="en-US" sz="2000" b="1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1. </a:t>
          </a:r>
          <a:r>
            <a:rPr lang="id-ID" sz="2000" b="1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Jenis zat pelarut</a:t>
          </a:r>
          <a:r>
            <a:rPr lang="en-US" sz="2000" b="1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(solvent)</a:t>
          </a:r>
          <a:endParaRPr lang="en-US" sz="2000" b="1" dirty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93FC219-03B2-4EFE-9E10-24E2DF01F7A6}" type="parTrans" cxnId="{7C60729E-2212-40F6-A1BB-9952A27B0E5A}">
      <dgm:prSet/>
      <dgm:spPr/>
      <dgm:t>
        <a:bodyPr/>
        <a:lstStyle/>
        <a:p>
          <a:endParaRPr lang="en-US"/>
        </a:p>
      </dgm:t>
    </dgm:pt>
    <dgm:pt modelId="{3E7F59DC-A770-486B-90EA-83D4C8023350}" type="sibTrans" cxnId="{7C60729E-2212-40F6-A1BB-9952A27B0E5A}">
      <dgm:prSet/>
      <dgm:spPr/>
      <dgm:t>
        <a:bodyPr/>
        <a:lstStyle/>
        <a:p>
          <a:endParaRPr lang="en-US"/>
        </a:p>
      </dgm:t>
    </dgm:pt>
    <dgm:pt modelId="{BF79ED6E-3E1A-4269-8165-FDA4481B41C3}">
      <dgm:prSet custT="1"/>
      <dgm:spPr>
        <a:solidFill>
          <a:srgbClr val="CC66FF"/>
        </a:solidFill>
      </dgm:spPr>
      <dgm:t>
        <a:bodyPr/>
        <a:lstStyle/>
        <a:p>
          <a:pPr rtl="0"/>
          <a:r>
            <a:rPr lang="en-US" sz="2000" b="1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2. </a:t>
          </a:r>
          <a:r>
            <a:rPr lang="id-ID" sz="2000" b="1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Jenis zat terlarut</a:t>
          </a:r>
          <a:r>
            <a:rPr lang="en-US" sz="2000" b="1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(solute)</a:t>
          </a:r>
          <a:r>
            <a:rPr lang="id-ID" sz="2000" b="1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endParaRPr lang="en-US" sz="2000" b="1" dirty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34B7A2A-3447-4C21-A09D-F2221C507527}" type="parTrans" cxnId="{80BFA5B3-0B21-4BA9-ACF7-36E383E9363C}">
      <dgm:prSet/>
      <dgm:spPr/>
      <dgm:t>
        <a:bodyPr/>
        <a:lstStyle/>
        <a:p>
          <a:endParaRPr lang="en-US"/>
        </a:p>
      </dgm:t>
    </dgm:pt>
    <dgm:pt modelId="{3A68340F-37C6-45F7-9EE9-B8BA5931039B}" type="sibTrans" cxnId="{80BFA5B3-0B21-4BA9-ACF7-36E383E9363C}">
      <dgm:prSet/>
      <dgm:spPr/>
      <dgm:t>
        <a:bodyPr/>
        <a:lstStyle/>
        <a:p>
          <a:endParaRPr lang="en-US"/>
        </a:p>
      </dgm:t>
    </dgm:pt>
    <dgm:pt modelId="{AC4BFDC6-6F83-46C8-999F-7E5A3A6218EA}">
      <dgm:prSet custT="1"/>
      <dgm:spPr>
        <a:solidFill>
          <a:schemeClr val="bg2"/>
        </a:solidFill>
      </dgm:spPr>
      <dgm:t>
        <a:bodyPr/>
        <a:lstStyle/>
        <a:p>
          <a:pPr rtl="0"/>
          <a:r>
            <a:rPr lang="en-US" sz="2000" b="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3. </a:t>
          </a:r>
          <a:r>
            <a:rPr lang="id-ID" sz="2000" b="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Temperatur </a:t>
          </a:r>
          <a:endParaRPr lang="en-US" sz="2000" b="0" dirty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69A9DBFA-BFE2-4501-B75C-11B2A9C23388}" type="parTrans" cxnId="{DA0F0094-DC36-4B47-94E0-2890FDB2756C}">
      <dgm:prSet/>
      <dgm:spPr/>
      <dgm:t>
        <a:bodyPr/>
        <a:lstStyle/>
        <a:p>
          <a:endParaRPr lang="en-US"/>
        </a:p>
      </dgm:t>
    </dgm:pt>
    <dgm:pt modelId="{CE1970D2-CD28-45D9-8954-F56D26D97E78}" type="sibTrans" cxnId="{DA0F0094-DC36-4B47-94E0-2890FDB2756C}">
      <dgm:prSet/>
      <dgm:spPr/>
      <dgm:t>
        <a:bodyPr/>
        <a:lstStyle/>
        <a:p>
          <a:endParaRPr lang="en-US"/>
        </a:p>
      </dgm:t>
    </dgm:pt>
    <dgm:pt modelId="{918EB026-821C-4079-9EFD-BE676FA4A468}">
      <dgm:prSet custT="1"/>
      <dgm:spPr>
        <a:solidFill>
          <a:schemeClr val="bg2"/>
        </a:solidFill>
      </dgm:spPr>
      <dgm:t>
        <a:bodyPr/>
        <a:lstStyle/>
        <a:p>
          <a:pPr rtl="0"/>
          <a:r>
            <a:rPr lang="en-US" sz="2000" b="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4. </a:t>
          </a:r>
          <a:r>
            <a:rPr lang="id-ID" sz="2000" b="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Tekanan</a:t>
          </a:r>
          <a:endParaRPr lang="en-US" sz="2000" b="0" dirty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8FEEF41-4972-4204-A58D-03DB920310D4}" type="parTrans" cxnId="{A37EF588-DA66-4ACC-9871-DC2133AEBB4D}">
      <dgm:prSet/>
      <dgm:spPr/>
      <dgm:t>
        <a:bodyPr/>
        <a:lstStyle/>
        <a:p>
          <a:endParaRPr lang="en-US"/>
        </a:p>
      </dgm:t>
    </dgm:pt>
    <dgm:pt modelId="{53EDDA45-3254-4AA5-B208-98E032541653}" type="sibTrans" cxnId="{A37EF588-DA66-4ACC-9871-DC2133AEBB4D}">
      <dgm:prSet/>
      <dgm:spPr/>
      <dgm:t>
        <a:bodyPr/>
        <a:lstStyle/>
        <a:p>
          <a:endParaRPr lang="en-US"/>
        </a:p>
      </dgm:t>
    </dgm:pt>
    <dgm:pt modelId="{82C23080-ED68-4A4C-B478-8BC922EFE3B3}" type="pres">
      <dgm:prSet presAssocID="{8F24A060-7B6F-4D5D-A55E-D89179D5BA5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FD58B2-4467-4DEA-970A-235D52FE5C51}" type="pres">
      <dgm:prSet presAssocID="{E1CC12E7-13B8-415E-8698-0C637CC0815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2AE832-F8AA-47BB-A686-9096D96E3C02}" type="pres">
      <dgm:prSet presAssocID="{3E7F59DC-A770-486B-90EA-83D4C8023350}" presName="spacer" presStyleCnt="0"/>
      <dgm:spPr/>
    </dgm:pt>
    <dgm:pt modelId="{F681FEEE-37EC-468E-B48B-DD1DE78B85BA}" type="pres">
      <dgm:prSet presAssocID="{BF79ED6E-3E1A-4269-8165-FDA4481B41C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6BBF1F-562F-4932-A011-31B900771473}" type="pres">
      <dgm:prSet presAssocID="{3A68340F-37C6-45F7-9EE9-B8BA5931039B}" presName="spacer" presStyleCnt="0"/>
      <dgm:spPr/>
    </dgm:pt>
    <dgm:pt modelId="{E7DA1F1F-7415-49AB-9D45-902CF8096B05}" type="pres">
      <dgm:prSet presAssocID="{AC4BFDC6-6F83-46C8-999F-7E5A3A6218E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DEEDD7-CD55-4DB3-AB6B-8686E8F8F6C0}" type="pres">
      <dgm:prSet presAssocID="{CE1970D2-CD28-45D9-8954-F56D26D97E78}" presName="spacer" presStyleCnt="0"/>
      <dgm:spPr/>
    </dgm:pt>
    <dgm:pt modelId="{C95D40A4-7685-4435-B958-745B94E0AEBC}" type="pres">
      <dgm:prSet presAssocID="{918EB026-821C-4079-9EFD-BE676FA4A46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4BA361-06EC-4D8C-BDE9-CC76742A10F5}" type="presOf" srcId="{BF79ED6E-3E1A-4269-8165-FDA4481B41C3}" destId="{F681FEEE-37EC-468E-B48B-DD1DE78B85BA}" srcOrd="0" destOrd="0" presId="urn:microsoft.com/office/officeart/2005/8/layout/vList2"/>
    <dgm:cxn modelId="{A37EF588-DA66-4ACC-9871-DC2133AEBB4D}" srcId="{8F24A060-7B6F-4D5D-A55E-D89179D5BA58}" destId="{918EB026-821C-4079-9EFD-BE676FA4A468}" srcOrd="3" destOrd="0" parTransId="{28FEEF41-4972-4204-A58D-03DB920310D4}" sibTransId="{53EDDA45-3254-4AA5-B208-98E032541653}"/>
    <dgm:cxn modelId="{7C60729E-2212-40F6-A1BB-9952A27B0E5A}" srcId="{8F24A060-7B6F-4D5D-A55E-D89179D5BA58}" destId="{E1CC12E7-13B8-415E-8698-0C637CC08156}" srcOrd="0" destOrd="0" parTransId="{E93FC219-03B2-4EFE-9E10-24E2DF01F7A6}" sibTransId="{3E7F59DC-A770-486B-90EA-83D4C8023350}"/>
    <dgm:cxn modelId="{DA0F0094-DC36-4B47-94E0-2890FDB2756C}" srcId="{8F24A060-7B6F-4D5D-A55E-D89179D5BA58}" destId="{AC4BFDC6-6F83-46C8-999F-7E5A3A6218EA}" srcOrd="2" destOrd="0" parTransId="{69A9DBFA-BFE2-4501-B75C-11B2A9C23388}" sibTransId="{CE1970D2-CD28-45D9-8954-F56D26D97E78}"/>
    <dgm:cxn modelId="{97E45181-A6F0-4384-A65C-0BCCF0F88AFB}" type="presOf" srcId="{918EB026-821C-4079-9EFD-BE676FA4A468}" destId="{C95D40A4-7685-4435-B958-745B94E0AEBC}" srcOrd="0" destOrd="0" presId="urn:microsoft.com/office/officeart/2005/8/layout/vList2"/>
    <dgm:cxn modelId="{3471C9FC-C6E0-4F03-8ED9-4AFD2378D251}" type="presOf" srcId="{AC4BFDC6-6F83-46C8-999F-7E5A3A6218EA}" destId="{E7DA1F1F-7415-49AB-9D45-902CF8096B05}" srcOrd="0" destOrd="0" presId="urn:microsoft.com/office/officeart/2005/8/layout/vList2"/>
    <dgm:cxn modelId="{FD381D71-BC42-4182-BAEC-46EF1B3F2CC0}" type="presOf" srcId="{E1CC12E7-13B8-415E-8698-0C637CC08156}" destId="{90FD58B2-4467-4DEA-970A-235D52FE5C51}" srcOrd="0" destOrd="0" presId="urn:microsoft.com/office/officeart/2005/8/layout/vList2"/>
    <dgm:cxn modelId="{80BFA5B3-0B21-4BA9-ACF7-36E383E9363C}" srcId="{8F24A060-7B6F-4D5D-A55E-D89179D5BA58}" destId="{BF79ED6E-3E1A-4269-8165-FDA4481B41C3}" srcOrd="1" destOrd="0" parTransId="{734B7A2A-3447-4C21-A09D-F2221C507527}" sibTransId="{3A68340F-37C6-45F7-9EE9-B8BA5931039B}"/>
    <dgm:cxn modelId="{0D71D2E8-E490-4778-9F79-E9276BF47386}" type="presOf" srcId="{8F24A060-7B6F-4D5D-A55E-D89179D5BA58}" destId="{82C23080-ED68-4A4C-B478-8BC922EFE3B3}" srcOrd="0" destOrd="0" presId="urn:microsoft.com/office/officeart/2005/8/layout/vList2"/>
    <dgm:cxn modelId="{36CDA52C-D288-44CE-84FA-DEF321BCED4A}" type="presParOf" srcId="{82C23080-ED68-4A4C-B478-8BC922EFE3B3}" destId="{90FD58B2-4467-4DEA-970A-235D52FE5C51}" srcOrd="0" destOrd="0" presId="urn:microsoft.com/office/officeart/2005/8/layout/vList2"/>
    <dgm:cxn modelId="{C451C242-8F8C-4F03-A223-8118A48717CD}" type="presParOf" srcId="{82C23080-ED68-4A4C-B478-8BC922EFE3B3}" destId="{792AE832-F8AA-47BB-A686-9096D96E3C02}" srcOrd="1" destOrd="0" presId="urn:microsoft.com/office/officeart/2005/8/layout/vList2"/>
    <dgm:cxn modelId="{E65F7F4E-AF22-4578-A246-8EEC42F0D4C7}" type="presParOf" srcId="{82C23080-ED68-4A4C-B478-8BC922EFE3B3}" destId="{F681FEEE-37EC-468E-B48B-DD1DE78B85BA}" srcOrd="2" destOrd="0" presId="urn:microsoft.com/office/officeart/2005/8/layout/vList2"/>
    <dgm:cxn modelId="{02C065C1-9E95-411A-BE23-AA30D118BC9D}" type="presParOf" srcId="{82C23080-ED68-4A4C-B478-8BC922EFE3B3}" destId="{5A6BBF1F-562F-4932-A011-31B900771473}" srcOrd="3" destOrd="0" presId="urn:microsoft.com/office/officeart/2005/8/layout/vList2"/>
    <dgm:cxn modelId="{04AFDAEB-33AF-4E23-A826-BC5B48F7B71D}" type="presParOf" srcId="{82C23080-ED68-4A4C-B478-8BC922EFE3B3}" destId="{E7DA1F1F-7415-49AB-9D45-902CF8096B05}" srcOrd="4" destOrd="0" presId="urn:microsoft.com/office/officeart/2005/8/layout/vList2"/>
    <dgm:cxn modelId="{FB76AD9E-735A-4F7E-B489-3AF58B3C21A0}" type="presParOf" srcId="{82C23080-ED68-4A4C-B478-8BC922EFE3B3}" destId="{1ADEEDD7-CD55-4DB3-AB6B-8686E8F8F6C0}" srcOrd="5" destOrd="0" presId="urn:microsoft.com/office/officeart/2005/8/layout/vList2"/>
    <dgm:cxn modelId="{F392CC76-2844-4CC7-AE1C-55F423E2C3CC}" type="presParOf" srcId="{82C23080-ED68-4A4C-B478-8BC922EFE3B3}" destId="{C95D40A4-7685-4435-B958-745B94E0AEB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23F0BD-EF95-42E7-AB44-EB4BF443B09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602DCCC-B090-41C2-BAC4-F526CE05E6B6}">
      <dgm:prSet custT="1"/>
      <dgm:spPr/>
      <dgm:t>
        <a:bodyPr/>
        <a:lstStyle/>
        <a:p>
          <a:pPr rtl="0"/>
          <a:r>
            <a:rPr lang="en-US" sz="2000" b="1" dirty="0" err="1" smtClean="0">
              <a:latin typeface="Segoe UI" panose="020B0502040204020203" pitchFamily="34" charset="0"/>
              <a:cs typeface="Segoe UI" panose="020B0502040204020203" pitchFamily="34" charset="0"/>
            </a:rPr>
            <a:t>Penurunan</a:t>
          </a:r>
          <a:r>
            <a:rPr lang="en-US" sz="2000" b="1" dirty="0" smtClean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2000" b="1" dirty="0" err="1" smtClean="0">
              <a:latin typeface="Segoe UI" panose="020B0502040204020203" pitchFamily="34" charset="0"/>
              <a:cs typeface="Segoe UI" panose="020B0502040204020203" pitchFamily="34" charset="0"/>
            </a:rPr>
            <a:t>tekanan</a:t>
          </a:r>
          <a:r>
            <a:rPr lang="en-US" sz="2000" b="1" dirty="0" smtClean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2000" b="1" dirty="0" err="1" smtClean="0">
              <a:latin typeface="Segoe UI" panose="020B0502040204020203" pitchFamily="34" charset="0"/>
              <a:cs typeface="Segoe UI" panose="020B0502040204020203" pitchFamily="34" charset="0"/>
            </a:rPr>
            <a:t>uap</a:t>
          </a:r>
          <a:r>
            <a:rPr lang="en-US" sz="2000" b="1" dirty="0" smtClean="0">
              <a:latin typeface="Segoe UI" panose="020B0502040204020203" pitchFamily="34" charset="0"/>
              <a:cs typeface="Segoe UI" panose="020B0502040204020203" pitchFamily="34" charset="0"/>
            </a:rPr>
            <a:t> (</a:t>
          </a:r>
          <a:r>
            <a:rPr lang="en-US" sz="2000" b="1" dirty="0" smtClean="0">
              <a:latin typeface="Segoe UI" panose="020B0502040204020203" pitchFamily="34" charset="0"/>
              <a:cs typeface="Segoe UI" panose="020B0502040204020203" pitchFamily="34" charset="0"/>
              <a:sym typeface="Symbol" panose="05050102010706020507" pitchFamily="18" charset="2"/>
            </a:rPr>
            <a:t></a:t>
          </a:r>
          <a:r>
            <a:rPr lang="en-US" sz="2000" b="1" dirty="0" smtClean="0">
              <a:latin typeface="Segoe UI" panose="020B0502040204020203" pitchFamily="34" charset="0"/>
              <a:cs typeface="Segoe UI" panose="020B0502040204020203" pitchFamily="34" charset="0"/>
            </a:rPr>
            <a:t>P)</a:t>
          </a:r>
          <a:endParaRPr lang="en-US" sz="2000" b="1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53C9C24D-CBD2-4DB5-AF7A-7BE01EE42914}" type="parTrans" cxnId="{023CC6BC-3A79-4639-9B43-56A576D57647}">
      <dgm:prSet/>
      <dgm:spPr/>
      <dgm:t>
        <a:bodyPr/>
        <a:lstStyle/>
        <a:p>
          <a:endParaRPr lang="en-US"/>
        </a:p>
      </dgm:t>
    </dgm:pt>
    <dgm:pt modelId="{A711791C-0CF0-42C9-B7A0-82C77DD0A5F7}" type="sibTrans" cxnId="{023CC6BC-3A79-4639-9B43-56A576D57647}">
      <dgm:prSet/>
      <dgm:spPr/>
      <dgm:t>
        <a:bodyPr/>
        <a:lstStyle/>
        <a:p>
          <a:endParaRPr lang="en-US"/>
        </a:p>
      </dgm:t>
    </dgm:pt>
    <dgm:pt modelId="{6754BABD-6472-4C5F-9F68-B237B8B0A525}">
      <dgm:prSet custT="1"/>
      <dgm:spPr/>
      <dgm:t>
        <a:bodyPr/>
        <a:lstStyle/>
        <a:p>
          <a:pPr rtl="0"/>
          <a:r>
            <a:rPr lang="en-US" sz="2000" b="1" smtClean="0"/>
            <a:t>Kenaikan titik didih (</a:t>
          </a:r>
          <a:r>
            <a:rPr lang="en-US" sz="2000" b="1" smtClean="0">
              <a:sym typeface="Symbol" panose="05050102010706020507" pitchFamily="18" charset="2"/>
            </a:rPr>
            <a:t></a:t>
          </a:r>
          <a:r>
            <a:rPr lang="en-US" sz="2000" b="1" smtClean="0"/>
            <a:t>Td)</a:t>
          </a:r>
          <a:endParaRPr lang="en-US" sz="2000" b="1"/>
        </a:p>
      </dgm:t>
    </dgm:pt>
    <dgm:pt modelId="{1BE09684-1697-4EF6-859B-6F4238396A8A}" type="parTrans" cxnId="{B439A2F8-2FE2-4980-AEDF-4B7F67CFC857}">
      <dgm:prSet/>
      <dgm:spPr/>
      <dgm:t>
        <a:bodyPr/>
        <a:lstStyle/>
        <a:p>
          <a:endParaRPr lang="en-US"/>
        </a:p>
      </dgm:t>
    </dgm:pt>
    <dgm:pt modelId="{E71BA560-4580-4733-B7E8-538B5319B70B}" type="sibTrans" cxnId="{B439A2F8-2FE2-4980-AEDF-4B7F67CFC857}">
      <dgm:prSet/>
      <dgm:spPr/>
      <dgm:t>
        <a:bodyPr/>
        <a:lstStyle/>
        <a:p>
          <a:endParaRPr lang="en-US"/>
        </a:p>
      </dgm:t>
    </dgm:pt>
    <dgm:pt modelId="{EF44C354-97F8-4147-A6B2-65A950CEC63D}">
      <dgm:prSet custT="1"/>
      <dgm:spPr/>
      <dgm:t>
        <a:bodyPr/>
        <a:lstStyle/>
        <a:p>
          <a:pPr rtl="0"/>
          <a:r>
            <a:rPr lang="en-US" sz="2000" b="1" dirty="0" err="1" smtClean="0"/>
            <a:t>Penurunan</a:t>
          </a:r>
          <a:r>
            <a:rPr lang="en-US" sz="2000" b="1" dirty="0" smtClean="0"/>
            <a:t> </a:t>
          </a:r>
          <a:r>
            <a:rPr lang="en-US" sz="2000" b="1" dirty="0" err="1" smtClean="0"/>
            <a:t>titik</a:t>
          </a:r>
          <a:r>
            <a:rPr lang="en-US" sz="2000" b="1" dirty="0" smtClean="0"/>
            <a:t> </a:t>
          </a:r>
          <a:r>
            <a:rPr lang="en-US" sz="2000" b="1" dirty="0" err="1" smtClean="0"/>
            <a:t>beku</a:t>
          </a:r>
          <a:r>
            <a:rPr lang="en-US" sz="2000" b="1" dirty="0" smtClean="0"/>
            <a:t> (</a:t>
          </a:r>
          <a:r>
            <a:rPr lang="en-US" sz="2000" b="1" dirty="0" smtClean="0">
              <a:sym typeface="Symbol" panose="05050102010706020507" pitchFamily="18" charset="2"/>
            </a:rPr>
            <a:t></a:t>
          </a:r>
          <a:r>
            <a:rPr lang="en-US" sz="2000" b="1" dirty="0" smtClean="0"/>
            <a:t>Tb)</a:t>
          </a:r>
          <a:endParaRPr lang="en-US" sz="2000" b="1" dirty="0"/>
        </a:p>
      </dgm:t>
    </dgm:pt>
    <dgm:pt modelId="{51F4335F-0928-4020-9DFF-846F6F544393}" type="parTrans" cxnId="{9407DEE7-54A9-4686-B4BD-AD4561CA9AB9}">
      <dgm:prSet/>
      <dgm:spPr/>
      <dgm:t>
        <a:bodyPr/>
        <a:lstStyle/>
        <a:p>
          <a:endParaRPr lang="en-US"/>
        </a:p>
      </dgm:t>
    </dgm:pt>
    <dgm:pt modelId="{B633CAD9-6595-43C5-A667-230EAE8C8467}" type="sibTrans" cxnId="{9407DEE7-54A9-4686-B4BD-AD4561CA9AB9}">
      <dgm:prSet/>
      <dgm:spPr/>
      <dgm:t>
        <a:bodyPr/>
        <a:lstStyle/>
        <a:p>
          <a:endParaRPr lang="en-US"/>
        </a:p>
      </dgm:t>
    </dgm:pt>
    <dgm:pt modelId="{82422189-448C-46B5-8915-D91CB988F01B}">
      <dgm:prSet custT="1"/>
      <dgm:spPr/>
      <dgm:t>
        <a:bodyPr/>
        <a:lstStyle/>
        <a:p>
          <a:pPr rtl="0"/>
          <a:r>
            <a:rPr lang="en-US" sz="2000" b="1" dirty="0" err="1" smtClean="0"/>
            <a:t>Tekanan</a:t>
          </a:r>
          <a:r>
            <a:rPr lang="en-US" sz="2000" b="1" dirty="0" smtClean="0"/>
            <a:t> osmosis (</a:t>
          </a:r>
          <a:r>
            <a:rPr lang="en-US" sz="2000" b="1" dirty="0" smtClean="0">
              <a:sym typeface="Symbol" panose="05050102010706020507" pitchFamily="18" charset="2"/>
            </a:rPr>
            <a:t></a:t>
          </a:r>
          <a:r>
            <a:rPr lang="en-US" sz="2000" b="1" dirty="0" smtClean="0"/>
            <a:t>)</a:t>
          </a:r>
          <a:endParaRPr lang="en-US" sz="2000" b="1" dirty="0"/>
        </a:p>
      </dgm:t>
    </dgm:pt>
    <dgm:pt modelId="{475D4E9E-7AF6-4530-90FE-7AC3ACABDE60}" type="parTrans" cxnId="{56367FAA-80B7-4546-AB33-1FF4A0931819}">
      <dgm:prSet/>
      <dgm:spPr/>
      <dgm:t>
        <a:bodyPr/>
        <a:lstStyle/>
        <a:p>
          <a:endParaRPr lang="en-US"/>
        </a:p>
      </dgm:t>
    </dgm:pt>
    <dgm:pt modelId="{FF80169F-B0B5-4000-8BC1-44A0D6A7DC38}" type="sibTrans" cxnId="{56367FAA-80B7-4546-AB33-1FF4A0931819}">
      <dgm:prSet/>
      <dgm:spPr/>
      <dgm:t>
        <a:bodyPr/>
        <a:lstStyle/>
        <a:p>
          <a:endParaRPr lang="en-US"/>
        </a:p>
      </dgm:t>
    </dgm:pt>
    <dgm:pt modelId="{0110C0C3-491A-4FFE-8E38-C63E195B878B}" type="pres">
      <dgm:prSet presAssocID="{E223F0BD-EF95-42E7-AB44-EB4BF443B09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07E9ED-C4AF-4E7E-880B-717A74652221}" type="pres">
      <dgm:prSet presAssocID="{E602DCCC-B090-41C2-BAC4-F526CE05E6B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649CD6-0A2A-4E49-ADD0-553AE2D5A5E0}" type="pres">
      <dgm:prSet presAssocID="{A711791C-0CF0-42C9-B7A0-82C77DD0A5F7}" presName="spacer" presStyleCnt="0"/>
      <dgm:spPr/>
    </dgm:pt>
    <dgm:pt modelId="{7B58382C-0953-4E6D-A1AA-8B8B36936507}" type="pres">
      <dgm:prSet presAssocID="{6754BABD-6472-4C5F-9F68-B237B8B0A52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84CCB3-CF8C-402F-8944-26D74CED0ABE}" type="pres">
      <dgm:prSet presAssocID="{E71BA560-4580-4733-B7E8-538B5319B70B}" presName="spacer" presStyleCnt="0"/>
      <dgm:spPr/>
    </dgm:pt>
    <dgm:pt modelId="{EB7498D8-DD1A-441F-80E5-37490B4AD5B9}" type="pres">
      <dgm:prSet presAssocID="{EF44C354-97F8-4147-A6B2-65A950CEC63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3B4959-2612-4FEB-B470-D7F871FC8539}" type="pres">
      <dgm:prSet presAssocID="{B633CAD9-6595-43C5-A667-230EAE8C8467}" presName="spacer" presStyleCnt="0"/>
      <dgm:spPr/>
    </dgm:pt>
    <dgm:pt modelId="{8171D455-AA9B-4339-A5CA-8234718E6097}" type="pres">
      <dgm:prSet presAssocID="{82422189-448C-46B5-8915-D91CB988F01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1E4D5F-37BF-4156-B060-8A94A6330613}" type="presOf" srcId="{6754BABD-6472-4C5F-9F68-B237B8B0A525}" destId="{7B58382C-0953-4E6D-A1AA-8B8B36936507}" srcOrd="0" destOrd="0" presId="urn:microsoft.com/office/officeart/2005/8/layout/vList2"/>
    <dgm:cxn modelId="{FEBAB9DF-8275-4B57-8B1F-29B504D3D153}" type="presOf" srcId="{EF44C354-97F8-4147-A6B2-65A950CEC63D}" destId="{EB7498D8-DD1A-441F-80E5-37490B4AD5B9}" srcOrd="0" destOrd="0" presId="urn:microsoft.com/office/officeart/2005/8/layout/vList2"/>
    <dgm:cxn modelId="{023CC6BC-3A79-4639-9B43-56A576D57647}" srcId="{E223F0BD-EF95-42E7-AB44-EB4BF443B09D}" destId="{E602DCCC-B090-41C2-BAC4-F526CE05E6B6}" srcOrd="0" destOrd="0" parTransId="{53C9C24D-CBD2-4DB5-AF7A-7BE01EE42914}" sibTransId="{A711791C-0CF0-42C9-B7A0-82C77DD0A5F7}"/>
    <dgm:cxn modelId="{560717EB-967A-4E56-A514-0F5B6AE090E7}" type="presOf" srcId="{E602DCCC-B090-41C2-BAC4-F526CE05E6B6}" destId="{2007E9ED-C4AF-4E7E-880B-717A74652221}" srcOrd="0" destOrd="0" presId="urn:microsoft.com/office/officeart/2005/8/layout/vList2"/>
    <dgm:cxn modelId="{26220B78-4FCC-4416-95E3-4203513A9CA6}" type="presOf" srcId="{82422189-448C-46B5-8915-D91CB988F01B}" destId="{8171D455-AA9B-4339-A5CA-8234718E6097}" srcOrd="0" destOrd="0" presId="urn:microsoft.com/office/officeart/2005/8/layout/vList2"/>
    <dgm:cxn modelId="{9407DEE7-54A9-4686-B4BD-AD4561CA9AB9}" srcId="{E223F0BD-EF95-42E7-AB44-EB4BF443B09D}" destId="{EF44C354-97F8-4147-A6B2-65A950CEC63D}" srcOrd="2" destOrd="0" parTransId="{51F4335F-0928-4020-9DFF-846F6F544393}" sibTransId="{B633CAD9-6595-43C5-A667-230EAE8C8467}"/>
    <dgm:cxn modelId="{56367FAA-80B7-4546-AB33-1FF4A0931819}" srcId="{E223F0BD-EF95-42E7-AB44-EB4BF443B09D}" destId="{82422189-448C-46B5-8915-D91CB988F01B}" srcOrd="3" destOrd="0" parTransId="{475D4E9E-7AF6-4530-90FE-7AC3ACABDE60}" sibTransId="{FF80169F-B0B5-4000-8BC1-44A0D6A7DC38}"/>
    <dgm:cxn modelId="{BE7B88EF-F65C-440C-A5C7-500A2B313B17}" type="presOf" srcId="{E223F0BD-EF95-42E7-AB44-EB4BF443B09D}" destId="{0110C0C3-491A-4FFE-8E38-C63E195B878B}" srcOrd="0" destOrd="0" presId="urn:microsoft.com/office/officeart/2005/8/layout/vList2"/>
    <dgm:cxn modelId="{B439A2F8-2FE2-4980-AEDF-4B7F67CFC857}" srcId="{E223F0BD-EF95-42E7-AB44-EB4BF443B09D}" destId="{6754BABD-6472-4C5F-9F68-B237B8B0A525}" srcOrd="1" destOrd="0" parTransId="{1BE09684-1697-4EF6-859B-6F4238396A8A}" sibTransId="{E71BA560-4580-4733-B7E8-538B5319B70B}"/>
    <dgm:cxn modelId="{95B8ADCD-D767-4BD4-AA27-4E47C7991CDC}" type="presParOf" srcId="{0110C0C3-491A-4FFE-8E38-C63E195B878B}" destId="{2007E9ED-C4AF-4E7E-880B-717A74652221}" srcOrd="0" destOrd="0" presId="urn:microsoft.com/office/officeart/2005/8/layout/vList2"/>
    <dgm:cxn modelId="{4FBA529F-CA62-4198-9E65-08DFCC03D93C}" type="presParOf" srcId="{0110C0C3-491A-4FFE-8E38-C63E195B878B}" destId="{38649CD6-0A2A-4E49-ADD0-553AE2D5A5E0}" srcOrd="1" destOrd="0" presId="urn:microsoft.com/office/officeart/2005/8/layout/vList2"/>
    <dgm:cxn modelId="{5F624C22-9A32-4DC4-A794-8B3DE2757944}" type="presParOf" srcId="{0110C0C3-491A-4FFE-8E38-C63E195B878B}" destId="{7B58382C-0953-4E6D-A1AA-8B8B36936507}" srcOrd="2" destOrd="0" presId="urn:microsoft.com/office/officeart/2005/8/layout/vList2"/>
    <dgm:cxn modelId="{D23F805E-B00E-4439-A2E5-13E701F123FA}" type="presParOf" srcId="{0110C0C3-491A-4FFE-8E38-C63E195B878B}" destId="{F184CCB3-CF8C-402F-8944-26D74CED0ABE}" srcOrd="3" destOrd="0" presId="urn:microsoft.com/office/officeart/2005/8/layout/vList2"/>
    <dgm:cxn modelId="{1390AB65-1907-42D3-808F-0C88C471F14F}" type="presParOf" srcId="{0110C0C3-491A-4FFE-8E38-C63E195B878B}" destId="{EB7498D8-DD1A-441F-80E5-37490B4AD5B9}" srcOrd="4" destOrd="0" presId="urn:microsoft.com/office/officeart/2005/8/layout/vList2"/>
    <dgm:cxn modelId="{CFBC1F2A-87AE-4919-9BAF-4832E3C1F531}" type="presParOf" srcId="{0110C0C3-491A-4FFE-8E38-C63E195B878B}" destId="{2D3B4959-2612-4FEB-B470-D7F871FC8539}" srcOrd="5" destOrd="0" presId="urn:microsoft.com/office/officeart/2005/8/layout/vList2"/>
    <dgm:cxn modelId="{4DE4029A-22B5-46F5-89BF-EF99501F6504}" type="presParOf" srcId="{0110C0C3-491A-4FFE-8E38-C63E195B878B}" destId="{8171D455-AA9B-4339-A5CA-8234718E609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07E9ED-C4AF-4E7E-880B-717A74652221}">
      <dsp:nvSpPr>
        <dsp:cNvPr id="0" name=""/>
        <dsp:cNvSpPr/>
      </dsp:nvSpPr>
      <dsp:spPr>
        <a:xfrm>
          <a:off x="0" y="2692"/>
          <a:ext cx="8229600" cy="6926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latin typeface="Segoe UI" panose="020B0502040204020203" pitchFamily="34" charset="0"/>
              <a:cs typeface="Segoe UI" panose="020B0502040204020203" pitchFamily="34" charset="0"/>
            </a:rPr>
            <a:t>Penurunan</a:t>
          </a:r>
          <a:r>
            <a:rPr lang="en-US" sz="2000" b="1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2000" b="1" kern="1200" dirty="0" err="1" smtClean="0">
              <a:latin typeface="Segoe UI" panose="020B0502040204020203" pitchFamily="34" charset="0"/>
              <a:cs typeface="Segoe UI" panose="020B0502040204020203" pitchFamily="34" charset="0"/>
            </a:rPr>
            <a:t>tekanan</a:t>
          </a:r>
          <a:r>
            <a:rPr lang="en-US" sz="2000" b="1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2000" b="1" kern="1200" dirty="0" err="1" smtClean="0">
              <a:latin typeface="Segoe UI" panose="020B0502040204020203" pitchFamily="34" charset="0"/>
              <a:cs typeface="Segoe UI" panose="020B0502040204020203" pitchFamily="34" charset="0"/>
            </a:rPr>
            <a:t>uap</a:t>
          </a:r>
          <a:r>
            <a:rPr lang="en-US" sz="2000" b="1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 (</a:t>
          </a:r>
          <a:r>
            <a:rPr lang="en-US" sz="2000" b="1" kern="1200" dirty="0" smtClean="0">
              <a:latin typeface="Segoe UI" panose="020B0502040204020203" pitchFamily="34" charset="0"/>
              <a:cs typeface="Segoe UI" panose="020B0502040204020203" pitchFamily="34" charset="0"/>
              <a:sym typeface="Symbol" panose="05050102010706020507" pitchFamily="18" charset="2"/>
            </a:rPr>
            <a:t></a:t>
          </a:r>
          <a:r>
            <a:rPr lang="en-US" sz="2000" b="1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P)</a:t>
          </a:r>
          <a:endParaRPr lang="en-US" sz="2000" b="1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33812" y="36504"/>
        <a:ext cx="8161976" cy="625016"/>
      </dsp:txXfrm>
    </dsp:sp>
    <dsp:sp modelId="{7B58382C-0953-4E6D-A1AA-8B8B36936507}">
      <dsp:nvSpPr>
        <dsp:cNvPr id="0" name=""/>
        <dsp:cNvSpPr/>
      </dsp:nvSpPr>
      <dsp:spPr>
        <a:xfrm>
          <a:off x="0" y="801892"/>
          <a:ext cx="8229600" cy="692640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/>
            <a:t>Kenaikan titik didih (</a:t>
          </a:r>
          <a:r>
            <a:rPr lang="en-US" sz="2000" b="1" kern="1200" smtClean="0">
              <a:sym typeface="Symbol" panose="05050102010706020507" pitchFamily="18" charset="2"/>
            </a:rPr>
            <a:t></a:t>
          </a:r>
          <a:r>
            <a:rPr lang="en-US" sz="2000" b="1" kern="1200" smtClean="0"/>
            <a:t>Td)</a:t>
          </a:r>
          <a:endParaRPr lang="en-US" sz="2000" b="1" kern="1200"/>
        </a:p>
      </dsp:txBody>
      <dsp:txXfrm>
        <a:off x="33812" y="835704"/>
        <a:ext cx="8161976" cy="625016"/>
      </dsp:txXfrm>
    </dsp:sp>
    <dsp:sp modelId="{EB7498D8-DD1A-441F-80E5-37490B4AD5B9}">
      <dsp:nvSpPr>
        <dsp:cNvPr id="0" name=""/>
        <dsp:cNvSpPr/>
      </dsp:nvSpPr>
      <dsp:spPr>
        <a:xfrm>
          <a:off x="0" y="1601092"/>
          <a:ext cx="8229600" cy="692640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Penurunan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titik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beku</a:t>
          </a:r>
          <a:r>
            <a:rPr lang="en-US" sz="2000" b="1" kern="1200" dirty="0" smtClean="0"/>
            <a:t> (</a:t>
          </a:r>
          <a:r>
            <a:rPr lang="en-US" sz="2000" b="1" kern="1200" dirty="0" smtClean="0">
              <a:sym typeface="Symbol" panose="05050102010706020507" pitchFamily="18" charset="2"/>
            </a:rPr>
            <a:t></a:t>
          </a:r>
          <a:r>
            <a:rPr lang="en-US" sz="2000" b="1" kern="1200" dirty="0" smtClean="0"/>
            <a:t>Tb)</a:t>
          </a:r>
          <a:endParaRPr lang="en-US" sz="2000" b="1" kern="1200" dirty="0"/>
        </a:p>
      </dsp:txBody>
      <dsp:txXfrm>
        <a:off x="33812" y="1634904"/>
        <a:ext cx="8161976" cy="625016"/>
      </dsp:txXfrm>
    </dsp:sp>
    <dsp:sp modelId="{8171D455-AA9B-4339-A5CA-8234718E6097}">
      <dsp:nvSpPr>
        <dsp:cNvPr id="0" name=""/>
        <dsp:cNvSpPr/>
      </dsp:nvSpPr>
      <dsp:spPr>
        <a:xfrm>
          <a:off x="0" y="2400292"/>
          <a:ext cx="8229600" cy="69264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Tekanan</a:t>
          </a:r>
          <a:r>
            <a:rPr lang="en-US" sz="2000" b="1" kern="1200" dirty="0" smtClean="0"/>
            <a:t> osmosis (</a:t>
          </a:r>
          <a:r>
            <a:rPr lang="en-US" sz="2000" b="1" kern="1200" dirty="0" smtClean="0">
              <a:sym typeface="Symbol" panose="05050102010706020507" pitchFamily="18" charset="2"/>
            </a:rPr>
            <a:t></a:t>
          </a:r>
          <a:r>
            <a:rPr lang="en-US" sz="2000" b="1" kern="1200" dirty="0" smtClean="0"/>
            <a:t>)</a:t>
          </a:r>
          <a:endParaRPr lang="en-US" sz="2000" b="1" kern="1200" dirty="0"/>
        </a:p>
      </dsp:txBody>
      <dsp:txXfrm>
        <a:off x="33812" y="2434104"/>
        <a:ext cx="8161976" cy="625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9BB49-4BA9-4CF1-AC52-D34CFF08F7DB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27FE1-1263-4215-AB43-C52B9D500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06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345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6326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506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0149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4997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8008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2531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7557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0780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01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515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7083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051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4598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00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162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462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610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474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811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102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24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4040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014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987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7575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6054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162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48103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1182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992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2674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863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1672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7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413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108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99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645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192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8D4BF-C3EA-435E-9AE1-1BACD461D47C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AF372-1316-45BF-9B08-B68BB4C41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1210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8D4BF-C3EA-435E-9AE1-1BACD461D47C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AF372-1316-45BF-9B08-B68BB4C41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9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8D4BF-C3EA-435E-9AE1-1BACD461D47C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AF372-1316-45BF-9B08-B68BB4C41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61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8D4BF-C3EA-435E-9AE1-1BACD461D47C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AF372-1316-45BF-9B08-B68BB4C41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94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8D4BF-C3EA-435E-9AE1-1BACD461D47C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AF372-1316-45BF-9B08-B68BB4C41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850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8D4BF-C3EA-435E-9AE1-1BACD461D47C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AF372-1316-45BF-9B08-B68BB4C41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958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8D4BF-C3EA-435E-9AE1-1BACD461D47C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AF372-1316-45BF-9B08-B68BB4C41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75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8D4BF-C3EA-435E-9AE1-1BACD461D47C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AF372-1316-45BF-9B08-B68BB4C41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702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8D4BF-C3EA-435E-9AE1-1BACD461D47C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AF372-1316-45BF-9B08-B68BB4C41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549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8D4BF-C3EA-435E-9AE1-1BACD461D47C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AF372-1316-45BF-9B08-B68BB4C41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2909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8D4BF-C3EA-435E-9AE1-1BACD461D47C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AF372-1316-45BF-9B08-B68BB4C41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25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8D4BF-C3EA-435E-9AE1-1BACD461D47C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AF372-1316-45BF-9B08-B68BB4C41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96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microsoft.com/office/2007/relationships/hdphoto" Target="../media/hdphoto1.wdp"/><Relationship Id="rId9" Type="http://schemas.microsoft.com/office/2007/relationships/diagramDrawing" Target="../diagrams/drawing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8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60812" y="3251357"/>
            <a:ext cx="6683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orbel" panose="020B0503020204020204" pitchFamily="34" charset="0"/>
              </a:rPr>
              <a:t>Aida </a:t>
            </a:r>
            <a:r>
              <a:rPr lang="en-US" sz="2000" b="1" dirty="0">
                <a:latin typeface="Corbel" panose="020B0503020204020204" pitchFamily="34" charset="0"/>
              </a:rPr>
              <a:t>Nur Ramadhani</a:t>
            </a:r>
            <a:r>
              <a:rPr lang="en-US" sz="2000" b="1" dirty="0" smtClean="0">
                <a:latin typeface="Corbel" panose="020B0503020204020204" pitchFamily="34" charset="0"/>
              </a:rPr>
              <a:t>, M.T. </a:t>
            </a:r>
          </a:p>
          <a:p>
            <a:pPr algn="ctr"/>
            <a:r>
              <a:rPr lang="en-US" sz="2000" b="1" dirty="0" smtClean="0">
                <a:latin typeface="Corbel" panose="020B0503020204020204" pitchFamily="34" charset="0"/>
              </a:rPr>
              <a:t>Dr</a:t>
            </a:r>
            <a:r>
              <a:rPr lang="en-US" sz="2000" b="1" dirty="0">
                <a:latin typeface="Corbel" panose="020B0503020204020204" pitchFamily="34" charset="0"/>
              </a:rPr>
              <a:t>. Ari Diana </a:t>
            </a:r>
            <a:r>
              <a:rPr lang="en-US" sz="2000" b="1" dirty="0" err="1" smtClean="0">
                <a:latin typeface="Corbel" panose="020B0503020204020204" pitchFamily="34" charset="0"/>
              </a:rPr>
              <a:t>Susanti</a:t>
            </a:r>
            <a:endParaRPr lang="en-US" sz="2000" b="1" dirty="0">
              <a:latin typeface="Corbel" panose="020B05030202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60812" y="5965087"/>
            <a:ext cx="6683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z="1800" dirty="0"/>
              <a:t>Program </a:t>
            </a:r>
            <a:r>
              <a:rPr lang="en-US" sz="1800" dirty="0" err="1"/>
              <a:t>Studi</a:t>
            </a:r>
            <a:r>
              <a:rPr lang="en-US" sz="1800" dirty="0"/>
              <a:t> </a:t>
            </a:r>
            <a:r>
              <a:rPr lang="en-US" sz="1800" dirty="0" err="1"/>
              <a:t>Teknik</a:t>
            </a:r>
            <a:r>
              <a:rPr lang="en-US" sz="1800" dirty="0"/>
              <a:t> Kimia</a:t>
            </a:r>
          </a:p>
          <a:p>
            <a:r>
              <a:rPr lang="en-US" sz="1800" dirty="0" err="1"/>
              <a:t>Fakultas</a:t>
            </a:r>
            <a:r>
              <a:rPr lang="en-US" sz="1800" dirty="0"/>
              <a:t> </a:t>
            </a:r>
            <a:r>
              <a:rPr lang="en-US" sz="1800" dirty="0" err="1"/>
              <a:t>Teknik</a:t>
            </a:r>
            <a:r>
              <a:rPr lang="en-US" sz="1800" dirty="0"/>
              <a:t> </a:t>
            </a:r>
            <a:r>
              <a:rPr lang="en-US" sz="1800" dirty="0" err="1"/>
              <a:t>Universitas</a:t>
            </a:r>
            <a:r>
              <a:rPr lang="en-US" sz="1800" dirty="0"/>
              <a:t> </a:t>
            </a:r>
            <a:r>
              <a:rPr lang="en-US" sz="1800" dirty="0" err="1"/>
              <a:t>Sebelas</a:t>
            </a:r>
            <a:r>
              <a:rPr lang="en-US" sz="1800" dirty="0"/>
              <a:t> </a:t>
            </a:r>
            <a:r>
              <a:rPr lang="en-US" sz="1800" dirty="0" err="1"/>
              <a:t>Maret</a:t>
            </a:r>
            <a:r>
              <a:rPr lang="en-US" sz="1800" dirty="0"/>
              <a:t> 2020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806" y="4507329"/>
            <a:ext cx="1235200" cy="11996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60812" y="448942"/>
            <a:ext cx="66831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sz="3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TK2523</a:t>
            </a:r>
          </a:p>
          <a:p>
            <a:r>
              <a:rPr lang="en-US" sz="3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Kimia </a:t>
            </a:r>
            <a:r>
              <a:rPr lang="en-US" sz="32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Fisika</a:t>
            </a:r>
            <a:endParaRPr lang="en-US" sz="3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761565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80782" y="1159700"/>
            <a:ext cx="2393576" cy="2802796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>
            <a:off x="281068" y="2673693"/>
            <a:ext cx="3593004" cy="1772607"/>
          </a:xfrm>
          <a:prstGeom prst="triangle">
            <a:avLst>
              <a:gd name="adj" fmla="val 25249"/>
            </a:avLst>
          </a:prstGeom>
          <a:noFill/>
          <a:ln w="57150">
            <a:solidFill>
              <a:srgbClr val="EACA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/>
          <p:cNvSpPr/>
          <p:nvPr/>
        </p:nvSpPr>
        <p:spPr>
          <a:xfrm rot="11577906">
            <a:off x="569529" y="285802"/>
            <a:ext cx="2097938" cy="2809826"/>
          </a:xfrm>
          <a:prstGeom prst="rtTriangle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55" y="4630026"/>
            <a:ext cx="2153931" cy="215393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478102" y="907135"/>
            <a:ext cx="2202002" cy="2133018"/>
          </a:xfrm>
          <a:prstGeom prst="ellipse">
            <a:avLst/>
          </a:prstGeom>
          <a:noFill/>
          <a:ln w="57150">
            <a:solidFill>
              <a:srgbClr val="EACA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19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374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10</a:t>
            </a:fld>
            <a:endParaRPr lang="en-US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169"/>
          <a:stretch/>
        </p:blipFill>
        <p:spPr>
          <a:xfrm rot="10800000">
            <a:off x="0" y="0"/>
            <a:ext cx="9144000" cy="1556792"/>
          </a:xfrm>
          <a:prstGeom prst="rect">
            <a:avLst/>
          </a:prstGeom>
        </p:spPr>
      </p:pic>
      <p:sp>
        <p:nvSpPr>
          <p:cNvPr id="6" name="Text Placeholder 3"/>
          <p:cNvSpPr txBox="1">
            <a:spLocks/>
          </p:cNvSpPr>
          <p:nvPr/>
        </p:nvSpPr>
        <p:spPr>
          <a:xfrm>
            <a:off x="247915" y="688134"/>
            <a:ext cx="8648169" cy="1833858"/>
          </a:xfrm>
          <a:prstGeom prst="rect">
            <a:avLst/>
          </a:prstGeom>
          <a:solidFill>
            <a:srgbClr val="EACAFE"/>
          </a:solidFill>
          <a:ln>
            <a:solidFill>
              <a:srgbClr val="EACAFE"/>
            </a:solidFill>
          </a:ln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id-ID" sz="2000" b="1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LIKE DISSOLVES LIKE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d-ID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Zat-zat dengan struktur kimia yang mirip umumnya dapat saling bercampur dengan baik, sedang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kan</a:t>
            </a:r>
            <a:r>
              <a:rPr lang="id-ID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yang tidak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mirip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id-ID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biasanya sukar bercampur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id-ID" sz="1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id-ID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6550" y="5756572"/>
            <a:ext cx="90574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Zat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polar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cenderung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lebih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mudah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bercampur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dengan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zat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polar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lainnya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Zat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nonpolar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cenderung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larut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dengan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zat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nonpolar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lainnya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dirty="0">
              <a:solidFill>
                <a:srgbClr val="6633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1" descr="1608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507493" y="3090787"/>
            <a:ext cx="6466613" cy="248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4527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2" y="0"/>
            <a:ext cx="8633010" cy="981637"/>
          </a:xfrm>
          <a:prstGeom prst="rect">
            <a:avLst/>
          </a:prstGeom>
          <a:solidFill>
            <a:srgbClr val="EACAFE">
              <a:alpha val="7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24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Jenis larutan</a:t>
            </a:r>
            <a:endParaRPr lang="en-US" sz="24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374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2552" y="822227"/>
            <a:ext cx="8869680" cy="53788"/>
          </a:xfrm>
          <a:prstGeom prst="rect">
            <a:avLst/>
          </a:prstGeom>
          <a:solidFill>
            <a:srgbClr val="374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11</a:t>
            </a:fld>
            <a:endParaRPr lang="en-US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062964" y="2479725"/>
            <a:ext cx="4988856" cy="4253010"/>
          </a:xfrm>
          <a:prstGeom prst="roundRect">
            <a:avLst>
              <a:gd name="adj" fmla="val 8194"/>
            </a:avLst>
          </a:prstGeom>
          <a:noFill/>
          <a:ln>
            <a:solidFill>
              <a:srgbClr val="CC66F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0100" lvl="1" indent="-342900">
              <a:lnSpc>
                <a:spcPct val="150000"/>
              </a:lnSpc>
              <a:buFont typeface="+mj-lt"/>
              <a:buAutoNum type="alphaLcPeriod"/>
            </a:pPr>
            <a:r>
              <a:rPr lang="id-ID" sz="2000" b="1" dirty="0">
                <a:solidFill>
                  <a:srgbClr val="37455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Larutan gas dalam gas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lphaLcPeriod"/>
            </a:pPr>
            <a:r>
              <a:rPr lang="id-ID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Larutan cairan dalam gas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lphaLcPeriod"/>
            </a:pPr>
            <a:r>
              <a:rPr lang="id-ID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Larutan zat padat dalam gas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lphaLcPeriod"/>
            </a:pPr>
            <a:r>
              <a:rPr lang="id-ID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Larutan  gas dalam zat padat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lphaLcPeriod"/>
            </a:pPr>
            <a:r>
              <a:rPr lang="id-ID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Larutan cairan dalam zat padat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lphaLcPeriod"/>
            </a:pPr>
            <a:r>
              <a:rPr lang="id-ID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Larutan zat padat dalam zat padat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lphaLcPeriod"/>
            </a:pPr>
            <a:r>
              <a:rPr lang="id-ID" sz="2000" b="1" dirty="0">
                <a:solidFill>
                  <a:srgbClr val="37455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Larutan gas dalam cairan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lphaLcPeriod"/>
            </a:pPr>
            <a:r>
              <a:rPr lang="id-ID" sz="2000" b="1" dirty="0">
                <a:solidFill>
                  <a:srgbClr val="37455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Larutan cairan dalam cairan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lphaLcPeriod"/>
            </a:pPr>
            <a:r>
              <a:rPr lang="id-ID" sz="2000" b="1" dirty="0">
                <a:solidFill>
                  <a:srgbClr val="37455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Larutan zat padat dalam </a:t>
            </a:r>
            <a:r>
              <a:rPr lang="id-ID" sz="2000" b="1" dirty="0" smtClean="0">
                <a:solidFill>
                  <a:srgbClr val="37455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cairan</a:t>
            </a:r>
            <a:endParaRPr lang="en-US" sz="2000" b="1" dirty="0">
              <a:solidFill>
                <a:srgbClr val="37455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2" y="1504121"/>
            <a:ext cx="86330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Larutan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yg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mengandung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2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komponen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disebut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larutan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biner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dan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komposisinya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adalah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1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zat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terlarut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&amp; 1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pelarut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301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169"/>
          <a:stretch/>
        </p:blipFill>
        <p:spPr>
          <a:xfrm rot="10800000">
            <a:off x="0" y="0"/>
            <a:ext cx="9144000" cy="15567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374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12</a:t>
            </a:fld>
            <a:endParaRPr lang="en-US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9" name="Group 59">
            <a:extLst>
              <a:ext uri="{FF2B5EF4-FFF2-40B4-BE49-F238E27FC236}">
                <a16:creationId xmlns="" xmlns:a16="http://schemas.microsoft.com/office/drawing/2014/main" id="{88117C77-E253-4A3E-88FC-9402DD7A79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7922640"/>
              </p:ext>
            </p:extLst>
          </p:nvPr>
        </p:nvGraphicFramePr>
        <p:xfrm>
          <a:off x="1166190" y="1855303"/>
          <a:ext cx="6586332" cy="3719194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851228">
                  <a:extLst>
                    <a:ext uri="{9D8B030D-6E8A-4147-A177-3AD203B41FA5}">
                      <a16:colId xmlns="" xmlns:a16="http://schemas.microsoft.com/office/drawing/2014/main" val="3592817742"/>
                    </a:ext>
                  </a:extLst>
                </a:gridCol>
                <a:gridCol w="1315381">
                  <a:extLst>
                    <a:ext uri="{9D8B030D-6E8A-4147-A177-3AD203B41FA5}">
                      <a16:colId xmlns="" xmlns:a16="http://schemas.microsoft.com/office/drawing/2014/main" val="3338706539"/>
                    </a:ext>
                  </a:extLst>
                </a:gridCol>
                <a:gridCol w="3419723">
                  <a:extLst>
                    <a:ext uri="{9D8B030D-6E8A-4147-A177-3AD203B41FA5}">
                      <a16:colId xmlns="" xmlns:a16="http://schemas.microsoft.com/office/drawing/2014/main" val="3157843483"/>
                    </a:ext>
                  </a:extLst>
                </a:gridCol>
              </a:tblGrid>
              <a:tr h="6228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Zat</a:t>
                      </a:r>
                      <a:r>
                        <a:rPr kumimoji="0" lang="en-US" alt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kumimoji="0" lang="en-US" altLang="en-US" sz="18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terlarut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45716" marB="45716" anchor="ctr" horzOverflow="overflow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Pelarut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45716" marB="45716" anchor="ctr" horzOverflow="overflow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Contoh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45716" marB="45716" anchor="ctr" horzOverflow="overflow"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52112393"/>
                  </a:ext>
                </a:extLst>
              </a:tr>
              <a:tr h="4114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Gas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45716" marB="45716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Gas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45716" marB="45716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Udara</a:t>
                      </a:r>
                      <a:r>
                        <a:rPr kumimoji="0" lang="en-US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, </a:t>
                      </a:r>
                      <a:r>
                        <a:rPr kumimoji="0" lang="en-US" alt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semua</a:t>
                      </a:r>
                      <a:r>
                        <a:rPr kumimoji="0" lang="en-US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kumimoji="0" lang="en-US" alt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campuran</a:t>
                      </a: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kumimoji="0" lang="en-US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gas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45716" marB="45716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95326342"/>
                  </a:ext>
                </a:extLst>
              </a:tr>
              <a:tr h="4750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Gas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45716" marB="45716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Cair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45716" marB="45716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</a:t>
                      </a:r>
                      <a:r>
                        <a:rPr kumimoji="0" lang="en-US" altLang="en-US" sz="1800" u="none" strike="noStrike" cap="none" normalizeH="0" baseline="-25000" dirty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r>
                        <a:rPr kumimoji="0" lang="en-US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kumimoji="0" lang="en-US" alt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dalam</a:t>
                      </a:r>
                      <a:r>
                        <a:rPr kumimoji="0" lang="en-US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air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45716" marB="45716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96146110"/>
                  </a:ext>
                </a:extLst>
              </a:tr>
              <a:tr h="4796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Gas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45716" marB="45716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Padat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45716" marB="45716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Hidrogen</a:t>
                      </a:r>
                      <a:r>
                        <a:rPr kumimoji="0" lang="en-US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kumimoji="0" lang="en-US" alt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dalam</a:t>
                      </a:r>
                      <a:r>
                        <a:rPr kumimoji="0" lang="en-US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kumimoji="0" lang="en-US" alt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platina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45716" marB="45716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43530374"/>
                  </a:ext>
                </a:extLst>
              </a:tr>
              <a:tr h="4316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Cair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45716" marB="45716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Cair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45716" marB="45716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Alkohol</a:t>
                      </a:r>
                      <a:r>
                        <a:rPr kumimoji="0" lang="en-US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kumimoji="0" lang="en-US" alt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dalam</a:t>
                      </a:r>
                      <a:r>
                        <a:rPr kumimoji="0" lang="en-US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air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45716" marB="45716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71634077"/>
                  </a:ext>
                </a:extLst>
              </a:tr>
              <a:tr h="4328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Cair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45716" marB="45716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Padat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45716" marB="45716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Raksa</a:t>
                      </a:r>
                      <a:r>
                        <a:rPr kumimoji="0" lang="en-US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kumimoji="0" lang="en-US" alt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dalam</a:t>
                      </a:r>
                      <a:r>
                        <a:rPr kumimoji="0" lang="en-US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kumimoji="0" lang="en-US" alt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tembaga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45716" marB="45716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6385781"/>
                  </a:ext>
                </a:extLst>
              </a:tr>
              <a:tr h="4328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Padat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Padat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Perak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dalam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platina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</a:tr>
              <a:tr h="4328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Padat</a:t>
                      </a: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Cair</a:t>
                      </a: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Garam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dalam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air</a:t>
                      </a: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828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2552" y="165302"/>
            <a:ext cx="8633010" cy="981637"/>
          </a:xfrm>
          <a:prstGeom prst="rect">
            <a:avLst/>
          </a:prstGeom>
          <a:solidFill>
            <a:srgbClr val="EACAFE">
              <a:alpha val="7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id-ID" sz="2000" b="1" dirty="0">
                <a:solidFill>
                  <a:srgbClr val="37455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Larutan </a:t>
            </a:r>
            <a:r>
              <a:rPr lang="en-US" sz="2000" b="1" dirty="0" err="1" smtClean="0">
                <a:solidFill>
                  <a:srgbClr val="37455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cairan</a:t>
            </a:r>
            <a:r>
              <a:rPr lang="en-US" sz="2000" b="1" dirty="0" smtClean="0">
                <a:solidFill>
                  <a:srgbClr val="37455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d-ID" sz="2000" b="1" dirty="0" smtClean="0">
                <a:solidFill>
                  <a:srgbClr val="37455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dalam </a:t>
            </a:r>
            <a:r>
              <a:rPr lang="en-US" sz="2000" b="1" dirty="0" err="1" smtClean="0">
                <a:solidFill>
                  <a:srgbClr val="37455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cairan</a:t>
            </a:r>
            <a:endParaRPr lang="id-ID" sz="2000" b="1" dirty="0">
              <a:solidFill>
                <a:srgbClr val="37455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374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2552" y="165302"/>
            <a:ext cx="8869680" cy="53788"/>
          </a:xfrm>
          <a:prstGeom prst="rect">
            <a:avLst/>
          </a:prstGeom>
          <a:solidFill>
            <a:srgbClr val="374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13</a:t>
            </a:fld>
            <a:endParaRPr lang="en-US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2552" y="1695254"/>
            <a:ext cx="895421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d-ID" dirty="0" smtClean="0">
                <a:latin typeface="Segoe UI" panose="020B0502040204020203" pitchFamily="34" charset="0"/>
                <a:cs typeface="Segoe UI" panose="020B0502040204020203" pitchFamily="34" charset="0"/>
              </a:rPr>
              <a:t>Bila dua cairan dicampur, maka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akan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ada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beberapa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kemungkinan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yaitu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id-ID" dirty="0" smtClean="0">
                <a:latin typeface="Segoe UI" panose="020B0502040204020203" pitchFamily="34" charset="0"/>
                <a:cs typeface="Segoe UI" panose="020B0502040204020203" pitchFamily="34" charset="0"/>
              </a:rPr>
              <a:t>bercampur sempurna, bercampur sebagian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lang="id-ID" dirty="0" smtClean="0">
                <a:latin typeface="Segoe UI" panose="020B0502040204020203" pitchFamily="34" charset="0"/>
                <a:cs typeface="Segoe UI" panose="020B0502040204020203" pitchFamily="34" charset="0"/>
              </a:rPr>
              <a:t> atau tidak bercampur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id-ID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d-ID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Saling campur sempurna – </a:t>
            </a:r>
            <a:r>
              <a:rPr lang="id-ID" b="1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completely miscible </a:t>
            </a:r>
            <a:r>
              <a:rPr lang="id-ID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– </a:t>
            </a:r>
            <a:r>
              <a:rPr lang="id-ID" dirty="0" smtClean="0">
                <a:latin typeface="Segoe UI" panose="020B0502040204020203" pitchFamily="34" charset="0"/>
                <a:cs typeface="Segoe UI" panose="020B0502040204020203" pitchFamily="34" charset="0"/>
              </a:rPr>
              <a:t>air dan etanol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d-ID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Bercampur sebagian – </a:t>
            </a:r>
            <a:r>
              <a:rPr lang="id-ID" b="1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partially miscible </a:t>
            </a:r>
            <a:r>
              <a:rPr lang="id-ID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-  </a:t>
            </a:r>
            <a:r>
              <a:rPr lang="id-ID" dirty="0" smtClean="0">
                <a:latin typeface="Segoe UI" panose="020B0502040204020203" pitchFamily="34" charset="0"/>
                <a:cs typeface="Segoe UI" panose="020B0502040204020203" pitchFamily="34" charset="0"/>
              </a:rPr>
              <a:t>air dan ether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d-ID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Sama sekali tidak bercampur – </a:t>
            </a:r>
            <a:r>
              <a:rPr lang="id-ID" b="1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completely immiscible </a:t>
            </a:r>
            <a:r>
              <a:rPr lang="id-ID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– </a:t>
            </a:r>
            <a:r>
              <a:rPr lang="id-ID" dirty="0" smtClean="0">
                <a:latin typeface="Segoe UI" panose="020B0502040204020203" pitchFamily="34" charset="0"/>
                <a:cs typeface="Segoe UI" panose="020B0502040204020203" pitchFamily="34" charset="0"/>
              </a:rPr>
              <a:t>air dan hidrokarbon</a:t>
            </a:r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id-ID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d-ID" dirty="0" smtClean="0">
                <a:latin typeface="Segoe UI" panose="020B0502040204020203" pitchFamily="34" charset="0"/>
                <a:cs typeface="Segoe UI" panose="020B0502040204020203" pitchFamily="34" charset="0"/>
              </a:rPr>
              <a:t>Kelarutan tergantung dari jenis cairan dan temperatur</a:t>
            </a:r>
          </a:p>
        </p:txBody>
      </p:sp>
    </p:spTree>
    <p:extLst>
      <p:ext uri="{BB962C8B-B14F-4D97-AF65-F5344CB8AC3E}">
        <p14:creationId xmlns:p14="http://schemas.microsoft.com/office/powerpoint/2010/main" val="262032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169"/>
          <a:stretch/>
        </p:blipFill>
        <p:spPr>
          <a:xfrm rot="10800000">
            <a:off x="0" y="0"/>
            <a:ext cx="9144000" cy="15567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374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14</a:t>
            </a:fld>
            <a:endParaRPr lang="en-US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Picture1" descr="1604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231318" y="2137296"/>
            <a:ext cx="6681363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5794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2552" y="165302"/>
            <a:ext cx="8633010" cy="981637"/>
          </a:xfrm>
          <a:prstGeom prst="rect">
            <a:avLst/>
          </a:prstGeom>
          <a:solidFill>
            <a:srgbClr val="EACAFE">
              <a:alpha val="7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id-ID" sz="2000" b="1" dirty="0">
                <a:solidFill>
                  <a:srgbClr val="37455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Pembentukan larutan</a:t>
            </a:r>
          </a:p>
        </p:txBody>
      </p:sp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374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2552" y="165302"/>
            <a:ext cx="8869680" cy="53788"/>
          </a:xfrm>
          <a:prstGeom prst="rect">
            <a:avLst/>
          </a:prstGeom>
          <a:solidFill>
            <a:srgbClr val="374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15</a:t>
            </a:fld>
            <a:endParaRPr lang="en-US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2552" y="1695254"/>
            <a:ext cx="895421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Proses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pelarutan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bersifat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b="1" dirty="0" err="1">
                <a:latin typeface="Segoe UI" panose="020B0502040204020203" pitchFamily="34" charset="0"/>
                <a:cs typeface="Segoe UI" panose="020B0502040204020203" pitchFamily="34" charset="0"/>
              </a:rPr>
              <a:t>reversibel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Ketika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partikel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terlarut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US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dissolved </a:t>
            </a:r>
            <a:r>
              <a:rPr lang="en-US" i="1" dirty="0">
                <a:latin typeface="Segoe UI" panose="020B0502040204020203" pitchFamily="34" charset="0"/>
                <a:cs typeface="Segoe UI" panose="020B0502040204020203" pitchFamily="34" charset="0"/>
              </a:rPr>
              <a:t>solute </a:t>
            </a:r>
            <a:r>
              <a:rPr lang="en-US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particles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)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bergerak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secara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acak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dalam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larutan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lalu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kemudian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kontak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dengan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zat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yang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tidak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larut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US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undissolved solute)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dan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mengkristal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kembali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ke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keadaan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padat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).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Ketika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laju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pelarutan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dan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kristalisasi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bernilai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sama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maka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larutan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akan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jenuh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pada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kelarutannya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pada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suhu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tersebut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),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dan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keseimbangan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dinamis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tercapai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Ketika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keseimbangan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tercapai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maka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larutan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jenuh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15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2" y="67235"/>
            <a:ext cx="8633010" cy="981637"/>
          </a:xfrm>
          <a:prstGeom prst="rect">
            <a:avLst/>
          </a:prstGeom>
          <a:solidFill>
            <a:srgbClr val="374557">
              <a:alpha val="7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KONSENTRASI</a:t>
            </a:r>
            <a:endParaRPr lang="en-US" sz="2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EAC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2552" y="889462"/>
            <a:ext cx="8869680" cy="53788"/>
          </a:xfrm>
          <a:prstGeom prst="rect">
            <a:avLst/>
          </a:prstGeom>
          <a:solidFill>
            <a:srgbClr val="EAC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16</a:t>
            </a:fld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28603" y="1993513"/>
            <a:ext cx="8633009" cy="1968887"/>
          </a:xfrm>
          <a:noFill/>
          <a:ln w="12700">
            <a:solidFill>
              <a:srgbClr val="CC66FF"/>
            </a:solidFill>
            <a:prstDash val="dash"/>
          </a:ln>
        </p:spPr>
        <p:txBody>
          <a:bodyPr>
            <a:normAutofit/>
          </a:bodyPr>
          <a:lstStyle/>
          <a:p>
            <a:pPr marL="292100" indent="-2921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Adalah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jumlah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zat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terlarut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dalam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setiap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satuan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larutan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atau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pelarut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292100" indent="-2921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Konsentrasi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dinyatakan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sebagai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:</a:t>
            </a:r>
          </a:p>
          <a:p>
            <a:pPr marL="635000" lvl="1" indent="-2921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Satuan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fisik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	: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satuan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bobot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(gram,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mili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-gram),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satuan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volume (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mili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liter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, liter).</a:t>
            </a:r>
          </a:p>
          <a:p>
            <a:pPr marL="635000" lvl="1" indent="-2921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Satuan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kimia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: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mol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massa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rumus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ekivalen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graphicFrame>
        <p:nvGraphicFramePr>
          <p:cNvPr id="10" name="Group 54">
            <a:extLst>
              <a:ext uri="{FF2B5EF4-FFF2-40B4-BE49-F238E27FC236}">
                <a16:creationId xmlns="" xmlns:a16="http://schemas.microsoft.com/office/drawing/2014/main" id="{BE584736-CD24-4E2D-BAF5-48ED3E1894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2013702"/>
              </p:ext>
            </p:extLst>
          </p:nvPr>
        </p:nvGraphicFramePr>
        <p:xfrm>
          <a:off x="811666" y="4292068"/>
          <a:ext cx="7378177" cy="226975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427951">
                  <a:extLst>
                    <a:ext uri="{9D8B030D-6E8A-4147-A177-3AD203B41FA5}">
                      <a16:colId xmlns="" xmlns:a16="http://schemas.microsoft.com/office/drawing/2014/main" val="583490223"/>
                    </a:ext>
                  </a:extLst>
                </a:gridCol>
                <a:gridCol w="1736035">
                  <a:extLst>
                    <a:ext uri="{9D8B030D-6E8A-4147-A177-3AD203B41FA5}">
                      <a16:colId xmlns="" xmlns:a16="http://schemas.microsoft.com/office/drawing/2014/main" val="314027219"/>
                    </a:ext>
                  </a:extLst>
                </a:gridCol>
                <a:gridCol w="4214191">
                  <a:extLst>
                    <a:ext uri="{9D8B030D-6E8A-4147-A177-3AD203B41FA5}">
                      <a16:colId xmlns="" xmlns:a16="http://schemas.microsoft.com/office/drawing/2014/main" val="3744799894"/>
                    </a:ext>
                  </a:extLst>
                </a:gridCol>
              </a:tblGrid>
              <a:tr h="4770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Lambang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 horzOverflow="overflow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Nama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 horzOverflow="overflow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Definisi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 horzOverflow="overflow"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10205334"/>
                  </a:ext>
                </a:extLst>
              </a:tr>
              <a:tr h="6185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Fraksi</a:t>
                      </a: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kumimoji="0" lang="en-US" alt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mol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Mol</a:t>
                      </a: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kumimoji="0" lang="en-US" alt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zat</a:t>
                      </a: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kumimoji="0" lang="en-US" alt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terlarut</a:t>
                      </a: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/ (</a:t>
                      </a:r>
                      <a:r>
                        <a:rPr kumimoji="0" lang="en-US" alt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Mol</a:t>
                      </a: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kumimoji="0" lang="en-US" alt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zat</a:t>
                      </a: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kumimoji="0" lang="en-US" alt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terlarut</a:t>
                      </a: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+ </a:t>
                      </a:r>
                      <a:r>
                        <a:rPr kumimoji="0" lang="en-US" alt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mol</a:t>
                      </a: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kumimoji="0" lang="en-US" alt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pelarut</a:t>
                      </a: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1396106458"/>
                  </a:ext>
                </a:extLst>
              </a:tr>
              <a:tr h="3863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molar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Mol</a:t>
                      </a: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kumimoji="0" lang="en-US" alt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zat</a:t>
                      </a: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kumimoji="0" lang="en-US" alt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terlarut</a:t>
                      </a: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/liter </a:t>
                      </a:r>
                      <a:r>
                        <a:rPr kumimoji="0" lang="en-US" alt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larutan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1657208517"/>
                  </a:ext>
                </a:extLst>
              </a:tr>
              <a:tr h="3939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normal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Ekiv</a:t>
                      </a: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 </a:t>
                      </a:r>
                      <a:r>
                        <a:rPr kumimoji="0" lang="en-US" alt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Zat</a:t>
                      </a: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kumimoji="0" lang="en-US" alt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terlarut</a:t>
                      </a: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/liter </a:t>
                      </a:r>
                      <a:r>
                        <a:rPr kumimoji="0" lang="en-US" alt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larutan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2979010954"/>
                  </a:ext>
                </a:extLst>
              </a:tr>
              <a:tr h="3939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molal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Mol</a:t>
                      </a: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kumimoji="0" lang="en-US" alt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zat</a:t>
                      </a: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kumimoji="0" lang="en-US" alt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terlarut</a:t>
                      </a: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/1000 g </a:t>
                      </a:r>
                      <a:r>
                        <a:rPr kumimoji="0" lang="en-US" alt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pelarut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41102219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417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EAC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17</a:t>
            </a:fld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169"/>
          <a:stretch/>
        </p:blipFill>
        <p:spPr>
          <a:xfrm rot="10800000">
            <a:off x="0" y="0"/>
            <a:ext cx="9144000" cy="15567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Group 49">
                <a:extLst>
                  <a:ext uri="{FF2B5EF4-FFF2-40B4-BE49-F238E27FC236}">
                    <a16:creationId xmlns="" xmlns:a16="http://schemas.microsoft.com/office/drawing/2014/main" id="{EC05F9EF-1D9E-4657-AE48-FEBE094B3CE8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897689611"/>
                  </p:ext>
                </p:extLst>
              </p:nvPr>
            </p:nvGraphicFramePr>
            <p:xfrm>
              <a:off x="712694" y="1707776"/>
              <a:ext cx="7347418" cy="3805596"/>
            </p:xfrm>
            <a:graphic>
              <a:graphicData uri="http://schemas.openxmlformats.org/drawingml/2006/table">
                <a:tbl>
                  <a:tblPr>
                    <a:tableStyleId>{1FECB4D8-DB02-4DC6-A0A2-4F2EBAE1DC90}</a:tableStyleId>
                  </a:tblPr>
                  <a:tblGrid>
                    <a:gridCol w="1800004">
                      <a:extLst>
                        <a:ext uri="{9D8B030D-6E8A-4147-A177-3AD203B41FA5}">
                          <a16:colId xmlns="" xmlns:a16="http://schemas.microsoft.com/office/drawing/2014/main" val="1324698318"/>
                        </a:ext>
                      </a:extLst>
                    </a:gridCol>
                    <a:gridCol w="1736224">
                      <a:extLst>
                        <a:ext uri="{9D8B030D-6E8A-4147-A177-3AD203B41FA5}">
                          <a16:colId xmlns="" xmlns:a16="http://schemas.microsoft.com/office/drawing/2014/main" val="3549088388"/>
                        </a:ext>
                      </a:extLst>
                    </a:gridCol>
                    <a:gridCol w="3811190">
                      <a:extLst>
                        <a:ext uri="{9D8B030D-6E8A-4147-A177-3AD203B41FA5}">
                          <a16:colId xmlns="" xmlns:a16="http://schemas.microsoft.com/office/drawing/2014/main" val="607233272"/>
                        </a:ext>
                      </a:extLst>
                    </a:gridCol>
                  </a:tblGrid>
                  <a:tr h="645459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defRPr sz="28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defRPr sz="20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u="none" strike="noStrike" cap="none" normalizeH="0" baseline="0" dirty="0" err="1">
                              <a:ln>
                                <a:noFill/>
                              </a:ln>
                              <a:effectLst/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Lambang</a:t>
                          </a:r>
                          <a:endParaRPr kumimoji="0" lang="en-US" altLang="en-US" sz="1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T="45718" marB="45718" anchor="ctr" horzOverflow="overflow">
                        <a:solidFill>
                          <a:srgbClr val="FF9999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defRPr sz="28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defRPr sz="20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u="none" strike="noStrike" cap="none" normalizeH="0" baseline="0" dirty="0" err="1">
                              <a:ln>
                                <a:noFill/>
                              </a:ln>
                              <a:effectLst/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Nama</a:t>
                          </a:r>
                          <a:endParaRPr kumimoji="0" lang="en-US" altLang="en-US" sz="1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T="45718" marB="45718" anchor="ctr" horzOverflow="overflow">
                        <a:solidFill>
                          <a:srgbClr val="FF9999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defRPr sz="28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defRPr sz="20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u="none" strike="noStrike" cap="none" normalizeH="0" baseline="0" dirty="0" err="1">
                              <a:ln>
                                <a:noFill/>
                              </a:ln>
                              <a:effectLst/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Definisi</a:t>
                          </a:r>
                          <a:endParaRPr kumimoji="0" lang="en-US" altLang="en-US" sz="1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T="45718" marB="45718" anchor="ctr" horzOverflow="overflow">
                        <a:solidFill>
                          <a:srgbClr val="FF9999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051505447"/>
                      </a:ext>
                    </a:extLst>
                  </a:tr>
                  <a:tr h="839370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defRPr sz="28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defRPr sz="20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u="none" strike="noStrike" cap="none" normalizeH="0" baseline="0" dirty="0">
                              <a:ln>
                                <a:noFill/>
                              </a:ln>
                              <a:effectLst/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% b/b</a:t>
                          </a:r>
                          <a:endParaRPr kumimoji="0" lang="en-US" alt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T="45718" marB="45718" horzOverflow="overflow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defRPr sz="28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defRPr sz="20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u="none" strike="noStrike" cap="none" normalizeH="0" baseline="0" dirty="0" err="1">
                              <a:ln>
                                <a:noFill/>
                              </a:ln>
                              <a:effectLst/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Persen</a:t>
                          </a:r>
                          <a:r>
                            <a:rPr kumimoji="0" lang="en-US" altLang="en-US" sz="1800" u="none" strike="noStrike" cap="none" normalizeH="0" baseline="0" dirty="0">
                              <a:ln>
                                <a:noFill/>
                              </a:ln>
                              <a:effectLst/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 </a:t>
                          </a:r>
                          <a:r>
                            <a:rPr kumimoji="0" lang="en-US" altLang="en-US" sz="1800" u="none" strike="noStrike" cap="none" normalizeH="0" baseline="0" dirty="0" err="1">
                              <a:ln>
                                <a:noFill/>
                              </a:ln>
                              <a:effectLst/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bobot</a:t>
                          </a:r>
                          <a:endParaRPr kumimoji="0" lang="en-US" alt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T="45718" marB="45718" horzOverflow="overflow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defRPr sz="28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defRPr sz="20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US" altLang="en-US" sz="180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altLang="en-US" sz="1800" u="none" strike="noStrike" cap="none" normalizeH="0" baseline="0" smtClean="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kumimoji="0" lang="en-US" altLang="en-US" sz="1800" u="none" strike="noStrike" cap="none" normalizeH="0" baseline="0" smtClean="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kumimoji="0" lang="en-US" altLang="en-US" sz="1800" u="none" strike="noStrike" cap="none" normalizeH="0" baseline="0" smtClean="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𝑧𝑎𝑡</m:t>
                                    </m:r>
                                    <m:r>
                                      <a:rPr kumimoji="0" lang="en-US" altLang="en-US" sz="1800" u="none" strike="noStrike" cap="none" normalizeH="0" baseline="0" smtClean="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kumimoji="0" lang="en-US" altLang="en-US" sz="1800" u="none" strike="noStrike" cap="none" normalizeH="0" baseline="0" smtClean="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𝑡𝑒𝑟𝑙𝑎𝑟𝑢𝑡</m:t>
                                    </m:r>
                                  </m:num>
                                  <m:den>
                                    <m:r>
                                      <a:rPr kumimoji="0" lang="en-US" altLang="en-US" sz="1800" u="none" strike="noStrike" cap="none" normalizeH="0" baseline="0" smtClean="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kumimoji="0" lang="en-US" altLang="en-US" sz="1800" u="none" strike="noStrike" cap="none" normalizeH="0" baseline="0" smtClean="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kumimoji="0" lang="en-US" altLang="en-US" sz="1800" u="none" strike="noStrike" cap="none" normalizeH="0" baseline="0" smtClean="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𝑙𝑎𝑟𝑢𝑡𝑎𝑛</m:t>
                                    </m:r>
                                  </m:den>
                                </m:f>
                                <m:r>
                                  <a:rPr kumimoji="0" lang="en-US" altLang="en-US" sz="1800" u="none" strike="noStrike" cap="none" normalizeH="0" baseline="0" smtClean="0">
                                    <a:ln>
                                      <a:noFill/>
                                    </a:ln>
                                    <a:effectLst/>
                                    <a:latin typeface="Cambria Math" panose="02040503050406030204" pitchFamily="18" charset="0"/>
                                  </a:rPr>
                                  <m:t>×100%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T="45718" marB="45718" horzOverflow="overflow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902213598"/>
                      </a:ext>
                    </a:extLst>
                  </a:tr>
                  <a:tr h="839370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defRPr sz="28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defRPr sz="20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u="none" strike="noStrike" cap="none" normalizeH="0" baseline="0">
                              <a:ln>
                                <a:noFill/>
                              </a:ln>
                              <a:effectLst/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% v/v</a:t>
                          </a:r>
                          <a:endParaRPr kumimoji="0" lang="en-US" altLang="en-US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T="45718" marB="45718" horzOverflow="overflow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defRPr sz="28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defRPr sz="20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u="none" strike="noStrike" cap="none" normalizeH="0" baseline="0" dirty="0" err="1">
                              <a:ln>
                                <a:noFill/>
                              </a:ln>
                              <a:effectLst/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Persen</a:t>
                          </a:r>
                          <a:r>
                            <a:rPr kumimoji="0" lang="en-US" altLang="en-US" sz="1800" u="none" strike="noStrike" cap="none" normalizeH="0" baseline="0" dirty="0">
                              <a:ln>
                                <a:noFill/>
                              </a:ln>
                              <a:effectLst/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 volume</a:t>
                          </a:r>
                          <a:endParaRPr kumimoji="0" lang="en-US" alt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T="45718" marB="45718" horzOverflow="overflow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defRPr sz="28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defRPr sz="20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US" altLang="en-US" sz="180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altLang="en-US" sz="1800" u="none" strike="noStrike" cap="none" normalizeH="0" baseline="0" smtClean="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𝑚𝑙</m:t>
                                    </m:r>
                                    <m:r>
                                      <a:rPr kumimoji="0" lang="en-US" altLang="en-US" sz="1800" u="none" strike="noStrike" cap="none" normalizeH="0" baseline="0" smtClean="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kumimoji="0" lang="en-US" altLang="en-US" sz="1800" u="none" strike="noStrike" cap="none" normalizeH="0" baseline="0" smtClean="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𝑧𝑎𝑡</m:t>
                                    </m:r>
                                    <m:r>
                                      <a:rPr kumimoji="0" lang="en-US" altLang="en-US" sz="1800" u="none" strike="noStrike" cap="none" normalizeH="0" baseline="0" smtClean="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kumimoji="0" lang="en-US" altLang="en-US" sz="1800" u="none" strike="noStrike" cap="none" normalizeH="0" baseline="0" smtClean="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𝑡𝑒𝑟𝑙𝑎𝑟𝑢𝑡</m:t>
                                    </m:r>
                                  </m:num>
                                  <m:den>
                                    <m:r>
                                      <a:rPr kumimoji="0" lang="en-US" altLang="en-US" sz="1800" u="none" strike="noStrike" cap="none" normalizeH="0" baseline="0" smtClean="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𝑚𝑙</m:t>
                                    </m:r>
                                    <m:r>
                                      <a:rPr kumimoji="0" lang="en-US" altLang="en-US" sz="1800" u="none" strike="noStrike" cap="none" normalizeH="0" baseline="0" smtClean="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kumimoji="0" lang="en-US" altLang="en-US" sz="1800" u="none" strike="noStrike" cap="none" normalizeH="0" baseline="0" smtClean="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𝑙𝑎𝑟𝑢𝑡𝑎𝑛</m:t>
                                    </m:r>
                                  </m:den>
                                </m:f>
                                <m:r>
                                  <a:rPr kumimoji="0" lang="en-US" altLang="en-US" sz="1800" u="none" strike="noStrike" cap="none" normalizeH="0" baseline="0" smtClean="0">
                                    <a:ln>
                                      <a:noFill/>
                                    </a:ln>
                                    <a:effectLst/>
                                    <a:latin typeface="Cambria Math" panose="02040503050406030204" pitchFamily="18" charset="0"/>
                                  </a:rPr>
                                  <m:t>×100%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T="45718" marB="45718" horzOverflow="overflow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201404040"/>
                      </a:ext>
                    </a:extLst>
                  </a:tr>
                  <a:tr h="711561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defRPr sz="28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defRPr sz="20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u="none" strike="noStrike" cap="none" normalizeH="0" baseline="0">
                              <a:ln>
                                <a:noFill/>
                              </a:ln>
                              <a:effectLst/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% b/v</a:t>
                          </a:r>
                          <a:endParaRPr kumimoji="0" lang="en-US" altLang="en-US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T="45718" marB="45718" horzOverflow="overflow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defRPr sz="28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defRPr sz="20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u="none" strike="noStrike" cap="none" normalizeH="0" baseline="0">
                              <a:ln>
                                <a:noFill/>
                              </a:ln>
                              <a:effectLst/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Persen bobot - volume</a:t>
                          </a:r>
                          <a:endParaRPr kumimoji="0" lang="en-US" altLang="en-US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T="45718" marB="45718" horzOverflow="overflow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defRPr sz="28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defRPr sz="20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US" altLang="en-US" sz="180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altLang="en-US" sz="1800" u="none" strike="noStrike" cap="none" normalizeH="0" baseline="0" smtClean="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kumimoji="0" lang="en-US" altLang="en-US" sz="1800" u="none" strike="noStrike" cap="none" normalizeH="0" baseline="0" smtClean="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kumimoji="0" lang="en-US" altLang="en-US" sz="1800" u="none" strike="noStrike" cap="none" normalizeH="0" baseline="0" smtClean="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𝑚𝑔</m:t>
                                    </m:r>
                                    <m:r>
                                      <a:rPr kumimoji="0" lang="en-US" altLang="en-US" sz="1800" u="none" strike="noStrike" cap="none" normalizeH="0" baseline="0" smtClean="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kumimoji="0" lang="en-US" altLang="en-US" sz="1800" u="none" strike="noStrike" cap="none" normalizeH="0" baseline="0" smtClean="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𝑧𝑎𝑡</m:t>
                                    </m:r>
                                    <m:r>
                                      <a:rPr kumimoji="0" lang="en-US" altLang="en-US" sz="1800" u="none" strike="noStrike" cap="none" normalizeH="0" baseline="0" smtClean="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kumimoji="0" lang="en-US" altLang="en-US" sz="1800" u="none" strike="noStrike" cap="none" normalizeH="0" baseline="0" smtClean="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𝑡𝑒𝑟𝑙𝑎𝑟𝑢𝑡</m:t>
                                    </m:r>
                                  </m:num>
                                  <m:den>
                                    <m:r>
                                      <a:rPr kumimoji="0" lang="en-US" altLang="en-US" sz="1800" u="none" strike="noStrike" cap="none" normalizeH="0" baseline="0" smtClean="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100 </m:t>
                                    </m:r>
                                    <m:r>
                                      <a:rPr kumimoji="0" lang="en-US" altLang="en-US" sz="1800" u="none" strike="noStrike" cap="none" normalizeH="0" baseline="0" smtClean="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𝑚𝑙</m:t>
                                    </m:r>
                                    <m:r>
                                      <a:rPr kumimoji="0" lang="en-US" altLang="en-US" sz="1800" u="none" strike="noStrike" cap="none" normalizeH="0" baseline="0" smtClean="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kumimoji="0" lang="en-US" altLang="en-US" sz="1800" u="none" strike="noStrike" cap="none" normalizeH="0" baseline="0" smtClean="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𝑙𝑎𝑟𝑢𝑡𝑎𝑛</m:t>
                                    </m:r>
                                  </m:den>
                                </m:f>
                                <m:r>
                                  <a:rPr kumimoji="0" lang="en-US" altLang="en-US" sz="1800" u="none" strike="noStrike" cap="none" normalizeH="0" baseline="0" smtClean="0">
                                    <a:ln>
                                      <a:noFill/>
                                    </a:ln>
                                    <a:effectLst/>
                                    <a:latin typeface="Cambria Math" panose="02040503050406030204" pitchFamily="18" charset="0"/>
                                  </a:rPr>
                                  <m:t>×100%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T="45718" marB="45718" horzOverflow="overflow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741316415"/>
                      </a:ext>
                    </a:extLst>
                  </a:tr>
                  <a:tr h="769836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defRPr sz="28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defRPr sz="20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u="none" strike="noStrike" cap="none" normalizeH="0" baseline="0">
                              <a:ln>
                                <a:noFill/>
                              </a:ln>
                              <a:effectLst/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ppm</a:t>
                          </a:r>
                          <a:endParaRPr kumimoji="0" lang="en-US" altLang="en-US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T="45718" marB="45718" horzOverflow="overflow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defRPr sz="28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defRPr sz="20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u="none" strike="noStrike" cap="none" normalizeH="0" baseline="0" dirty="0">
                              <a:ln>
                                <a:noFill/>
                              </a:ln>
                              <a:effectLst/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Part per million</a:t>
                          </a:r>
                          <a:endParaRPr kumimoji="0" lang="en-US" alt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T="45718" marB="45718" horzOverflow="overflow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defRPr sz="28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defRPr sz="20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US" altLang="en-US" sz="180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altLang="en-US" sz="1800" u="none" strike="noStrike" cap="none" normalizeH="0" baseline="0" smtClean="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1 </m:t>
                                    </m:r>
                                    <m:r>
                                      <a:rPr kumimoji="0" lang="en-US" altLang="en-US" sz="1800" u="none" strike="noStrike" cap="none" normalizeH="0" baseline="0" smtClean="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𝑚𝑔</m:t>
                                    </m:r>
                                    <m:r>
                                      <a:rPr kumimoji="0" lang="en-US" altLang="en-US" sz="1800" u="none" strike="noStrike" cap="none" normalizeH="0" baseline="0" smtClean="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kumimoji="0" lang="en-US" altLang="en-US" sz="1800" u="none" strike="noStrike" cap="none" normalizeH="0" baseline="0" smtClean="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𝑧𝑎𝑡</m:t>
                                    </m:r>
                                    <m:r>
                                      <a:rPr kumimoji="0" lang="en-US" altLang="en-US" sz="1800" u="none" strike="noStrike" cap="none" normalizeH="0" baseline="0" smtClean="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kumimoji="0" lang="en-US" altLang="en-US" sz="1800" u="none" strike="noStrike" cap="none" normalizeH="0" baseline="0" smtClean="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𝑡𝑒𝑟𝑙𝑎𝑟𝑢𝑡</m:t>
                                    </m:r>
                                  </m:num>
                                  <m:den>
                                    <m:r>
                                      <a:rPr kumimoji="0" lang="en-US" altLang="en-US" sz="1800" u="none" strike="noStrike" cap="none" normalizeH="0" baseline="0" smtClean="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1 </m:t>
                                    </m:r>
                                    <m:r>
                                      <a:rPr kumimoji="0" lang="en-US" altLang="en-US" sz="1800" u="none" strike="noStrike" cap="none" normalizeH="0" baseline="0" smtClean="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𝑙𝑖𝑡𝑒𝑟</m:t>
                                    </m:r>
                                    <m:r>
                                      <a:rPr kumimoji="0" lang="en-US" altLang="en-US" sz="1800" u="none" strike="noStrike" cap="none" normalizeH="0" baseline="0" smtClean="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kumimoji="0" lang="en-US" altLang="en-US" sz="1800" u="none" strike="noStrike" cap="none" normalizeH="0" baseline="0" smtClean="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𝑙𝑎𝑟𝑢𝑡𝑎𝑛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T="45718" marB="45718" horzOverflow="overflow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32728962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Group 49">
                <a:extLst>
                  <a:ext uri="{FF2B5EF4-FFF2-40B4-BE49-F238E27FC236}">
                    <a16:creationId xmlns:a16="http://schemas.microsoft.com/office/drawing/2014/main" xmlns="" id="{EC05F9EF-1D9E-4657-AE48-FEBE094B3CE8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897689611"/>
                  </p:ext>
                </p:extLst>
              </p:nvPr>
            </p:nvGraphicFramePr>
            <p:xfrm>
              <a:off x="712694" y="1707776"/>
              <a:ext cx="7347418" cy="3805596"/>
            </p:xfrm>
            <a:graphic>
              <a:graphicData uri="http://schemas.openxmlformats.org/drawingml/2006/table">
                <a:tbl>
                  <a:tblPr>
                    <a:tableStyleId>{1FECB4D8-DB02-4DC6-A0A2-4F2EBAE1DC90}</a:tableStyleId>
                  </a:tblPr>
                  <a:tblGrid>
                    <a:gridCol w="1800004">
                      <a:extLst>
                        <a:ext uri="{9D8B030D-6E8A-4147-A177-3AD203B41FA5}">
                          <a16:colId xmlns:a16="http://schemas.microsoft.com/office/drawing/2014/main" xmlns="" val="1324698318"/>
                        </a:ext>
                      </a:extLst>
                    </a:gridCol>
                    <a:gridCol w="1736224">
                      <a:extLst>
                        <a:ext uri="{9D8B030D-6E8A-4147-A177-3AD203B41FA5}">
                          <a16:colId xmlns:a16="http://schemas.microsoft.com/office/drawing/2014/main" xmlns="" val="3549088388"/>
                        </a:ext>
                      </a:extLst>
                    </a:gridCol>
                    <a:gridCol w="3811190">
                      <a:extLst>
                        <a:ext uri="{9D8B030D-6E8A-4147-A177-3AD203B41FA5}">
                          <a16:colId xmlns:a16="http://schemas.microsoft.com/office/drawing/2014/main" xmlns="" val="607233272"/>
                        </a:ext>
                      </a:extLst>
                    </a:gridCol>
                  </a:tblGrid>
                  <a:tr h="645459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defRPr sz="28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defRPr sz="20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u="none" strike="noStrike" cap="none" normalizeH="0" baseline="0" dirty="0" err="1">
                              <a:ln>
                                <a:noFill/>
                              </a:ln>
                              <a:effectLst/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Lambang</a:t>
                          </a:r>
                          <a:endParaRPr kumimoji="0" lang="en-US" altLang="en-US" sz="1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T="45718" marB="45718" anchor="ctr" horzOverflow="overflow">
                        <a:solidFill>
                          <a:srgbClr val="FF9999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defRPr sz="28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defRPr sz="20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u="none" strike="noStrike" cap="none" normalizeH="0" baseline="0" dirty="0" err="1">
                              <a:ln>
                                <a:noFill/>
                              </a:ln>
                              <a:effectLst/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Nama</a:t>
                          </a:r>
                          <a:endParaRPr kumimoji="0" lang="en-US" altLang="en-US" sz="1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T="45718" marB="45718" anchor="ctr" horzOverflow="overflow">
                        <a:solidFill>
                          <a:srgbClr val="FF9999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defRPr sz="28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defRPr sz="20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u="none" strike="noStrike" cap="none" normalizeH="0" baseline="0" dirty="0" err="1">
                              <a:ln>
                                <a:noFill/>
                              </a:ln>
                              <a:effectLst/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Definisi</a:t>
                          </a:r>
                          <a:endParaRPr kumimoji="0" lang="en-US" altLang="en-US" sz="1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T="45718" marB="45718" anchor="ctr" horzOverflow="overflow">
                        <a:solidFill>
                          <a:srgbClr val="FF999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51505447"/>
                      </a:ext>
                    </a:extLst>
                  </a:tr>
                  <a:tr h="839370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defRPr sz="28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defRPr sz="20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u="none" strike="noStrike" cap="none" normalizeH="0" baseline="0" dirty="0">
                              <a:ln>
                                <a:noFill/>
                              </a:ln>
                              <a:effectLst/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% b/b</a:t>
                          </a:r>
                          <a:endParaRPr kumimoji="0" lang="en-US" alt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T="45718" marB="45718" horzOverflow="overflow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defRPr sz="28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defRPr sz="20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u="none" strike="noStrike" cap="none" normalizeH="0" baseline="0" dirty="0" err="1">
                              <a:ln>
                                <a:noFill/>
                              </a:ln>
                              <a:effectLst/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Persen</a:t>
                          </a:r>
                          <a:r>
                            <a:rPr kumimoji="0" lang="en-US" altLang="en-US" sz="1800" u="none" strike="noStrike" cap="none" normalizeH="0" baseline="0" dirty="0">
                              <a:ln>
                                <a:noFill/>
                              </a:ln>
                              <a:effectLst/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 </a:t>
                          </a:r>
                          <a:r>
                            <a:rPr kumimoji="0" lang="en-US" altLang="en-US" sz="1800" u="none" strike="noStrike" cap="none" normalizeH="0" baseline="0" dirty="0" err="1">
                              <a:ln>
                                <a:noFill/>
                              </a:ln>
                              <a:effectLst/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bobot</a:t>
                          </a:r>
                          <a:endParaRPr kumimoji="0" lang="en-US" alt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T="45718" marB="45718" horzOverflow="overflow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8" marB="45718" horzOverflow="overflow">
                        <a:blipFill rotWithShape="0">
                          <a:blip r:embed="rId5"/>
                          <a:stretch>
                            <a:fillRect l="-92971" t="-77536" r="-319" b="-2775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902213598"/>
                      </a:ext>
                    </a:extLst>
                  </a:tr>
                  <a:tr h="839370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defRPr sz="28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defRPr sz="20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u="none" strike="noStrike" cap="none" normalizeH="0" baseline="0">
                              <a:ln>
                                <a:noFill/>
                              </a:ln>
                              <a:effectLst/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% v/v</a:t>
                          </a:r>
                          <a:endParaRPr kumimoji="0" lang="en-US" altLang="en-US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T="45718" marB="45718" horzOverflow="overflow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defRPr sz="28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defRPr sz="20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u="none" strike="noStrike" cap="none" normalizeH="0" baseline="0" dirty="0" err="1">
                              <a:ln>
                                <a:noFill/>
                              </a:ln>
                              <a:effectLst/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Persen</a:t>
                          </a:r>
                          <a:r>
                            <a:rPr kumimoji="0" lang="en-US" altLang="en-US" sz="1800" u="none" strike="noStrike" cap="none" normalizeH="0" baseline="0" dirty="0">
                              <a:ln>
                                <a:noFill/>
                              </a:ln>
                              <a:effectLst/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 volume</a:t>
                          </a:r>
                          <a:endParaRPr kumimoji="0" lang="en-US" alt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T="45718" marB="45718" horzOverflow="overflow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8" marB="45718" horzOverflow="overflow">
                        <a:blipFill rotWithShape="0">
                          <a:blip r:embed="rId5"/>
                          <a:stretch>
                            <a:fillRect l="-92971" t="-177536" r="-319" b="-1775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201404040"/>
                      </a:ext>
                    </a:extLst>
                  </a:tr>
                  <a:tr h="711561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defRPr sz="28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defRPr sz="20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u="none" strike="noStrike" cap="none" normalizeH="0" baseline="0">
                              <a:ln>
                                <a:noFill/>
                              </a:ln>
                              <a:effectLst/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% b/v</a:t>
                          </a:r>
                          <a:endParaRPr kumimoji="0" lang="en-US" altLang="en-US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T="45718" marB="45718" horzOverflow="overflow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defRPr sz="28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defRPr sz="20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u="none" strike="noStrike" cap="none" normalizeH="0" baseline="0">
                              <a:ln>
                                <a:noFill/>
                              </a:ln>
                              <a:effectLst/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Persen bobot - volume</a:t>
                          </a:r>
                          <a:endParaRPr kumimoji="0" lang="en-US" altLang="en-US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T="45718" marB="45718" horzOverflow="overflow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8" marB="45718" horzOverflow="overflow">
                        <a:blipFill rotWithShape="0">
                          <a:blip r:embed="rId5"/>
                          <a:stretch>
                            <a:fillRect l="-92971" t="-327350" r="-319" b="-1094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741316415"/>
                      </a:ext>
                    </a:extLst>
                  </a:tr>
                  <a:tr h="769836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defRPr sz="28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defRPr sz="20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u="none" strike="noStrike" cap="none" normalizeH="0" baseline="0">
                              <a:ln>
                                <a:noFill/>
                              </a:ln>
                              <a:effectLst/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ppm</a:t>
                          </a:r>
                          <a:endParaRPr kumimoji="0" lang="en-US" altLang="en-US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T="45718" marB="45718" horzOverflow="overflow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defRPr sz="28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defRPr sz="20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Garamond" panose="02020404030301010803" pitchFamily="18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u="none" strike="noStrike" cap="none" normalizeH="0" baseline="0" dirty="0">
                              <a:ln>
                                <a:noFill/>
                              </a:ln>
                              <a:effectLst/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Part per million</a:t>
                          </a:r>
                          <a:endParaRPr kumimoji="0" lang="en-US" alt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T="45718" marB="45718" horzOverflow="overflow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8" marB="45718" horzOverflow="overflow">
                        <a:blipFill rotWithShape="0">
                          <a:blip r:embed="rId5"/>
                          <a:stretch>
                            <a:fillRect l="-92971" t="-396825" r="-319" b="-15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32728962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0458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2" y="0"/>
            <a:ext cx="8633010" cy="981637"/>
          </a:xfrm>
          <a:prstGeom prst="rect">
            <a:avLst/>
          </a:prstGeom>
          <a:solidFill>
            <a:srgbClr val="EACAFE">
              <a:alpha val="7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2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LARUTAN IDEAL</a:t>
            </a:r>
          </a:p>
        </p:txBody>
      </p:sp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374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2552" y="822227"/>
            <a:ext cx="8869680" cy="53788"/>
          </a:xfrm>
          <a:prstGeom prst="rect">
            <a:avLst/>
          </a:prstGeom>
          <a:solidFill>
            <a:srgbClr val="374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18</a:t>
            </a:fld>
            <a:endParaRPr lang="en-US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 Placeholder 3"/>
          <p:cNvSpPr txBox="1">
            <a:spLocks/>
          </p:cNvSpPr>
          <p:nvPr/>
        </p:nvSpPr>
        <p:spPr>
          <a:xfrm>
            <a:off x="228602" y="1765476"/>
            <a:ext cx="8404412" cy="3371299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Larutan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ideal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mempunyai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sifat-sifat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sebagai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berikut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:</a:t>
            </a:r>
          </a:p>
          <a:p>
            <a:pPr marL="403225" indent="-28257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Pada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pengenceran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komponennya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tidak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mengalami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perubahan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sifat</a:t>
            </a:r>
            <a:endParaRPr lang="en-US" sz="1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03225" indent="-28257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Tidak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terjadi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perubahan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panas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pada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pembuatan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atau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pengenceran</a:t>
            </a:r>
            <a:endParaRPr lang="en-US" sz="1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03225" indent="-28257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Volume total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adalah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jumlah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volume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komponennya</a:t>
            </a:r>
            <a:endParaRPr lang="en-US" sz="1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03225" indent="-28257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Sifat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fisikanya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adalah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rata-rata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sifat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fisika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penyusunnya</a:t>
            </a:r>
            <a:endParaRPr lang="en-US" sz="1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03225" indent="-28257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Mengikuti</a:t>
            </a:r>
            <a:r>
              <a:rPr lang="en-US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CC66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hukum</a:t>
            </a:r>
            <a:r>
              <a:rPr lang="en-US" sz="2000" b="1" dirty="0">
                <a:solidFill>
                  <a:srgbClr val="CC66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CC66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Roult</a:t>
            </a:r>
            <a:r>
              <a:rPr lang="en-US" sz="2000" b="1" dirty="0">
                <a:solidFill>
                  <a:srgbClr val="CC66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tentang</a:t>
            </a:r>
            <a:r>
              <a:rPr lang="en-US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tekanan</a:t>
            </a:r>
            <a:r>
              <a:rPr lang="en-US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uap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US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26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374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19</a:t>
            </a:fld>
            <a:endParaRPr lang="en-US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169"/>
          <a:stretch/>
        </p:blipFill>
        <p:spPr>
          <a:xfrm rot="10800000">
            <a:off x="0" y="0"/>
            <a:ext cx="9144000" cy="155679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94330" y="5425043"/>
            <a:ext cx="6683188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Berarti</a:t>
            </a:r>
            <a:r>
              <a:rPr lang="en-US" altLang="en-US" sz="17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Hukum</a:t>
            </a:r>
            <a:r>
              <a:rPr lang="en-US" altLang="en-US" sz="17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Raoult</a:t>
            </a:r>
            <a:r>
              <a:rPr lang="en-US" altLang="en-US" sz="17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berbunyi</a:t>
            </a:r>
            <a:r>
              <a:rPr lang="en-US" altLang="en-US" sz="1700" dirty="0">
                <a:latin typeface="Segoe UI" panose="020B0502040204020203" pitchFamily="34" charset="0"/>
                <a:cs typeface="Segoe UI" panose="020B0502040204020203" pitchFamily="34" charset="0"/>
              </a:rPr>
              <a:t> 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sz="17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Tekanan</a:t>
            </a:r>
            <a:r>
              <a:rPr lang="en-US" altLang="en-US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uap</a:t>
            </a:r>
            <a:r>
              <a:rPr lang="en-US" altLang="en-US" sz="17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parsial</a:t>
            </a:r>
            <a:r>
              <a:rPr lang="en-US" altLang="en-US" sz="17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komponen</a:t>
            </a:r>
            <a:r>
              <a:rPr lang="en-US" altLang="en-US" sz="1700" dirty="0">
                <a:latin typeface="Segoe UI" panose="020B0502040204020203" pitchFamily="34" charset="0"/>
                <a:cs typeface="Segoe UI" panose="020B0502040204020203" pitchFamily="34" charset="0"/>
              </a:rPr>
              <a:t> A </a:t>
            </a:r>
            <a:r>
              <a:rPr lang="en-US" altLang="en-US"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dlm</a:t>
            </a:r>
            <a:r>
              <a:rPr lang="en-US" altLang="en-US" sz="17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larutan</a:t>
            </a:r>
            <a:r>
              <a:rPr lang="en-US" altLang="en-US" sz="17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berbanding</a:t>
            </a:r>
            <a:r>
              <a:rPr lang="en-US" altLang="en-US" sz="17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lurus</a:t>
            </a:r>
            <a:r>
              <a:rPr lang="en-US" altLang="en-US" sz="17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dgn</a:t>
            </a:r>
            <a:r>
              <a:rPr lang="en-US" altLang="en-US" sz="17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fraksi</a:t>
            </a:r>
            <a:r>
              <a:rPr lang="en-US" altLang="en-US" sz="17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mol</a:t>
            </a:r>
            <a:r>
              <a:rPr lang="en-US" altLang="en-US" sz="1700" dirty="0"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US" altLang="en-US"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dikalikan</a:t>
            </a:r>
            <a:r>
              <a:rPr lang="en-US" altLang="en-US" sz="17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dgn</a:t>
            </a:r>
            <a:r>
              <a:rPr lang="en-US" altLang="en-US" sz="17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tekanan</a:t>
            </a:r>
            <a:r>
              <a:rPr lang="en-US" altLang="en-US" sz="17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uap</a:t>
            </a:r>
            <a:r>
              <a:rPr lang="en-US" altLang="en-US" sz="17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murni</a:t>
            </a:r>
            <a:r>
              <a:rPr lang="en-US" altLang="en-US" sz="1700" dirty="0">
                <a:latin typeface="Segoe UI" panose="020B0502040204020203" pitchFamily="34" charset="0"/>
                <a:cs typeface="Segoe UI" panose="020B0502040204020203" pitchFamily="34" charset="0"/>
              </a:rPr>
              <a:t> 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5495" y="221657"/>
            <a:ext cx="2971799" cy="981637"/>
          </a:xfrm>
          <a:prstGeom prst="rect">
            <a:avLst/>
          </a:prstGeom>
          <a:solidFill>
            <a:srgbClr val="EACAFE">
              <a:alpha val="7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2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HUKUM RAOULT</a:t>
            </a:r>
            <a:endParaRPr lang="en-US" sz="24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160" y="1050827"/>
            <a:ext cx="5486400" cy="45719"/>
          </a:xfrm>
          <a:prstGeom prst="rect">
            <a:avLst/>
          </a:prstGeom>
          <a:solidFill>
            <a:srgbClr val="374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5495" y="1778451"/>
                <a:ext cx="8565776" cy="3416320"/>
              </a:xfrm>
              <a:prstGeom prst="rect">
                <a:avLst/>
              </a:prstGeom>
              <a:ln>
                <a:solidFill>
                  <a:srgbClr val="CC66FF"/>
                </a:solidFill>
                <a:prstDash val="dash"/>
              </a:ln>
            </p:spPr>
            <p:txBody>
              <a:bodyPr wrap="square">
                <a:spAutoFit/>
              </a:bodyPr>
              <a:lstStyle/>
              <a:p>
                <a:pPr marL="282575" indent="-282575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id-ID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Tekanan parsial uap komponen yang mudah menguap dari larutan sama dengan tekanan uap murni dikalikan dengan fraksi molnya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id-ID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pada </a:t>
                </a:r>
                <a:r>
                  <a:rPr lang="id-ID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suhu yang sama</a:t>
                </a:r>
                <a:r>
                  <a:rPr lang="id-ID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.</a:t>
                </a:r>
                <a:endParaRPr lang="en-US" dirty="0" smtClean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282575" indent="-282575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endParaRPr lang="en-US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282575" indent="-282575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endParaRPr lang="en-US" dirty="0" smtClean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282575" indent="-282575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Dengan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:</a:t>
                </a:r>
              </a:p>
              <a:p>
                <a:pPr marL="739775" lvl="1" indent="-282575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= tekanan </a:t>
                </a:r>
                <a:r>
                  <a:rPr lang="en-US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uap</a:t>
                </a: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larutan</a:t>
                </a:r>
                <a:endParaRPr lang="en-US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739775" lvl="1" indent="-282575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bSup>
                  </m:oMath>
                </a14:m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= </a:t>
                </a:r>
                <a:r>
                  <a:rPr lang="en-US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tekanan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uap</a:t>
                </a: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murni</a:t>
                </a: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A</a:t>
                </a:r>
              </a:p>
              <a:p>
                <a:pPr marL="739775" lvl="1" indent="-282575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= </a:t>
                </a:r>
                <a:r>
                  <a:rPr lang="en-US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fraksi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mol</a:t>
                </a: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A</a:t>
                </a:r>
                <a:endParaRPr lang="id-ID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95" y="1778451"/>
                <a:ext cx="8565776" cy="3416320"/>
              </a:xfrm>
              <a:prstGeom prst="rect">
                <a:avLst/>
              </a:prstGeom>
              <a:blipFill rotWithShape="0">
                <a:blip r:embed="rId5"/>
                <a:stretch>
                  <a:fillRect l="-426" r="-995" b="-356"/>
                </a:stretch>
              </a:blipFill>
              <a:ln>
                <a:solidFill>
                  <a:srgbClr val="CC66FF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21722" y="2844946"/>
                <a:ext cx="183332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1722" y="2844946"/>
                <a:ext cx="1833322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480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2</a:t>
            </a:fld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6" r="5923"/>
          <a:stretch/>
        </p:blipFill>
        <p:spPr>
          <a:xfrm>
            <a:off x="1197522" y="146718"/>
            <a:ext cx="3482789" cy="30123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267" y="3898447"/>
            <a:ext cx="3425667" cy="25692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45440" y="2957153"/>
            <a:ext cx="5970494" cy="941294"/>
          </a:xfrm>
          <a:prstGeom prst="rect">
            <a:avLst/>
          </a:prstGeom>
          <a:solidFill>
            <a:srgbClr val="EAC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515334" y="3138489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algn="r"/>
            <a:r>
              <a:rPr lang="en-US" sz="3600" b="1" dirty="0">
                <a:solidFill>
                  <a:srgbClr val="4F315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SISTEM LARUTAN</a:t>
            </a:r>
          </a:p>
        </p:txBody>
      </p:sp>
    </p:spTree>
    <p:extLst>
      <p:ext uri="{BB962C8B-B14F-4D97-AF65-F5344CB8AC3E}">
        <p14:creationId xmlns:p14="http://schemas.microsoft.com/office/powerpoint/2010/main" val="393355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EAC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lnSpc>
                <a:spcPct val="150000"/>
              </a:lnSpc>
            </a:pPr>
            <a:endParaRPr lang="en-US">
              <a:solidFill>
                <a:srgbClr val="374557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fld id="{3E6FA1D9-FFFD-49D4-90E8-6FB0953DAABD}" type="slidenum">
              <a:rPr lang="en-US" sz="1600">
                <a:solidFill>
                  <a:srgbClr val="37455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>
                <a:lnSpc>
                  <a:spcPct val="150000"/>
                </a:lnSpc>
              </a:pPr>
              <a:t>20</a:t>
            </a:fld>
            <a:endParaRPr lang="en-US" sz="1600" dirty="0">
              <a:solidFill>
                <a:srgbClr val="37455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169"/>
          <a:stretch/>
        </p:blipFill>
        <p:spPr>
          <a:xfrm rot="10800000">
            <a:off x="0" y="0"/>
            <a:ext cx="9144000" cy="155679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086100" y="2116802"/>
            <a:ext cx="2971799" cy="981637"/>
          </a:xfrm>
          <a:prstGeom prst="rect">
            <a:avLst/>
          </a:prstGeom>
          <a:solidFill>
            <a:srgbClr val="EACAFE">
              <a:alpha val="7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CATATAN</a:t>
            </a:r>
            <a:endParaRPr lang="en-US" sz="24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8799" y="2933415"/>
            <a:ext cx="5486400" cy="45719"/>
          </a:xfrm>
          <a:prstGeom prst="rect">
            <a:avLst/>
          </a:prstGeom>
          <a:solidFill>
            <a:srgbClr val="374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493059" y="3278273"/>
            <a:ext cx="8583706" cy="2393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Larutan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ideal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mengandung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komponen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A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dan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komponen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B.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Gaya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kohesi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antara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A – A, B – B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dan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adhesi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A – B </a:t>
            </a:r>
            <a:r>
              <a:rPr lang="en-US" altLang="en-US" sz="18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harus</a:t>
            </a:r>
            <a:r>
              <a:rPr lang="en-US" altLang="en-US" sz="1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identik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sehingga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pada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waktu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pencampuran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tidak</a:t>
            </a:r>
            <a:r>
              <a:rPr lang="en-US" altLang="en-US" sz="1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menimbulkan</a:t>
            </a:r>
            <a:r>
              <a:rPr lang="en-US" altLang="en-US" sz="1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atau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menyerap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kalor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Larutan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ideal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pada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umumnya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sangat</a:t>
            </a:r>
            <a:r>
              <a:rPr lang="en-US" altLang="en-US" sz="1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jarang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namun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ada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larutan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menyimpang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dari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keadaan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ideal.</a:t>
            </a:r>
          </a:p>
        </p:txBody>
      </p:sp>
    </p:spTree>
    <p:extLst>
      <p:ext uri="{BB962C8B-B14F-4D97-AF65-F5344CB8AC3E}">
        <p14:creationId xmlns:p14="http://schemas.microsoft.com/office/powerpoint/2010/main" val="396350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374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21</a:t>
            </a:fld>
            <a:endParaRPr lang="en-US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169"/>
          <a:stretch/>
        </p:blipFill>
        <p:spPr>
          <a:xfrm rot="10800000">
            <a:off x="0" y="0"/>
            <a:ext cx="9144000" cy="155679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5495" y="221657"/>
            <a:ext cx="2971799" cy="981637"/>
          </a:xfrm>
          <a:prstGeom prst="rect">
            <a:avLst/>
          </a:prstGeom>
          <a:solidFill>
            <a:srgbClr val="EACAFE">
              <a:alpha val="7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24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LARUTAN IDEAL</a:t>
            </a:r>
            <a:endParaRPr lang="en-US" sz="24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160" y="1050827"/>
            <a:ext cx="5486400" cy="45719"/>
          </a:xfrm>
          <a:prstGeom prst="rect">
            <a:avLst/>
          </a:prstGeom>
          <a:solidFill>
            <a:srgbClr val="374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57200" y="1719263"/>
            <a:ext cx="8229600" cy="4411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Larutan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mengandung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dua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komponen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(1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dan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2) yang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dapat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menguap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sesuai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dengan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hukum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Raoult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maka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:</a:t>
            </a:r>
          </a:p>
          <a:p>
            <a:pPr marL="228600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en-US" sz="1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en-US" sz="1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Tekanan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total P:</a:t>
            </a:r>
          </a:p>
          <a:p>
            <a:pPr marL="228600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en-US" sz="1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en-US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sehingga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komposisi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uap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komponen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dapat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dihitung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614567" y="2908588"/>
                <a:ext cx="15458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4567" y="2908588"/>
                <a:ext cx="1545808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4348" r="-1581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006371" y="2908588"/>
                <a:ext cx="156004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6371" y="2908588"/>
                <a:ext cx="1560042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3906" r="-1172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614567" y="4336930"/>
                <a:ext cx="41519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4567" y="4336930"/>
                <a:ext cx="4151970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335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169"/>
          <a:stretch/>
        </p:blipFill>
        <p:spPr>
          <a:xfrm rot="10800000">
            <a:off x="0" y="0"/>
            <a:ext cx="9144000" cy="155679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5495" y="221657"/>
            <a:ext cx="3442446" cy="981637"/>
          </a:xfrm>
          <a:prstGeom prst="rect">
            <a:avLst/>
          </a:prstGeom>
          <a:solidFill>
            <a:srgbClr val="EACAFE">
              <a:alpha val="7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24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LARUTAN NON IDEAL</a:t>
            </a:r>
            <a:endParaRPr lang="en-US" sz="24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160" y="1050827"/>
            <a:ext cx="5486400" cy="45719"/>
          </a:xfrm>
          <a:prstGeom prst="rect">
            <a:avLst/>
          </a:prstGeom>
          <a:solidFill>
            <a:srgbClr val="374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="" xmlns:a16="http://schemas.microsoft.com/office/drawing/2014/main" id="{057AC0E5-DBDA-48D9-9CC5-7DF9B076C823}"/>
              </a:ext>
            </a:extLst>
          </p:cNvPr>
          <p:cNvSpPr txBox="1">
            <a:spLocks noChangeArrowheads="1"/>
          </p:cNvSpPr>
          <p:nvPr/>
        </p:nvSpPr>
        <p:spPr>
          <a:xfrm>
            <a:off x="255495" y="1600200"/>
            <a:ext cx="8583705" cy="1570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Larutan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tidak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memenuhi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hukum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Raoult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disebut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larutan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non ideal.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Hanya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sedikit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aja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larutan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mengikuti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hukum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Raoult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dan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pada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umumnya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larutan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menyimpang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hukum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Raoult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404532" y="3170458"/>
            <a:ext cx="4114800" cy="36875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en-US" sz="17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Penyimpangan</a:t>
            </a:r>
            <a:r>
              <a:rPr lang="en-US" altLang="en-US" sz="17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7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positif</a:t>
            </a:r>
            <a:endParaRPr lang="en-US" altLang="en-US" sz="1700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sz="17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Pada</a:t>
            </a:r>
            <a:r>
              <a:rPr lang="en-US" altLang="en-US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proses </a:t>
            </a:r>
            <a:r>
              <a:rPr lang="en-US" altLang="en-US" sz="17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pelarutan</a:t>
            </a:r>
            <a:r>
              <a:rPr lang="en-US" altLang="en-US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7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memerlukan</a:t>
            </a:r>
            <a:r>
              <a:rPr lang="en-US" altLang="en-US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7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panas</a:t>
            </a:r>
            <a:r>
              <a:rPr lang="en-US" altLang="en-US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en-US" altLang="en-US" sz="17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endoterm</a:t>
            </a:r>
            <a:r>
              <a:rPr lang="en-US" altLang="en-US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).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sz="17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Karena</a:t>
            </a:r>
            <a:r>
              <a:rPr lang="en-US" altLang="en-US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7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gaya</a:t>
            </a:r>
            <a:r>
              <a:rPr lang="en-US" altLang="en-US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7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kohesi</a:t>
            </a:r>
            <a:r>
              <a:rPr lang="en-US" altLang="en-US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7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antr</a:t>
            </a:r>
            <a:r>
              <a:rPr lang="en-US" altLang="en-US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A – B </a:t>
            </a:r>
            <a:r>
              <a:rPr lang="en-US" altLang="en-US" sz="17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lebih</a:t>
            </a:r>
            <a:r>
              <a:rPr lang="en-US" altLang="en-US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7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kecil</a:t>
            </a:r>
            <a:r>
              <a:rPr lang="en-US" altLang="en-US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7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dari</a:t>
            </a:r>
            <a:r>
              <a:rPr lang="en-US" altLang="en-US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7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pada</a:t>
            </a:r>
            <a:r>
              <a:rPr lang="en-US" altLang="en-US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7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gaya</a:t>
            </a:r>
            <a:r>
              <a:rPr lang="en-US" altLang="en-US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7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kohesi</a:t>
            </a:r>
            <a:r>
              <a:rPr lang="en-US" altLang="en-US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A – A, </a:t>
            </a:r>
            <a:r>
              <a:rPr lang="en-US" altLang="en-US" sz="17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dan</a:t>
            </a:r>
            <a:r>
              <a:rPr lang="en-US" altLang="en-US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B – B, </a:t>
            </a:r>
            <a:r>
              <a:rPr lang="en-US" altLang="en-US" sz="17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sehingga</a:t>
            </a:r>
            <a:r>
              <a:rPr lang="en-US" altLang="en-US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7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tekanan</a:t>
            </a:r>
            <a:r>
              <a:rPr lang="en-US" altLang="en-US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7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uap</a:t>
            </a:r>
            <a:r>
              <a:rPr lang="en-US" altLang="en-US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7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larutan</a:t>
            </a:r>
            <a:r>
              <a:rPr lang="en-US" altLang="en-US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7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lebih</a:t>
            </a:r>
            <a:r>
              <a:rPr lang="en-US" altLang="en-US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7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besar</a:t>
            </a:r>
            <a:r>
              <a:rPr lang="en-US" altLang="en-US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7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dari</a:t>
            </a:r>
            <a:r>
              <a:rPr lang="en-US" altLang="en-US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7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tekanan</a:t>
            </a:r>
            <a:r>
              <a:rPr lang="en-US" altLang="en-US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US" altLang="en-US" sz="17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dihitung</a:t>
            </a:r>
            <a:r>
              <a:rPr lang="en-US" altLang="en-US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7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menurut</a:t>
            </a:r>
            <a:r>
              <a:rPr lang="en-US" altLang="en-US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7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hukum</a:t>
            </a:r>
            <a:r>
              <a:rPr lang="en-US" altLang="en-US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7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Raoult</a:t>
            </a:r>
            <a:r>
              <a:rPr lang="en-US" altLang="en-US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        </a:t>
            </a:r>
            <a:endParaRPr lang="en-US" altLang="en-US"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="" xmlns:a16="http://schemas.microsoft.com/office/drawing/2014/main" id="{057AC0E5-DBDA-48D9-9CC5-7DF9B076C823}"/>
              </a:ext>
            </a:extLst>
          </p:cNvPr>
          <p:cNvSpPr txBox="1">
            <a:spLocks noChangeArrowheads="1"/>
          </p:cNvSpPr>
          <p:nvPr/>
        </p:nvSpPr>
        <p:spPr>
          <a:xfrm>
            <a:off x="4722159" y="3170458"/>
            <a:ext cx="4117041" cy="3687542"/>
          </a:xfrm>
          <a:prstGeom prst="rect">
            <a:avLst/>
          </a:prstGeom>
          <a:solidFill>
            <a:srgbClr val="FF9999"/>
          </a:solidFill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  <a:defRPr/>
            </a:pPr>
            <a:r>
              <a:rPr lang="en-US" altLang="en-US" sz="17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Penyimpangan</a:t>
            </a:r>
            <a:r>
              <a:rPr lang="en-US" altLang="en-US" sz="17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7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negatif</a:t>
            </a:r>
            <a:endParaRPr lang="en-US" altLang="en-US" sz="1700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en-US" altLang="en-US" sz="17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ada</a:t>
            </a:r>
            <a:r>
              <a:rPr lang="en-US" altLang="en-US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700" dirty="0">
                <a:latin typeface="Segoe UI" panose="020B0502040204020203" pitchFamily="34" charset="0"/>
                <a:cs typeface="Segoe UI" panose="020B0502040204020203" pitchFamily="34" charset="0"/>
              </a:rPr>
              <a:t>proses </a:t>
            </a:r>
            <a:r>
              <a:rPr lang="en-US" altLang="en-US"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pelarutan</a:t>
            </a:r>
            <a:r>
              <a:rPr lang="en-US" altLang="en-US" sz="17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7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menghasilkan</a:t>
            </a:r>
            <a:r>
              <a:rPr lang="en-US" altLang="en-US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7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panas</a:t>
            </a:r>
            <a:r>
              <a:rPr lang="en-US" altLang="en-US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700" dirty="0"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US" altLang="en-US"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eksoterm</a:t>
            </a:r>
            <a:r>
              <a:rPr lang="en-US" altLang="en-US" sz="1700" dirty="0">
                <a:latin typeface="Segoe UI" panose="020B0502040204020203" pitchFamily="34" charset="0"/>
                <a:cs typeface="Segoe UI" panose="020B0502040204020203" pitchFamily="34" charset="0"/>
              </a:rPr>
              <a:t>). </a:t>
            </a:r>
            <a:endParaRPr lang="en-US" altLang="en-US" sz="17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K</a:t>
            </a:r>
            <a:r>
              <a:rPr lang="en-US" altLang="en-US" sz="17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arena</a:t>
            </a:r>
            <a:r>
              <a:rPr lang="en-US" altLang="en-US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gaya</a:t>
            </a:r>
            <a:r>
              <a:rPr lang="en-US" altLang="en-US" sz="17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kohesi</a:t>
            </a:r>
            <a:r>
              <a:rPr lang="en-US" altLang="en-US" sz="17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antara</a:t>
            </a:r>
            <a:r>
              <a:rPr lang="en-US" altLang="en-US" sz="1700" dirty="0">
                <a:latin typeface="Segoe UI" panose="020B0502040204020203" pitchFamily="34" charset="0"/>
                <a:cs typeface="Segoe UI" panose="020B0502040204020203" pitchFamily="34" charset="0"/>
              </a:rPr>
              <a:t> A – B </a:t>
            </a:r>
            <a:r>
              <a:rPr lang="en-US" altLang="en-US"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lebih</a:t>
            </a:r>
            <a:r>
              <a:rPr lang="en-US" altLang="en-US" sz="17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besar</a:t>
            </a:r>
            <a:r>
              <a:rPr lang="en-US" altLang="en-US" sz="17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dari</a:t>
            </a:r>
            <a:r>
              <a:rPr lang="en-US" altLang="en-US" sz="17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pada</a:t>
            </a:r>
            <a:r>
              <a:rPr lang="en-US" altLang="en-US" sz="17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gaya</a:t>
            </a:r>
            <a:r>
              <a:rPr lang="en-US" altLang="en-US" sz="17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kohesi</a:t>
            </a:r>
            <a:r>
              <a:rPr lang="en-US" altLang="en-US" sz="1700" dirty="0">
                <a:latin typeface="Segoe UI" panose="020B0502040204020203" pitchFamily="34" charset="0"/>
                <a:cs typeface="Segoe UI" panose="020B0502040204020203" pitchFamily="34" charset="0"/>
              </a:rPr>
              <a:t> A – A, </a:t>
            </a:r>
            <a:r>
              <a:rPr lang="en-US" altLang="en-US"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dan</a:t>
            </a:r>
            <a:r>
              <a:rPr lang="en-US" altLang="en-US" sz="1700" dirty="0">
                <a:latin typeface="Segoe UI" panose="020B0502040204020203" pitchFamily="34" charset="0"/>
                <a:cs typeface="Segoe UI" panose="020B0502040204020203" pitchFamily="34" charset="0"/>
              </a:rPr>
              <a:t> B – B, </a:t>
            </a:r>
            <a:r>
              <a:rPr lang="en-US" altLang="en-US"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sehingga</a:t>
            </a:r>
            <a:r>
              <a:rPr lang="en-US" altLang="en-US" sz="17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tekanan</a:t>
            </a:r>
            <a:r>
              <a:rPr lang="en-US" altLang="en-US" sz="17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uap</a:t>
            </a:r>
            <a:r>
              <a:rPr lang="en-US" altLang="en-US" sz="17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larutan</a:t>
            </a:r>
            <a:r>
              <a:rPr lang="en-US" altLang="en-US" sz="17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lebih</a:t>
            </a:r>
            <a:r>
              <a:rPr lang="en-US" altLang="en-US" sz="17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kecil</a:t>
            </a:r>
            <a:r>
              <a:rPr lang="en-US" altLang="en-US" sz="17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7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dari</a:t>
            </a:r>
            <a:r>
              <a:rPr lang="en-US" altLang="en-US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tekanan</a:t>
            </a:r>
            <a:r>
              <a:rPr lang="en-US" altLang="en-US" sz="17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uap</a:t>
            </a:r>
            <a:r>
              <a:rPr lang="en-US" altLang="en-US" sz="1700" dirty="0"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US" altLang="en-US"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dihitung</a:t>
            </a:r>
            <a:r>
              <a:rPr lang="en-US" altLang="en-US" sz="17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dengan</a:t>
            </a:r>
            <a:r>
              <a:rPr lang="en-US" altLang="en-US" sz="17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hukum</a:t>
            </a:r>
            <a:r>
              <a:rPr lang="en-US" altLang="en-US" sz="17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Raoult</a:t>
            </a:r>
            <a:r>
              <a:rPr lang="en-US" altLang="en-US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altLang="en-US"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56494" y="0"/>
            <a:ext cx="699247" cy="868313"/>
          </a:xfrm>
          <a:prstGeom prst="rect">
            <a:avLst/>
          </a:prstGeom>
          <a:solidFill>
            <a:srgbClr val="374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256494" y="228550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22</a:t>
            </a:fld>
            <a:endParaRPr lang="en-US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04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374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23</a:t>
            </a:fld>
            <a:endParaRPr lang="en-US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169"/>
          <a:stretch/>
        </p:blipFill>
        <p:spPr>
          <a:xfrm rot="10800000">
            <a:off x="0" y="0"/>
            <a:ext cx="9144000" cy="155679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9851" y="778396"/>
            <a:ext cx="1856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Sifat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Larutan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: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0" name="Group 44">
            <a:extLst>
              <a:ext uri="{FF2B5EF4-FFF2-40B4-BE49-F238E27FC236}">
                <a16:creationId xmlns="" xmlns:a16="http://schemas.microsoft.com/office/drawing/2014/main" id="{68CDD075-57DB-41A2-A214-79F40A9A3A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6971416"/>
              </p:ext>
            </p:extLst>
          </p:nvPr>
        </p:nvGraphicFramePr>
        <p:xfrm>
          <a:off x="323850" y="1600200"/>
          <a:ext cx="8362950" cy="4322763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2486585">
                  <a:extLst>
                    <a:ext uri="{9D8B030D-6E8A-4147-A177-3AD203B41FA5}">
                      <a16:colId xmlns="" xmlns:a16="http://schemas.microsoft.com/office/drawing/2014/main" val="3162848466"/>
                    </a:ext>
                  </a:extLst>
                </a:gridCol>
                <a:gridCol w="1474228">
                  <a:extLst>
                    <a:ext uri="{9D8B030D-6E8A-4147-A177-3AD203B41FA5}">
                      <a16:colId xmlns="" xmlns:a16="http://schemas.microsoft.com/office/drawing/2014/main" val="3921610520"/>
                    </a:ext>
                  </a:extLst>
                </a:gridCol>
                <a:gridCol w="2022008">
                  <a:extLst>
                    <a:ext uri="{9D8B030D-6E8A-4147-A177-3AD203B41FA5}">
                      <a16:colId xmlns="" xmlns:a16="http://schemas.microsoft.com/office/drawing/2014/main" val="1214758070"/>
                    </a:ext>
                  </a:extLst>
                </a:gridCol>
                <a:gridCol w="2380129">
                  <a:extLst>
                    <a:ext uri="{9D8B030D-6E8A-4147-A177-3AD203B41FA5}">
                      <a16:colId xmlns="" xmlns:a16="http://schemas.microsoft.com/office/drawing/2014/main" val="3431245305"/>
                    </a:ext>
                  </a:extLst>
                </a:gridCol>
              </a:tblGrid>
              <a:tr h="13714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Gaya </a:t>
                      </a:r>
                      <a:r>
                        <a:rPr kumimoji="0" lang="en-US" altLang="en-US" sz="19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Kohesi-Adhesi</a:t>
                      </a:r>
                      <a:endParaRPr kumimoji="0" lang="en-US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45717" marB="45717" anchor="ctr" horzOverflow="overflow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Kalor</a:t>
                      </a:r>
                      <a:r>
                        <a:rPr kumimoji="0" lang="en-US" altLang="en-US" sz="19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kumimoji="0" lang="en-US" altLang="en-US" sz="19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pelarutan</a:t>
                      </a:r>
                      <a:endParaRPr kumimoji="0" lang="en-US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45717" marB="45717" anchor="ctr" horzOverflow="overflow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Penyimpangan</a:t>
                      </a:r>
                      <a:r>
                        <a:rPr kumimoji="0" lang="en-US" altLang="en-US" sz="19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kumimoji="0" lang="en-US" altLang="en-US" sz="19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Hk</a:t>
                      </a:r>
                      <a:r>
                        <a:rPr kumimoji="0" lang="en-US" altLang="en-US" sz="19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 </a:t>
                      </a:r>
                      <a:r>
                        <a:rPr kumimoji="0" lang="en-US" altLang="en-US" sz="19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Raoult</a:t>
                      </a:r>
                      <a:endParaRPr kumimoji="0" lang="en-US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45717" marB="45717" anchor="ctr" horzOverflow="overflow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Contoh</a:t>
                      </a:r>
                      <a:endParaRPr kumimoji="0" lang="en-US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45717" marB="45717" anchor="ctr" horzOverflow="overflow"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65139441"/>
                  </a:ext>
                </a:extLst>
              </a:tr>
              <a:tr h="9448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 – A, B – B = A – B </a:t>
                      </a:r>
                      <a:endParaRPr kumimoji="0" lang="en-US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45717" marB="45717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Nol</a:t>
                      </a:r>
                      <a:endParaRPr kumimoji="0" lang="en-US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45717" marB="45717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Tidak</a:t>
                      </a:r>
                      <a:endParaRPr kumimoji="0" lang="en-US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45717" marB="45717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u="none" strike="noStrike" cap="none" normalizeH="0" baseline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Benzen - kloroform</a:t>
                      </a:r>
                      <a:endParaRPr kumimoji="0" lang="en-US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45717" marB="45717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00625614"/>
                  </a:ext>
                </a:extLst>
              </a:tr>
              <a:tr h="9984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u="none" strike="noStrike" cap="none" normalizeH="0" baseline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 – A, B – B &gt; A – B </a:t>
                      </a:r>
                      <a:endParaRPr kumimoji="0" lang="en-US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45717" marB="45717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u="none" strike="noStrike" cap="none" normalizeH="0" baseline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Positif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u="none" strike="noStrike" cap="none" normalizeH="0" baseline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(endoterm)</a:t>
                      </a:r>
                      <a:endParaRPr kumimoji="0" lang="en-US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45717" marB="45717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Positif</a:t>
                      </a:r>
                      <a:endParaRPr kumimoji="0" lang="en-US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45717" marB="45717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u="none" strike="noStrike" cap="none" normalizeH="0" baseline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Aseton – CS</a:t>
                      </a:r>
                      <a:r>
                        <a:rPr kumimoji="0" lang="en-US" altLang="en-US" sz="1900" u="none" strike="noStrike" cap="none" normalizeH="0" baseline="-2500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endParaRPr kumimoji="0" lang="en-US" altLang="en-US" sz="19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45717" marB="45717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13347886"/>
                  </a:ext>
                </a:extLst>
              </a:tr>
              <a:tr h="10079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u="none" strike="noStrike" cap="none" normalizeH="0" baseline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 – A, B – B &lt; A – B </a:t>
                      </a:r>
                      <a:endParaRPr kumimoji="0" lang="en-US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45717" marB="45717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u="none" strike="noStrike" cap="none" normalizeH="0" baseline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Negatif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u="none" strike="noStrike" cap="none" normalizeH="0" baseline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(eksoterm)</a:t>
                      </a:r>
                      <a:endParaRPr kumimoji="0" lang="en-US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45717" marB="45717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Negatif</a:t>
                      </a:r>
                      <a:endParaRPr kumimoji="0" lang="en-US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45717" marB="45717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Aseton</a:t>
                      </a:r>
                      <a:r>
                        <a:rPr kumimoji="0" lang="en-US" alt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– air </a:t>
                      </a:r>
                      <a:endParaRPr kumimoji="0" lang="en-US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45717" marB="45717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495251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41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2" y="67235"/>
            <a:ext cx="8633010" cy="981637"/>
          </a:xfrm>
          <a:prstGeom prst="rect">
            <a:avLst/>
          </a:prstGeom>
          <a:solidFill>
            <a:srgbClr val="374557">
              <a:alpha val="7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Contoh</a:t>
            </a:r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soal</a:t>
            </a:r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EAC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2552" y="889462"/>
            <a:ext cx="8869680" cy="53788"/>
          </a:xfrm>
          <a:prstGeom prst="rect">
            <a:avLst/>
          </a:prstGeom>
          <a:solidFill>
            <a:srgbClr val="EAC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24</a:t>
            </a:fld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/>
              <p:cNvSpPr txBox="1">
                <a:spLocks noChangeArrowheads="1"/>
              </p:cNvSpPr>
              <p:nvPr/>
            </p:nvSpPr>
            <p:spPr>
              <a:xfrm>
                <a:off x="228602" y="2043953"/>
                <a:ext cx="8633010" cy="368147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20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000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Suatu</a:t>
                </a:r>
                <a:r>
                  <a:rPr lang="en-US" altLang="en-US" sz="20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en-US" sz="2000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larutan</a:t>
                </a:r>
                <a:r>
                  <a:rPr lang="en-US" altLang="en-US" sz="20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(16,7</a:t>
                </a:r>
                <a:r>
                  <a:rPr lang="en-US" altLang="en-US" sz="2000" baseline="300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o</a:t>
                </a:r>
                <a:r>
                  <a:rPr lang="en-US" altLang="en-US" sz="20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C) </a:t>
                </a:r>
                <a:r>
                  <a:rPr lang="en-US" altLang="en-US" sz="2000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yg</a:t>
                </a:r>
                <a:r>
                  <a:rPr lang="en-US" altLang="en-US" sz="20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en-US" sz="2000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mengandung</a:t>
                </a:r>
                <a:r>
                  <a:rPr lang="en-US" altLang="en-US" sz="20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en-US" sz="2000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Etil</a:t>
                </a:r>
                <a:r>
                  <a:rPr lang="en-US" altLang="en-US" sz="20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en-US" sz="2000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bromida</a:t>
                </a:r>
                <a:r>
                  <a:rPr lang="en-US" altLang="en-US" sz="20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bSup>
                  </m:oMath>
                </a14:m>
                <a:r>
                  <a:rPr lang="en-US" altLang="en-US" sz="20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= 45,16 mmHg) 0,5 </a:t>
                </a:r>
                <a:r>
                  <a:rPr lang="en-US" altLang="en-US" sz="2000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mol</a:t>
                </a:r>
                <a:r>
                  <a:rPr lang="en-US" altLang="en-US" sz="20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&amp; </a:t>
                </a:r>
                <a:r>
                  <a:rPr lang="en-US" altLang="en-US" sz="2000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etil</a:t>
                </a:r>
                <a:r>
                  <a:rPr lang="en-US" altLang="en-US" sz="20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en-US" sz="2000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iodida</a:t>
                </a:r>
                <a:r>
                  <a:rPr lang="en-US" altLang="en-US" sz="20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bSup>
                  </m:oMath>
                </a14:m>
                <a:r>
                  <a:rPr lang="en-US" altLang="en-US" sz="20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= 16,20 mmHg) 0,5 mol.</a:t>
                </a:r>
              </a:p>
              <a:p>
                <a:pPr marL="571500" lvl="1" indent="-228600">
                  <a:lnSpc>
                    <a:spcPct val="200000"/>
                  </a:lnSpc>
                  <a:buFont typeface="Wingdings" panose="05000000000000000000" pitchFamily="2" charset="2"/>
                  <a:buChar char="§"/>
                </a:pPr>
                <a:r>
                  <a:rPr lang="en-US" altLang="en-US" sz="2000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Hitung</a:t>
                </a:r>
                <a:r>
                  <a:rPr lang="en-US" altLang="en-US" sz="20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en-US" sz="2000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komposisi</a:t>
                </a:r>
                <a:r>
                  <a:rPr lang="en-US" altLang="en-US" sz="20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en-US" sz="2000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uap</a:t>
                </a:r>
                <a:endParaRPr lang="en-US" altLang="en-US" sz="2000" dirty="0" smtClean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571500" lvl="1" indent="-228600">
                  <a:lnSpc>
                    <a:spcPct val="200000"/>
                  </a:lnSpc>
                  <a:buFont typeface="Wingdings" panose="05000000000000000000" pitchFamily="2" charset="2"/>
                  <a:buChar char="§"/>
                </a:pPr>
                <a:r>
                  <a:rPr lang="en-US" altLang="en-US" sz="2000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Jika</a:t>
                </a:r>
                <a:r>
                  <a:rPr lang="en-US" altLang="en-US" sz="20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en-US" sz="2000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uap</a:t>
                </a:r>
                <a:r>
                  <a:rPr lang="en-US" altLang="en-US" sz="20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en-US" sz="2000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pada</a:t>
                </a:r>
                <a:r>
                  <a:rPr lang="en-US" altLang="en-US" sz="20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(</a:t>
                </a:r>
                <a:r>
                  <a:rPr lang="en-US" altLang="en-US" sz="2000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pertanyaan</a:t>
                </a:r>
                <a:r>
                  <a:rPr lang="en-US" altLang="en-US" sz="20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1) </a:t>
                </a:r>
                <a:r>
                  <a:rPr lang="en-US" altLang="en-US" sz="2000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dikondensasikan</a:t>
                </a:r>
                <a:r>
                  <a:rPr lang="en-US" altLang="en-US" sz="20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, </a:t>
                </a:r>
                <a:r>
                  <a:rPr lang="en-US" altLang="en-US" sz="2000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hitung</a:t>
                </a:r>
                <a:r>
                  <a:rPr lang="en-US" altLang="en-US" sz="20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en-US" sz="2000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komposisi</a:t>
                </a:r>
                <a:r>
                  <a:rPr lang="en-US" altLang="en-US" sz="20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en-US" sz="2000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uap</a:t>
                </a:r>
                <a:r>
                  <a:rPr lang="en-US" altLang="en-US" sz="20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en-US" sz="2000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yg</a:t>
                </a:r>
                <a:r>
                  <a:rPr lang="en-US" altLang="en-US" sz="20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en-US" sz="2000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baru</a:t>
                </a:r>
                <a:r>
                  <a:rPr lang="en-US" altLang="en-US" sz="20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.</a:t>
                </a:r>
              </a:p>
              <a:p>
                <a:pPr>
                  <a:lnSpc>
                    <a:spcPct val="200000"/>
                  </a:lnSpc>
                  <a:buFont typeface="Symbol" panose="05050102010706020507" pitchFamily="18" charset="2"/>
                  <a:buBlip>
                    <a:blip r:embed="rId3"/>
                  </a:buBlip>
                </a:pPr>
                <a:endParaRPr lang="en-US" altLang="en-US" sz="2000" dirty="0" smtClean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2" y="2043953"/>
                <a:ext cx="8633010" cy="3681477"/>
              </a:xfrm>
              <a:prstGeom prst="rect">
                <a:avLst/>
              </a:prstGeom>
              <a:blipFill rotWithShape="0">
                <a:blip r:embed="rId4"/>
                <a:stretch>
                  <a:fillRect l="-777" r="-1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083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374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25</a:t>
            </a:fld>
            <a:endParaRPr lang="en-US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169"/>
          <a:stretch/>
        </p:blipFill>
        <p:spPr>
          <a:xfrm rot="10800000">
            <a:off x="0" y="0"/>
            <a:ext cx="9144000" cy="15567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5495" y="221657"/>
            <a:ext cx="2971799" cy="981637"/>
          </a:xfrm>
          <a:prstGeom prst="rect">
            <a:avLst/>
          </a:prstGeom>
          <a:solidFill>
            <a:srgbClr val="646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2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penyelesaian</a:t>
            </a:r>
            <a:endParaRPr lang="en-US" sz="2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7160" y="1050827"/>
            <a:ext cx="5486400" cy="45719"/>
          </a:xfrm>
          <a:prstGeom prst="rect">
            <a:avLst/>
          </a:prstGeom>
          <a:solidFill>
            <a:srgbClr val="EACAFE"/>
          </a:solidFill>
          <a:ln>
            <a:solidFill>
              <a:srgbClr val="EACA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="" xmlns:a16="http://schemas.microsoft.com/office/drawing/2014/main" id="{C827280E-6780-499A-AF37-819E1D382F6D}"/>
              </a:ext>
            </a:extLst>
          </p:cNvPr>
          <p:cNvSpPr txBox="1">
            <a:spLocks noChangeArrowheads="1"/>
          </p:cNvSpPr>
          <p:nvPr/>
        </p:nvSpPr>
        <p:spPr>
          <a:xfrm>
            <a:off x="255495" y="1778451"/>
            <a:ext cx="2971799" cy="2511161"/>
          </a:xfrm>
          <a:prstGeom prst="rect">
            <a:avLst/>
          </a:prstGeom>
          <a:ln>
            <a:solidFill>
              <a:srgbClr val="CC66FF"/>
            </a:solidFill>
            <a:prstDash val="dash"/>
          </a:ln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Diketahui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alt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en-US" altLang="en-US" baseline="30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en-US" altLang="en-US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US" alt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 =  45,16 mmHg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alt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x</a:t>
            </a:r>
            <a:r>
              <a:rPr lang="en-US" altLang="en-US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US" alt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 =  0,5 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alt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en-US" altLang="en-US" baseline="30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en-US" altLang="en-US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alt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 =  16,20 mmHg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alt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x</a:t>
            </a:r>
            <a:r>
              <a:rPr lang="en-US" altLang="en-US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alt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 =  0,5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="" xmlns:a16="http://schemas.microsoft.com/office/drawing/2014/main" id="{C827280E-6780-499A-AF37-819E1D382F6D}"/>
              </a:ext>
            </a:extLst>
          </p:cNvPr>
          <p:cNvSpPr txBox="1">
            <a:spLocks noChangeArrowheads="1"/>
          </p:cNvSpPr>
          <p:nvPr/>
        </p:nvSpPr>
        <p:spPr>
          <a:xfrm>
            <a:off x="3431690" y="1772170"/>
            <a:ext cx="5524051" cy="2517441"/>
          </a:xfrm>
          <a:prstGeom prst="rect">
            <a:avLst/>
          </a:prstGeom>
          <a:ln>
            <a:solidFill>
              <a:srgbClr val="CC66FF"/>
            </a:solidFill>
            <a:prstDash val="dash"/>
          </a:ln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Maka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	P</a:t>
            </a:r>
            <a:r>
              <a:rPr lang="en-US" altLang="en-US" sz="18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=  45,16 x 0,5  =  22,58 mmHg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	P</a:t>
            </a:r>
            <a:r>
              <a:rPr lang="en-US" altLang="en-US" sz="18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=  16,20 x 0,5  =  8,10 mmHg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en-US" altLang="en-US" sz="1800" baseline="-25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total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=  22,58  +  8,10  =  30,68 mmHg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55495" y="4716852"/>
            <a:ext cx="852543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Menurut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Hukum</a:t>
            </a:r>
            <a:r>
              <a:rPr lang="en-US" alt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Dalton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fraksi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mol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etilbromida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(1)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dan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etiljodida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(2),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="" xmlns:a16="http://schemas.microsoft.com/office/drawing/2014/main" id="{E77E5A63-8BCD-4D42-A404-4F6EC23A9E1C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457202" y="5278998"/>
            <a:ext cx="8229600" cy="1304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	x</a:t>
            </a:r>
            <a:r>
              <a:rPr lang="en-US" altLang="en-US" sz="20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US" alt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en-US" altLang="en-US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uap</a:t>
            </a:r>
            <a:r>
              <a:rPr lang="en-US" alt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)  =  P</a:t>
            </a:r>
            <a:r>
              <a:rPr lang="en-US" altLang="en-US" sz="20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US" alt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/</a:t>
            </a:r>
            <a:r>
              <a:rPr lang="en-US" altLang="en-US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en-US" altLang="en-US" sz="2000" baseline="-25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total</a:t>
            </a:r>
            <a:r>
              <a:rPr lang="en-US" alt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= 22,58/30,68 = 0,736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	x</a:t>
            </a:r>
            <a:r>
              <a:rPr lang="en-US" altLang="en-US" sz="20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alt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en-US" altLang="en-US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uap</a:t>
            </a:r>
            <a:r>
              <a:rPr lang="en-US" alt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)  =  P</a:t>
            </a:r>
            <a:r>
              <a:rPr lang="en-US" altLang="en-US" sz="20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alt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/</a:t>
            </a:r>
            <a:r>
              <a:rPr lang="en-US" altLang="en-US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en-US" altLang="en-US" sz="2000" baseline="-25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total</a:t>
            </a:r>
            <a:r>
              <a:rPr lang="en-US" altLang="en-US" sz="20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= 8,10/30,68 = 0,264</a:t>
            </a:r>
          </a:p>
        </p:txBody>
      </p:sp>
    </p:spTree>
    <p:extLst>
      <p:ext uri="{BB962C8B-B14F-4D97-AF65-F5344CB8AC3E}">
        <p14:creationId xmlns:p14="http://schemas.microsoft.com/office/powerpoint/2010/main" val="363646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374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26</a:t>
            </a:fld>
            <a:endParaRPr lang="en-US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169"/>
          <a:stretch/>
        </p:blipFill>
        <p:spPr>
          <a:xfrm rot="10800000">
            <a:off x="0" y="0"/>
            <a:ext cx="9144000" cy="1556792"/>
          </a:xfrm>
          <a:prstGeom prst="rect">
            <a:avLst/>
          </a:prstGeom>
        </p:spPr>
      </p:pic>
      <p:sp>
        <p:nvSpPr>
          <p:cNvPr id="13" name="Rectangle 3">
            <a:extLst>
              <a:ext uri="{FF2B5EF4-FFF2-40B4-BE49-F238E27FC236}">
                <a16:creationId xmlns="" xmlns:a16="http://schemas.microsoft.com/office/drawing/2014/main" id="{E77E5A63-8BCD-4D42-A404-4F6EC23A9E1C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47918" y="778396"/>
            <a:ext cx="8229600" cy="54398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2575" indent="-282575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Uap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lebih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banyak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mengandung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komponen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lebih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mudah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menguap</a:t>
            </a:r>
            <a:endParaRPr lang="en-US" altLang="en-US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2575" indent="-282575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Jika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uap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dikondensasikan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maka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: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	x</a:t>
            </a:r>
            <a:r>
              <a:rPr lang="en-US" altLang="en-US" sz="18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=  0,736 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dan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x</a:t>
            </a:r>
            <a:r>
              <a:rPr lang="en-US" altLang="en-US" sz="18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=  0,264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		P</a:t>
            </a:r>
            <a:r>
              <a:rPr lang="en-US" altLang="en-US" sz="18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=  45,16 x 0,736  =  33,24 mmHg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		P</a:t>
            </a:r>
            <a:r>
              <a:rPr lang="en-US" altLang="en-US" sz="18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=  16,20 x 0,264  =  4,28 mmHg</a:t>
            </a:r>
          </a:p>
          <a:p>
            <a:pPr>
              <a:lnSpc>
                <a:spcPct val="150000"/>
              </a:lnSpc>
              <a:buNone/>
            </a:pP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		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en-US" altLang="en-US" sz="1800" baseline="-25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total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=  33,24  +  4,28  =  37,52 mmHg</a:t>
            </a:r>
          </a:p>
          <a:p>
            <a:pPr marL="282575" indent="-28257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Maka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		</a:t>
            </a:r>
            <a:endParaRPr lang="en-US" altLang="en-US" sz="1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		x</a:t>
            </a:r>
            <a:r>
              <a:rPr lang="en-US" altLang="en-US" sz="18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US" alt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uap</a:t>
            </a: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US" alt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baru</a:t>
            </a: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)  =  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en-US" altLang="en-US" sz="18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/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en-US" altLang="en-US" sz="1800" baseline="-25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total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=  33,24/37,52  	=  0,89</a:t>
            </a:r>
          </a:p>
          <a:p>
            <a:pPr>
              <a:lnSpc>
                <a:spcPct val="150000"/>
              </a:lnSpc>
              <a:buNone/>
            </a:pP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		x</a:t>
            </a:r>
            <a:r>
              <a:rPr lang="en-US" altLang="en-US" sz="1800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en-US" alt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uap</a:t>
            </a: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US" alt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baru</a:t>
            </a: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)  =  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en-US" altLang="en-US" sz="18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/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en-US" altLang="en-US" sz="1800" baseline="-25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total</a:t>
            </a:r>
            <a:r>
              <a:rPr lang="en-US" altLang="en-US" sz="18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=  4,28/37,52	=  0,11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endParaRPr lang="en-US" altLang="en-US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16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2" y="67235"/>
            <a:ext cx="8633010" cy="981637"/>
          </a:xfrm>
          <a:prstGeom prst="rect">
            <a:avLst/>
          </a:prstGeom>
          <a:solidFill>
            <a:srgbClr val="374557">
              <a:alpha val="7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Sifat</a:t>
            </a:r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koligatif</a:t>
            </a:r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larutan</a:t>
            </a:r>
            <a:endParaRPr lang="en-US" sz="2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EAC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2552" y="889462"/>
            <a:ext cx="8869680" cy="53788"/>
          </a:xfrm>
          <a:prstGeom prst="rect">
            <a:avLst/>
          </a:prstGeom>
          <a:solidFill>
            <a:srgbClr val="EAC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27</a:t>
            </a:fld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228602" y="1765477"/>
            <a:ext cx="8633010" cy="4071998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Sifat-sifat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koligatif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larutan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adalah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sifat-sifat</a:t>
            </a:r>
            <a:r>
              <a:rPr lang="en-US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larutan</a:t>
            </a:r>
            <a:r>
              <a:rPr lang="en-US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US" sz="18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hanya</a:t>
            </a:r>
            <a:r>
              <a:rPr lang="en-US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ditentukan</a:t>
            </a:r>
            <a:r>
              <a:rPr lang="en-US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oleh</a:t>
            </a:r>
            <a:r>
              <a:rPr lang="en-US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jumlah</a:t>
            </a:r>
            <a:r>
              <a:rPr lang="en-US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partikel</a:t>
            </a:r>
            <a:r>
              <a:rPr lang="en-US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dalam</a:t>
            </a:r>
            <a:r>
              <a:rPr lang="en-US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larutan</a:t>
            </a:r>
            <a:r>
              <a:rPr lang="en-US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8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dan</a:t>
            </a:r>
            <a:r>
              <a:rPr lang="en-US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tidak</a:t>
            </a:r>
            <a:r>
              <a:rPr lang="en-US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tergantung</a:t>
            </a:r>
            <a:r>
              <a:rPr lang="en-US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jenis</a:t>
            </a:r>
            <a:r>
              <a:rPr lang="en-US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partikelnya</a:t>
            </a:r>
            <a:r>
              <a:rPr lang="en-US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id-ID" sz="1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d-ID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Koligatif </a:t>
            </a:r>
            <a:r>
              <a:rPr lang="id-ID" sz="1800" dirty="0">
                <a:latin typeface="Segoe UI" panose="020B0502040204020203" pitchFamily="34" charset="0"/>
                <a:cs typeface="Segoe UI" panose="020B0502040204020203" pitchFamily="34" charset="0"/>
              </a:rPr>
              <a:t>berasal dari kata </a:t>
            </a:r>
            <a:r>
              <a:rPr lang="id-ID" sz="1800" i="1" dirty="0">
                <a:latin typeface="Segoe UI" panose="020B0502040204020203" pitchFamily="34" charset="0"/>
                <a:cs typeface="Segoe UI" panose="020B0502040204020203" pitchFamily="34" charset="0"/>
              </a:rPr>
              <a:t>colligare</a:t>
            </a:r>
            <a:r>
              <a:rPr lang="id-ID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</a:t>
            </a:r>
            <a:r>
              <a:rPr lang="id-ID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d-ID" sz="1800" dirty="0">
                <a:latin typeface="Segoe UI" panose="020B0502040204020203" pitchFamily="34" charset="0"/>
                <a:cs typeface="Segoe UI" panose="020B0502040204020203" pitchFamily="34" charset="0"/>
              </a:rPr>
              <a:t>kumpul </a:t>
            </a:r>
            <a:r>
              <a:rPr lang="id-ID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bersama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lang="id-ID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ifat </a:t>
            </a:r>
            <a:r>
              <a:rPr lang="id-ID" sz="1800" dirty="0">
                <a:latin typeface="Segoe UI" panose="020B0502040204020203" pitchFamily="34" charset="0"/>
                <a:cs typeface="Segoe UI" panose="020B0502040204020203" pitchFamily="34" charset="0"/>
              </a:rPr>
              <a:t>ini bergantung pada pengaruh kebersamaan (kolektif) semua partikel dan tidak pada sifat dan keadaan partikel</a:t>
            </a:r>
            <a:r>
              <a:rPr lang="id-ID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sz="1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Hukum</a:t>
            </a:r>
            <a:r>
              <a:rPr lang="en-US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Raoult</a:t>
            </a:r>
            <a:r>
              <a:rPr lang="en-US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merupakan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dasar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dari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4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macam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sifat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larutan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encer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yang di-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sebut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sifat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koligatif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en-US" sz="1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14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EAC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lnSpc>
                <a:spcPct val="150000"/>
              </a:lnSpc>
            </a:pPr>
            <a:endParaRPr lang="en-US">
              <a:solidFill>
                <a:srgbClr val="374557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fld id="{3E6FA1D9-FFFD-49D4-90E8-6FB0953DAABD}" type="slidenum">
              <a:rPr lang="en-US" sz="1600">
                <a:solidFill>
                  <a:srgbClr val="37455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>
                <a:lnSpc>
                  <a:spcPct val="150000"/>
                </a:lnSpc>
              </a:pPr>
              <a:t>28</a:t>
            </a:fld>
            <a:endParaRPr lang="en-US" sz="1600" dirty="0">
              <a:solidFill>
                <a:srgbClr val="37455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169"/>
          <a:stretch/>
        </p:blipFill>
        <p:spPr>
          <a:xfrm rot="10800000">
            <a:off x="0" y="0"/>
            <a:ext cx="9144000" cy="1556792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="" xmlns:a16="http://schemas.microsoft.com/office/drawing/2014/main" id="{D7E14C12-F530-4339-9406-A7221C0C8B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340894"/>
            <a:ext cx="8229600" cy="706437"/>
          </a:xfrm>
        </p:spPr>
        <p:txBody>
          <a:bodyPr/>
          <a:lstStyle/>
          <a:p>
            <a:pPr algn="l" eaLnBrk="1" hangingPunct="1">
              <a:lnSpc>
                <a:spcPct val="200000"/>
              </a:lnSpc>
              <a:defRPr/>
            </a:pPr>
            <a:r>
              <a:rPr lang="en-US" alt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4 </a:t>
            </a:r>
            <a:r>
              <a:rPr lang="en-US" alt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Macam</a:t>
            </a:r>
            <a:r>
              <a:rPr lang="en-US" alt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sifat</a:t>
            </a:r>
            <a:r>
              <a:rPr lang="en-US" alt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koligatif</a:t>
            </a:r>
            <a:r>
              <a:rPr lang="en-US" alt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larutan</a:t>
            </a:r>
            <a:r>
              <a:rPr lang="en-US" alt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yaitu</a:t>
            </a:r>
            <a:r>
              <a:rPr lang="en-US" alt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: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59611440"/>
              </p:ext>
            </p:extLst>
          </p:nvPr>
        </p:nvGraphicFramePr>
        <p:xfrm>
          <a:off x="468313" y="2647296"/>
          <a:ext cx="8229600" cy="3095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02194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EAC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lnSpc>
                <a:spcPct val="150000"/>
              </a:lnSpc>
            </a:pPr>
            <a:endParaRPr lang="en-US">
              <a:solidFill>
                <a:srgbClr val="374557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fld id="{3E6FA1D9-FFFD-49D4-90E8-6FB0953DAABD}" type="slidenum">
              <a:rPr lang="en-US" sz="1600">
                <a:solidFill>
                  <a:srgbClr val="37455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>
                <a:lnSpc>
                  <a:spcPct val="150000"/>
                </a:lnSpc>
              </a:pPr>
              <a:t>29</a:t>
            </a:fld>
            <a:endParaRPr lang="en-US" sz="1600" dirty="0">
              <a:solidFill>
                <a:srgbClr val="37455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169"/>
          <a:stretch/>
        </p:blipFill>
        <p:spPr>
          <a:xfrm rot="10800000">
            <a:off x="0" y="0"/>
            <a:ext cx="9144000" cy="155679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57200" y="324127"/>
            <a:ext cx="8229600" cy="692640"/>
            <a:chOff x="0" y="2692"/>
            <a:chExt cx="8229600" cy="692640"/>
          </a:xfrm>
        </p:grpSpPr>
        <p:sp>
          <p:nvSpPr>
            <p:cNvPr id="11" name="Rounded Rectangle 10"/>
            <p:cNvSpPr/>
            <p:nvPr/>
          </p:nvSpPr>
          <p:spPr>
            <a:xfrm>
              <a:off x="0" y="2692"/>
              <a:ext cx="8229600" cy="6926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33812" y="36504"/>
              <a:ext cx="8161976" cy="6250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err="1" smtClean="0">
                  <a:latin typeface="Segoe UI" panose="020B0502040204020203" pitchFamily="34" charset="0"/>
                  <a:cs typeface="Segoe UI" panose="020B0502040204020203" pitchFamily="34" charset="0"/>
                </a:rPr>
                <a:t>Penurunan</a:t>
              </a:r>
              <a:r>
                <a:rPr lang="en-US" sz="2000" b="1" kern="1200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2000" b="1" kern="1200" dirty="0" err="1" smtClean="0">
                  <a:latin typeface="Segoe UI" panose="020B0502040204020203" pitchFamily="34" charset="0"/>
                  <a:cs typeface="Segoe UI" panose="020B0502040204020203" pitchFamily="34" charset="0"/>
                </a:rPr>
                <a:t>tekanan</a:t>
              </a:r>
              <a:r>
                <a:rPr lang="en-US" sz="2000" b="1" kern="1200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2000" b="1" kern="1200" dirty="0" err="1" smtClean="0">
                  <a:latin typeface="Segoe UI" panose="020B0502040204020203" pitchFamily="34" charset="0"/>
                  <a:cs typeface="Segoe UI" panose="020B0502040204020203" pitchFamily="34" charset="0"/>
                </a:rPr>
                <a:t>uap</a:t>
              </a:r>
              <a:r>
                <a:rPr lang="en-US" sz="2000" b="1" kern="1200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2000" b="1" kern="1200" dirty="0" err="1" smtClean="0">
                  <a:latin typeface="Segoe UI" panose="020B0502040204020203" pitchFamily="34" charset="0"/>
                  <a:cs typeface="Segoe UI" panose="020B0502040204020203" pitchFamily="34" charset="0"/>
                </a:rPr>
                <a:t>pelarut</a:t>
              </a:r>
              <a:r>
                <a:rPr lang="en-US" sz="2000" b="1" kern="1200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 (</a:t>
              </a:r>
              <a:r>
                <a:rPr lang="en-US" sz="2000" b="1" kern="1200" dirty="0" smtClean="0">
                  <a:latin typeface="Segoe UI" panose="020B0502040204020203" pitchFamily="34" charset="0"/>
                  <a:cs typeface="Segoe UI" panose="020B0502040204020203" pitchFamily="34" charset="0"/>
                  <a:sym typeface="Symbol" panose="05050102010706020507" pitchFamily="18" charset="2"/>
                </a:rPr>
                <a:t></a:t>
              </a:r>
              <a:r>
                <a:rPr lang="en-US" sz="2000" b="1" kern="1200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P)</a:t>
              </a:r>
              <a:endParaRPr lang="en-US" sz="2000" b="1" kern="12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3" name="Rectangle 3">
            <a:extLst>
              <a:ext uri="{FF2B5EF4-FFF2-40B4-BE49-F238E27FC236}">
                <a16:creationId xmlns="" xmlns:a16="http://schemas.microsoft.com/office/drawing/2014/main" id="{3B102BF3-9E61-4E71-8B0B-7C24B0633C94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395288" y="1557338"/>
            <a:ext cx="8229600" cy="1091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Jika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zat</a:t>
            </a:r>
            <a:r>
              <a:rPr lang="en-US" altLang="en-US" sz="1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terlarut</a:t>
            </a:r>
            <a:r>
              <a:rPr lang="en-US" altLang="en-US" sz="1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A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US" altLang="en-US" sz="18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tidak</a:t>
            </a:r>
            <a:r>
              <a:rPr lang="en-US" altLang="en-US" sz="1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menguap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dilarutkan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dalam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pelarut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maka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menurut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hukum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Raoult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besarnya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tekanan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uap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="" xmlns:a16="http://schemas.microsoft.com/office/drawing/2014/main" id="{A35403FF-4843-4CC3-A50B-272EA529E349}"/>
              </a:ext>
            </a:extLst>
          </p:cNvPr>
          <p:cNvSpPr txBox="1">
            <a:spLocks noChangeArrowheads="1"/>
          </p:cNvSpPr>
          <p:nvPr/>
        </p:nvSpPr>
        <p:spPr>
          <a:xfrm>
            <a:off x="166687" y="4520544"/>
            <a:ext cx="4590771" cy="2183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en-US" altLang="en-US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en-US" altLang="en-US" sz="17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Dimana</a:t>
            </a:r>
            <a:r>
              <a:rPr lang="en-US" altLang="en-US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: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altLang="en-US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	P</a:t>
            </a:r>
            <a:r>
              <a:rPr lang="en-US" altLang="en-US" sz="17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US" altLang="en-US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	= </a:t>
            </a:r>
            <a:r>
              <a:rPr lang="en-US" altLang="en-US" sz="17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tekanan</a:t>
            </a:r>
            <a:r>
              <a:rPr lang="en-US" altLang="en-US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7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uap</a:t>
            </a:r>
            <a:r>
              <a:rPr lang="en-US" altLang="en-US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7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larutan</a:t>
            </a:r>
            <a:endParaRPr lang="en-US" altLang="en-US" sz="17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altLang="en-US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	P</a:t>
            </a:r>
            <a:r>
              <a:rPr lang="en-US" altLang="en-US" sz="1700" baseline="30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en-US" altLang="en-US" sz="17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US" altLang="en-US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	= </a:t>
            </a:r>
            <a:r>
              <a:rPr lang="en-US" altLang="en-US" sz="17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tekanan</a:t>
            </a:r>
            <a:r>
              <a:rPr lang="en-US" altLang="en-US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7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uap</a:t>
            </a:r>
            <a:r>
              <a:rPr lang="en-US" altLang="en-US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7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murni</a:t>
            </a:r>
            <a:r>
              <a:rPr lang="en-US" altLang="en-US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7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dari</a:t>
            </a:r>
            <a:r>
              <a:rPr lang="en-US" altLang="en-US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7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pelarut</a:t>
            </a:r>
            <a:endParaRPr lang="en-US" altLang="en-US" sz="17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altLang="en-US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	x</a:t>
            </a:r>
            <a:r>
              <a:rPr lang="en-US" altLang="en-US" sz="17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US" altLang="en-US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	= </a:t>
            </a:r>
            <a:r>
              <a:rPr lang="en-US" altLang="en-US" sz="17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fraksi</a:t>
            </a:r>
            <a:r>
              <a:rPr lang="en-US" altLang="en-US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7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mol</a:t>
            </a:r>
            <a:r>
              <a:rPr lang="en-US" altLang="en-US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7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zat</a:t>
            </a:r>
            <a:r>
              <a:rPr lang="en-US" altLang="en-US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7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pelarut</a:t>
            </a:r>
            <a:endParaRPr lang="en-US" altLang="en-US" sz="17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altLang="en-US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	x</a:t>
            </a:r>
            <a:r>
              <a:rPr lang="en-US" altLang="en-US" sz="17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altLang="en-US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	= </a:t>
            </a:r>
            <a:r>
              <a:rPr lang="en-US" altLang="en-US" sz="17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fraksi</a:t>
            </a:r>
            <a:r>
              <a:rPr lang="en-US" altLang="en-US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7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mol</a:t>
            </a:r>
            <a:r>
              <a:rPr lang="en-US" altLang="en-US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7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zat</a:t>
            </a:r>
            <a:r>
              <a:rPr lang="en-US" altLang="en-US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7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terlarut</a:t>
            </a:r>
            <a:endParaRPr lang="en-US" altLang="en-US" sz="1700" dirty="0" smtClean="0">
              <a:latin typeface="Segoe UI" panose="020B0502040204020203" pitchFamily="34" charset="0"/>
              <a:cs typeface="Segoe UI" panose="020B0502040204020203" pitchFamily="34" charset="0"/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altLang="en-US" sz="17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	</a:t>
            </a:r>
            <a:r>
              <a:rPr lang="en-US" altLang="en-US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	= </a:t>
            </a:r>
            <a:r>
              <a:rPr lang="en-US" altLang="en-US" sz="17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penurunan</a:t>
            </a:r>
            <a:r>
              <a:rPr lang="en-US" altLang="en-US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7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tekanan</a:t>
            </a:r>
            <a:r>
              <a:rPr lang="en-US" altLang="en-US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7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uap</a:t>
            </a:r>
            <a:r>
              <a:rPr lang="en-US" altLang="en-US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7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larutan</a:t>
            </a:r>
            <a:endParaRPr lang="en-US" altLang="en-US"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66746" y="2649071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en-US" altLang="en-US" sz="20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US" alt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US" alt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pelarut</a:t>
            </a:r>
            <a:r>
              <a:rPr lang="en-US" alt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)  =  </a:t>
            </a:r>
            <a:r>
              <a:rPr lang="en-US" alt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en-US" altLang="en-US" sz="2000" baseline="30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en-US" altLang="en-US" sz="20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 </a:t>
            </a:r>
            <a:r>
              <a:rPr lang="en-US" alt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x</a:t>
            </a:r>
            <a:r>
              <a:rPr lang="en-US" altLang="en-US" sz="20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en-US" altLang="en-US" sz="2000" baseline="-25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en-US" altLang="en-US" sz="2000" baseline="30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en-US" altLang="en-US" sz="20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US" alt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en-US" alt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–  P</a:t>
            </a:r>
            <a:r>
              <a:rPr lang="en-US" altLang="en-US" sz="2000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US" alt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 =  </a:t>
            </a:r>
            <a:r>
              <a:rPr lang="en-US" altLang="en-US" sz="20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</a:t>
            </a:r>
            <a:r>
              <a:rPr lang="en-US" alt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P	=  P</a:t>
            </a:r>
            <a:r>
              <a:rPr lang="en-US" altLang="en-US" sz="2000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en-US" altLang="en-US" sz="2000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US" alt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 –  </a:t>
            </a:r>
            <a:r>
              <a:rPr lang="en-US" alt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en-US" altLang="en-US" sz="2000" baseline="30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en-US" altLang="en-US" sz="20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 </a:t>
            </a:r>
            <a:r>
              <a:rPr lang="en-US" alt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x</a:t>
            </a:r>
            <a:r>
              <a:rPr lang="en-US" altLang="en-US" sz="20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en-US" altLang="en-US" sz="2000" baseline="-25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	       	=  P</a:t>
            </a:r>
            <a:r>
              <a:rPr lang="en-US" altLang="en-US" sz="2000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en-US" altLang="en-US" sz="2000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US" alt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( 1 – x</a:t>
            </a:r>
            <a:r>
              <a:rPr lang="en-US" altLang="en-US" sz="2000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US" alt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		=  </a:t>
            </a:r>
            <a:r>
              <a:rPr lang="en-US" alt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en-US" altLang="en-US" sz="2000" baseline="30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en-US" altLang="en-US" sz="20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 </a:t>
            </a:r>
            <a:r>
              <a:rPr lang="en-US" alt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x</a:t>
            </a:r>
            <a:r>
              <a:rPr lang="en-US" altLang="en-US" sz="20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en-US" altLang="en-US" sz="2000" baseline="-25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32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2" y="67235"/>
            <a:ext cx="8633010" cy="981637"/>
          </a:xfrm>
          <a:prstGeom prst="rect">
            <a:avLst/>
          </a:prstGeom>
          <a:solidFill>
            <a:srgbClr val="374557">
              <a:alpha val="7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PENGERTIAN</a:t>
            </a:r>
            <a:endParaRPr lang="en-US" sz="2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EAC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2552" y="889462"/>
            <a:ext cx="8869680" cy="53788"/>
          </a:xfrm>
          <a:prstGeom prst="rect">
            <a:avLst/>
          </a:prstGeom>
          <a:solidFill>
            <a:srgbClr val="EAC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3</a:t>
            </a:fld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2" y="1765477"/>
            <a:ext cx="876363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d-ID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Larutan</a:t>
            </a:r>
            <a:r>
              <a:rPr lang="id-ID" dirty="0" smtClean="0">
                <a:latin typeface="Segoe UI" panose="020B0502040204020203" pitchFamily="34" charset="0"/>
                <a:cs typeface="Segoe UI" panose="020B0502040204020203" pitchFamily="34" charset="0"/>
              </a:rPr>
              <a:t> adalah campuran homogen antara dua zat atau lebih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memiliki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komposisi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merata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atau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serba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sama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di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seluruh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bagian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volumenya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Terdiri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atas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b="1" dirty="0" err="1">
                <a:latin typeface="Segoe UI" panose="020B0502040204020203" pitchFamily="34" charset="0"/>
                <a:cs typeface="Segoe UI" panose="020B0502040204020203" pitchFamily="34" charset="0"/>
              </a:rPr>
              <a:t>Z</a:t>
            </a:r>
            <a:r>
              <a:rPr lang="en-US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at</a:t>
            </a:r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en-US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terlarut</a:t>
            </a:r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en-US" b="1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solute</a:t>
            </a:r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)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–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jumlah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mol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lebih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sedikit</a:t>
            </a:r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Zat</a:t>
            </a:r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pelarut</a:t>
            </a:r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en-US" b="1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solvent</a:t>
            </a:r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)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–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jumlah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mol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lebih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banyak</a:t>
            </a:r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94" b="9881"/>
          <a:stretch/>
        </p:blipFill>
        <p:spPr>
          <a:xfrm>
            <a:off x="1827638" y="4041966"/>
            <a:ext cx="5459506" cy="254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31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EAC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lnSpc>
                <a:spcPct val="150000"/>
              </a:lnSpc>
            </a:pPr>
            <a:endParaRPr lang="en-US">
              <a:solidFill>
                <a:srgbClr val="374557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fld id="{3E6FA1D9-FFFD-49D4-90E8-6FB0953DAABD}" type="slidenum">
              <a:rPr lang="en-US" sz="1600">
                <a:solidFill>
                  <a:srgbClr val="37455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>
                <a:lnSpc>
                  <a:spcPct val="150000"/>
                </a:lnSpc>
              </a:pPr>
              <a:t>30</a:t>
            </a:fld>
            <a:endParaRPr lang="en-US" sz="1600" dirty="0">
              <a:solidFill>
                <a:srgbClr val="37455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169"/>
          <a:stretch/>
        </p:blipFill>
        <p:spPr>
          <a:xfrm rot="10800000">
            <a:off x="0" y="0"/>
            <a:ext cx="9144000" cy="1556792"/>
          </a:xfrm>
          <a:prstGeom prst="rect">
            <a:avLst/>
          </a:prstGeom>
        </p:spPr>
      </p:pic>
      <p:sp>
        <p:nvSpPr>
          <p:cNvPr id="11" name="Rectangle 3">
            <a:extLst>
              <a:ext uri="{FF2B5EF4-FFF2-40B4-BE49-F238E27FC236}">
                <a16:creationId xmlns="" xmlns:a16="http://schemas.microsoft.com/office/drawing/2014/main" id="{056285E4-C7D1-4CAE-B650-44086B3B2CA6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054018"/>
            <a:ext cx="8229600" cy="5027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Penurunan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tekanan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uap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berbanding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lurus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dengan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fraksi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mol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zat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terlarut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78735" y="3188093"/>
                <a:ext cx="2120709" cy="699422"/>
              </a:xfrm>
              <a:prstGeom prst="rect">
                <a:avLst/>
              </a:prstGeom>
              <a:noFill/>
              <a:ln>
                <a:solidFill>
                  <a:srgbClr val="FF9999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2000" dirty="0"/>
                            <m:t> </m:t>
                          </m:r>
                        </m:num>
                        <m:den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735" y="3188093"/>
                <a:ext cx="2120709" cy="69942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rgbClr val="FF9999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413076" y="1696350"/>
                <a:ext cx="2158924" cy="4054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. 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076" y="1696350"/>
                <a:ext cx="2158924" cy="405496"/>
              </a:xfrm>
              <a:prstGeom prst="rect">
                <a:avLst/>
              </a:prstGeom>
              <a:blipFill rotWithShape="0">
                <a:blip r:embed="rId6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own Arrow 6"/>
          <p:cNvSpPr/>
          <p:nvPr/>
        </p:nvSpPr>
        <p:spPr>
          <a:xfrm>
            <a:off x="3343831" y="2241403"/>
            <a:ext cx="363071" cy="739588"/>
          </a:xfrm>
          <a:prstGeom prst="downArrow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3">
            <a:extLst>
              <a:ext uri="{FF2B5EF4-FFF2-40B4-BE49-F238E27FC236}">
                <a16:creationId xmlns="" xmlns:a16="http://schemas.microsoft.com/office/drawing/2014/main" id="{40E71388-04EF-4778-90C1-8CFB39E69731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4353527"/>
            <a:ext cx="8257044" cy="2150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Dimana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:  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		P</a:t>
            </a:r>
            <a:r>
              <a:rPr lang="en-US" altLang="en-US" sz="18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tekanan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uap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larutan</a:t>
            </a:r>
            <a:endParaRPr lang="en-US" altLang="en-US" sz="1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		P</a:t>
            </a:r>
            <a:r>
              <a:rPr lang="en-US" altLang="en-US" sz="1800" baseline="30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en-US" altLang="en-US" sz="18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tekanan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uap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murni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dari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pelarut</a:t>
            </a:r>
            <a:endParaRPr lang="en-US" altLang="en-US" sz="1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		n</a:t>
            </a:r>
            <a:r>
              <a:rPr lang="en-US" altLang="en-US" sz="18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jumlah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mol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pelarut</a:t>
            </a:r>
            <a:endParaRPr lang="en-US" altLang="en-US" sz="1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		n</a:t>
            </a:r>
            <a:r>
              <a:rPr lang="en-US" altLang="en-US" sz="18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jumlah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mol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zat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terlarut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US" altLang="en-US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66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EAC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lnSpc>
                <a:spcPct val="150000"/>
              </a:lnSpc>
            </a:pPr>
            <a:endParaRPr lang="en-US">
              <a:solidFill>
                <a:srgbClr val="374557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fld id="{3E6FA1D9-FFFD-49D4-90E8-6FB0953DAABD}" type="slidenum">
              <a:rPr lang="en-US" sz="1600">
                <a:solidFill>
                  <a:srgbClr val="37455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>
                <a:lnSpc>
                  <a:spcPct val="150000"/>
                </a:lnSpc>
              </a:pPr>
              <a:t>31</a:t>
            </a:fld>
            <a:endParaRPr lang="en-US" sz="1600" dirty="0">
              <a:solidFill>
                <a:srgbClr val="37455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169"/>
          <a:stretch/>
        </p:blipFill>
        <p:spPr>
          <a:xfrm rot="10800000">
            <a:off x="0" y="0"/>
            <a:ext cx="9144000" cy="1556792"/>
          </a:xfrm>
          <a:prstGeom prst="rect">
            <a:avLst/>
          </a:prstGeom>
        </p:spPr>
      </p:pic>
      <p:sp>
        <p:nvSpPr>
          <p:cNvPr id="11" name="Rectangle 3">
            <a:extLst>
              <a:ext uri="{FF2B5EF4-FFF2-40B4-BE49-F238E27FC236}">
                <a16:creationId xmlns="" xmlns:a16="http://schemas.microsoft.com/office/drawing/2014/main" id="{056285E4-C7D1-4CAE-B650-44086B3B2CA6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054018"/>
            <a:ext cx="8229600" cy="11647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Untuk</a:t>
            </a: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larutan</a:t>
            </a: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US" alt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sangat</a:t>
            </a: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encer</a:t>
            </a: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jumlah</a:t>
            </a: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pelarut</a:t>
            </a: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&gt;&gt;&gt;&gt;&gt;  </a:t>
            </a:r>
            <a:r>
              <a:rPr lang="en-US" alt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jumlah</a:t>
            </a: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zat</a:t>
            </a: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terlarut</a:t>
            </a: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maka</a:t>
            </a: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52482" y="2018085"/>
                <a:ext cx="2082558" cy="5774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2482" y="2018085"/>
                <a:ext cx="2082558" cy="57740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982770" y="3375564"/>
                <a:ext cx="4432175" cy="728661"/>
              </a:xfrm>
              <a:prstGeom prst="rect">
                <a:avLst/>
              </a:prstGeom>
              <a:ln>
                <a:solidFill>
                  <a:srgbClr val="FF9999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. 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>
                          <a:latin typeface="Cambria Math" panose="02040503050406030204" pitchFamily="18" charset="0"/>
                        </a:rPr>
                        <m:t> .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>
                          <a:latin typeface="Cambria Math" panose="02040503050406030204" pitchFamily="18" charset="0"/>
                        </a:rPr>
                        <m:t> .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𝑀𝑟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𝑀𝑟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770" y="3375564"/>
                <a:ext cx="4432175" cy="72866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rgbClr val="FF9999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3">
            <a:extLst>
              <a:ext uri="{FF2B5EF4-FFF2-40B4-BE49-F238E27FC236}">
                <a16:creationId xmlns="" xmlns:a16="http://schemas.microsoft.com/office/drawing/2014/main" id="{056285E4-C7D1-4CAE-B650-44086B3B2CA6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4550302"/>
            <a:ext cx="8408894" cy="11647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BM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zat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terlarut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dapat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ditentukan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bila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Delta P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terukur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altLang="en-US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17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EAC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lnSpc>
                <a:spcPct val="150000"/>
              </a:lnSpc>
            </a:pPr>
            <a:endParaRPr lang="en-US">
              <a:solidFill>
                <a:srgbClr val="374557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fld id="{3E6FA1D9-FFFD-49D4-90E8-6FB0953DAABD}" type="slidenum">
              <a:rPr lang="en-US" sz="1600">
                <a:solidFill>
                  <a:srgbClr val="37455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>
                <a:lnSpc>
                  <a:spcPct val="150000"/>
                </a:lnSpc>
              </a:pPr>
              <a:t>32</a:t>
            </a:fld>
            <a:endParaRPr lang="en-US" sz="1600" dirty="0">
              <a:solidFill>
                <a:srgbClr val="37455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169"/>
          <a:stretch/>
        </p:blipFill>
        <p:spPr>
          <a:xfrm rot="10800000">
            <a:off x="0" y="0"/>
            <a:ext cx="9144000" cy="1556792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457200" y="404103"/>
            <a:ext cx="8229600" cy="692640"/>
            <a:chOff x="0" y="801892"/>
            <a:chExt cx="8229600" cy="692640"/>
          </a:xfrm>
        </p:grpSpPr>
        <p:sp>
          <p:nvSpPr>
            <p:cNvPr id="16" name="Rounded Rectangle 15"/>
            <p:cNvSpPr/>
            <p:nvPr/>
          </p:nvSpPr>
          <p:spPr>
            <a:xfrm>
              <a:off x="0" y="801892"/>
              <a:ext cx="8229600" cy="6926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485121"/>
                <a:satOff val="-27976"/>
                <a:lumOff val="2876"/>
                <a:alphaOff val="0"/>
              </a:schemeClr>
            </a:fillRef>
            <a:effectRef idx="0">
              <a:schemeClr val="accent2">
                <a:hueOff val="-485121"/>
                <a:satOff val="-27976"/>
                <a:lumOff val="28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4"/>
            <p:cNvSpPr/>
            <p:nvPr/>
          </p:nvSpPr>
          <p:spPr>
            <a:xfrm>
              <a:off x="33812" y="835704"/>
              <a:ext cx="8161976" cy="6250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err="1" smtClean="0"/>
                <a:t>Kenaikan</a:t>
              </a:r>
              <a:r>
                <a:rPr lang="en-US" sz="2000" b="1" kern="1200" dirty="0" smtClean="0"/>
                <a:t> </a:t>
              </a:r>
              <a:r>
                <a:rPr lang="en-US" sz="2000" b="1" kern="1200" dirty="0" err="1" smtClean="0"/>
                <a:t>titik</a:t>
              </a:r>
              <a:r>
                <a:rPr lang="en-US" sz="2000" b="1" kern="1200" dirty="0" smtClean="0"/>
                <a:t> </a:t>
              </a:r>
              <a:r>
                <a:rPr lang="en-US" sz="2000" b="1" kern="1200" dirty="0" err="1" smtClean="0"/>
                <a:t>didih</a:t>
              </a:r>
              <a:r>
                <a:rPr lang="en-US" sz="2000" b="1" kern="1200" dirty="0" smtClean="0"/>
                <a:t> (</a:t>
              </a:r>
              <a:r>
                <a:rPr lang="en-US" sz="2000" b="1" kern="1200" dirty="0" smtClean="0">
                  <a:sym typeface="Symbol" panose="05050102010706020507" pitchFamily="18" charset="2"/>
                </a:rPr>
                <a:t></a:t>
              </a:r>
              <a:r>
                <a:rPr lang="en-US" sz="2000" b="1" kern="1200" dirty="0" smtClean="0"/>
                <a:t>Td</a:t>
              </a:r>
              <a:r>
                <a:rPr lang="en-US" sz="2000" b="1" kern="1200" dirty="0" smtClean="0"/>
                <a:t>) </a:t>
              </a:r>
              <a:r>
                <a:rPr lang="en-US" sz="2000" b="1" kern="1200" dirty="0" err="1" smtClean="0"/>
                <a:t>dan</a:t>
              </a:r>
              <a:r>
                <a:rPr lang="en-US" sz="2000" b="1" kern="1200" dirty="0" smtClean="0"/>
                <a:t> </a:t>
              </a:r>
              <a:r>
                <a:rPr lang="en-US" sz="2000" b="1" kern="1200" dirty="0" err="1" smtClean="0"/>
                <a:t>titik</a:t>
              </a:r>
              <a:r>
                <a:rPr lang="en-US" sz="2000" b="1" kern="1200" dirty="0" smtClean="0"/>
                <a:t> </a:t>
              </a:r>
              <a:r>
                <a:rPr lang="en-US" sz="2000" b="1" kern="1200" dirty="0" err="1" smtClean="0"/>
                <a:t>beku</a:t>
              </a:r>
              <a:r>
                <a:rPr lang="en-US" sz="2000" b="1" kern="1200" dirty="0" smtClean="0"/>
                <a:t> </a:t>
              </a:r>
              <a:r>
                <a:rPr lang="en-US" sz="2000" b="1" dirty="0"/>
                <a:t>(</a:t>
              </a:r>
              <a:r>
                <a:rPr lang="en-US" sz="2000" b="1" dirty="0">
                  <a:sym typeface="Symbol" panose="05050102010706020507" pitchFamily="18" charset="2"/>
                </a:rPr>
                <a:t></a:t>
              </a:r>
              <a:r>
                <a:rPr lang="en-US" sz="2000" b="1" dirty="0"/>
                <a:t>Tb</a:t>
              </a:r>
              <a:r>
                <a:rPr lang="en-US" sz="2000" b="1" dirty="0" smtClean="0"/>
                <a:t>)</a:t>
              </a:r>
              <a:r>
                <a:rPr lang="en-US" sz="2000" b="1" kern="1200" dirty="0" smtClean="0"/>
                <a:t> </a:t>
              </a:r>
              <a:endParaRPr lang="en-US" sz="2000" b="1" kern="1200" dirty="0"/>
            </a:p>
          </p:txBody>
        </p:sp>
      </p:grp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457200" y="2203450"/>
            <a:ext cx="8229600" cy="16424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2575" indent="-28257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Akibat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dari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penurunan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tekanan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uap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maka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terjadi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kenaikan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titik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didih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282575" indent="-28257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Pada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gambar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dibawah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ini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suhu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dimana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tekanan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uap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larutan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sama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dengan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tekanan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atmosfer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disebut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titik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didih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larutan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	</a:t>
            </a:r>
            <a:endParaRPr lang="en-US" altLang="en-US" sz="1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79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EAC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lnSpc>
                <a:spcPct val="150000"/>
              </a:lnSpc>
            </a:pPr>
            <a:endParaRPr lang="en-US">
              <a:solidFill>
                <a:srgbClr val="374557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fld id="{3E6FA1D9-FFFD-49D4-90E8-6FB0953DAABD}" type="slidenum">
              <a:rPr lang="en-US" sz="1600">
                <a:solidFill>
                  <a:srgbClr val="37455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>
                <a:lnSpc>
                  <a:spcPct val="150000"/>
                </a:lnSpc>
              </a:pPr>
              <a:t>33</a:t>
            </a:fld>
            <a:endParaRPr lang="en-US" sz="1600" dirty="0">
              <a:solidFill>
                <a:srgbClr val="37455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169"/>
          <a:stretch/>
        </p:blipFill>
        <p:spPr>
          <a:xfrm rot="10800000">
            <a:off x="0" y="0"/>
            <a:ext cx="9144000" cy="1556792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17255" r="1324" b="2549"/>
          <a:stretch/>
        </p:blipFill>
        <p:spPr bwMode="auto">
          <a:xfrm>
            <a:off x="524435" y="859859"/>
            <a:ext cx="8202706" cy="512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987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EAC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lnSpc>
                <a:spcPct val="150000"/>
              </a:lnSpc>
            </a:pPr>
            <a:endParaRPr lang="en-US">
              <a:solidFill>
                <a:srgbClr val="374557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fld id="{3E6FA1D9-FFFD-49D4-90E8-6FB0953DAABD}" type="slidenum">
              <a:rPr lang="en-US" sz="1600">
                <a:solidFill>
                  <a:srgbClr val="37455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>
                <a:lnSpc>
                  <a:spcPct val="150000"/>
                </a:lnSpc>
              </a:pPr>
              <a:t>34</a:t>
            </a:fld>
            <a:endParaRPr lang="en-US" sz="1600" dirty="0">
              <a:solidFill>
                <a:srgbClr val="37455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169"/>
          <a:stretch/>
        </p:blipFill>
        <p:spPr>
          <a:xfrm rot="10800000">
            <a:off x="0" y="0"/>
            <a:ext cx="9144000" cy="1556792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D3387641-1FFC-4437-BBB4-03E2AAD12CB4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322729" y="1785343"/>
            <a:ext cx="8754036" cy="3660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Jadi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kenaikan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titik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didih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berbanding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lurus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dgn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penurunan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tekanan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uap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228600" indent="-2286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Menurut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hukum</a:t>
            </a: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Raoult</a:t>
            </a: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  <a:endParaRPr lang="en-US" altLang="en-US" sz="1800" dirty="0">
              <a:latin typeface="Segoe UI" panose="020B0502040204020203" pitchFamily="34" charset="0"/>
              <a:cs typeface="Segoe UI" panose="020B0502040204020203" pitchFamily="34" charset="0"/>
              <a:sym typeface="Symbol" panose="05050102010706020507" pitchFamily="18" charset="2"/>
            </a:endParaRPr>
          </a:p>
          <a:p>
            <a:pPr>
              <a:buFontTx/>
              <a:buNone/>
            </a:pP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		</a:t>
            </a: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P   </a:t>
            </a: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</a:t>
            </a: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  x</a:t>
            </a:r>
            <a:r>
              <a:rPr lang="en-US" altLang="en-US" sz="1800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sedangkan</a:t>
            </a: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</a:t>
            </a: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P   </a:t>
            </a: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</a:t>
            </a: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  </a:t>
            </a: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</a:t>
            </a: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T, </a:t>
            </a:r>
          </a:p>
          <a:p>
            <a:pPr>
              <a:buFontTx/>
              <a:buNone/>
            </a:pP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maka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>
              <a:buFontTx/>
              <a:buNone/>
            </a:pP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		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</a:t>
            </a: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T   </a:t>
            </a: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</a:t>
            </a: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  x</a:t>
            </a:r>
            <a:r>
              <a:rPr lang="en-US" altLang="en-US" sz="1800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		</a:t>
            </a: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</a:t>
            </a: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	</a:t>
            </a:r>
            <a:endParaRPr lang="en-US" altLang="en-US" sz="1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Tx/>
              <a:buNone/>
            </a:pPr>
            <a:endParaRPr lang="en-US" altLang="en-US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Tx/>
              <a:buNone/>
            </a:pP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		K</a:t>
            </a:r>
            <a:r>
              <a:rPr lang="en-US" altLang="en-US" sz="18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= </a:t>
            </a:r>
            <a:r>
              <a:rPr lang="en-US" alt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suatu</a:t>
            </a: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tetapan</a:t>
            </a: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dan</a:t>
            </a:r>
            <a:endParaRPr lang="en-US" altLang="en-US" sz="1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indent="-228600">
              <a:buFont typeface="Wingdings" panose="05000000000000000000" pitchFamily="2" charset="2"/>
              <a:buChar char="§"/>
            </a:pPr>
            <a:endParaRPr lang="en-US" altLang="en-US" sz="1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indent="-228600">
              <a:buFont typeface="Wingdings" panose="05000000000000000000" pitchFamily="2" charset="2"/>
              <a:buChar char="§"/>
            </a:pP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Untuk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larutan</a:t>
            </a: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US" alt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sangat</a:t>
            </a: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encer</a:t>
            </a: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maka</a:t>
            </a: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endParaRPr lang="en-US" altLang="en-US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87268" y="789607"/>
            <a:ext cx="2678938" cy="646331"/>
          </a:xfrm>
          <a:prstGeom prst="rect">
            <a:avLst/>
          </a:prstGeom>
          <a:ln>
            <a:solidFill>
              <a:srgbClr val="FF9999"/>
            </a:solidFill>
          </a:ln>
        </p:spPr>
        <p:txBody>
          <a:bodyPr wrap="none" anchor="ctr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4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    </a:t>
            </a:r>
            <a:r>
              <a:rPr lang="en-US" altLang="en-US" sz="2400" b="1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</a:t>
            </a:r>
            <a:r>
              <a:rPr lang="en-US" alt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T    </a:t>
            </a:r>
            <a:r>
              <a:rPr lang="en-US" altLang="en-US" sz="2400" b="1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</a:t>
            </a:r>
            <a:r>
              <a:rPr lang="en-US" alt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    </a:t>
            </a:r>
            <a:r>
              <a:rPr lang="en-US" altLang="en-US" sz="2400" b="1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</a:t>
            </a:r>
            <a:r>
              <a:rPr lang="en-US" altLang="en-US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P  </a:t>
            </a:r>
            <a:endParaRPr lang="en-US" altLang="en-US" sz="2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3590365" y="4078152"/>
                <a:ext cx="1480597" cy="5774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0365" y="4078152"/>
                <a:ext cx="1480597" cy="57740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2177943" y="5618864"/>
                <a:ext cx="1669816" cy="400110"/>
              </a:xfrm>
              <a:prstGeom prst="rect">
                <a:avLst/>
              </a:prstGeom>
              <a:ln>
                <a:solidFill>
                  <a:srgbClr val="FF9999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943" y="5618864"/>
                <a:ext cx="1669816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rgbClr val="FF9999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4953539" y="5454588"/>
                <a:ext cx="2318199" cy="728661"/>
              </a:xfrm>
              <a:prstGeom prst="rect">
                <a:avLst/>
              </a:prstGeom>
              <a:ln>
                <a:solidFill>
                  <a:srgbClr val="FF9999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𝑀𝑟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𝑀𝑟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539" y="5454588"/>
                <a:ext cx="2318199" cy="72866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rgbClr val="FF9999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3721234" y="3502212"/>
                <a:ext cx="1380634" cy="307777"/>
              </a:xfrm>
              <a:prstGeom prst="rect">
                <a:avLst/>
              </a:prstGeom>
              <a:noFill/>
              <a:ln>
                <a:solidFill>
                  <a:srgbClr val="FF9999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.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234" y="3502212"/>
                <a:ext cx="1380634" cy="307777"/>
              </a:xfrm>
              <a:prstGeom prst="rect">
                <a:avLst/>
              </a:prstGeom>
              <a:blipFill rotWithShape="0">
                <a:blip r:embed="rId8"/>
                <a:stretch>
                  <a:fillRect l="-3057" r="-873" b="-13462"/>
                </a:stretch>
              </a:blipFill>
              <a:ln>
                <a:solidFill>
                  <a:srgbClr val="FF9999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450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EAC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lnSpc>
                <a:spcPct val="150000"/>
              </a:lnSpc>
            </a:pPr>
            <a:endParaRPr lang="en-US">
              <a:solidFill>
                <a:srgbClr val="374557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fld id="{3E6FA1D9-FFFD-49D4-90E8-6FB0953DAABD}" type="slidenum">
              <a:rPr lang="en-US" sz="1600">
                <a:solidFill>
                  <a:srgbClr val="37455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>
                <a:lnSpc>
                  <a:spcPct val="150000"/>
                </a:lnSpc>
              </a:pPr>
              <a:t>35</a:t>
            </a:fld>
            <a:endParaRPr lang="en-US" sz="1600" dirty="0">
              <a:solidFill>
                <a:srgbClr val="37455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169"/>
          <a:stretch/>
        </p:blipFill>
        <p:spPr>
          <a:xfrm rot="10800000">
            <a:off x="0" y="0"/>
            <a:ext cx="9144000" cy="15567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2729" y="1385977"/>
            <a:ext cx="3608873" cy="341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 defTabSz="685800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dengan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m  =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kemolalan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,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maka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990165" y="2191871"/>
                <a:ext cx="138063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.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0165" y="2191871"/>
                <a:ext cx="1380634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3524" r="-1322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4572000" y="2191871"/>
                <a:ext cx="213513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.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𝑀𝑟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.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191871"/>
                <a:ext cx="2135136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2286" t="-4000" r="-857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3">
            <a:extLst>
              <a:ext uri="{FF2B5EF4-FFF2-40B4-BE49-F238E27FC236}">
                <a16:creationId xmlns:a16="http://schemas.microsoft.com/office/drawing/2014/main" xmlns="" id="{3AFA4255-5626-4FD6-B2CD-E75BAD56F4B1}"/>
              </a:ext>
            </a:extLst>
          </p:cNvPr>
          <p:cNvSpPr txBox="1">
            <a:spLocks noChangeArrowheads="1"/>
          </p:cNvSpPr>
          <p:nvPr/>
        </p:nvSpPr>
        <p:spPr>
          <a:xfrm>
            <a:off x="322729" y="2820772"/>
            <a:ext cx="8229600" cy="3597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Font typeface="Wingdings" panose="05000000000000000000" pitchFamily="2" charset="2"/>
              <a:buChar char="§"/>
              <a:defRPr/>
            </a:pP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Bila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altLang="en-US" sz="2000" dirty="0" smtClean="0"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  <a:sym typeface="Symbol" panose="05050102010706020507" pitchFamily="18" charset="2"/>
              </a:rPr>
              <a:t>K</a:t>
            </a:r>
            <a:r>
              <a:rPr lang="en-US" altLang="en-US" sz="2000" baseline="-25000" dirty="0" smtClean="0"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  <a:sym typeface="Symbol" panose="05050102010706020507" pitchFamily="18" charset="2"/>
              </a:rPr>
              <a:t>1</a:t>
            </a:r>
            <a:r>
              <a:rPr lang="en-US" altLang="en-US" sz="2000" dirty="0" smtClean="0"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  <a:sym typeface="Symbol" panose="05050102010706020507" pitchFamily="18" charset="2"/>
              </a:rPr>
              <a:t>.Mr</a:t>
            </a:r>
            <a:r>
              <a:rPr lang="en-US" altLang="en-US" sz="2000" baseline="-25000" dirty="0" smtClean="0"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  <a:sym typeface="Symbol" panose="05050102010706020507" pitchFamily="18" charset="2"/>
              </a:rPr>
              <a:t>1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diubah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menjadi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altLang="en-US" sz="2000" dirty="0" err="1" smtClean="0"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  <a:sym typeface="Symbol" panose="05050102010706020507" pitchFamily="18" charset="2"/>
              </a:rPr>
              <a:t>K</a:t>
            </a:r>
            <a:r>
              <a:rPr lang="en-US" altLang="en-US" sz="2000" baseline="-25000" dirty="0" err="1" smtClean="0"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  <a:sym typeface="Symbol" panose="05050102010706020507" pitchFamily="18" charset="2"/>
              </a:rPr>
              <a:t>d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,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maka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:  </a:t>
            </a:r>
          </a:p>
          <a:p>
            <a:pPr marL="228600" indent="-228600">
              <a:buFont typeface="Wingdings" panose="05000000000000000000" pitchFamily="2" charset="2"/>
              <a:buChar char="§"/>
              <a:defRPr/>
            </a:pPr>
            <a:endParaRPr lang="en-US" altLang="en-US" sz="1800" b="1" dirty="0" smtClean="0">
              <a:latin typeface="Segoe UI" panose="020B0502040204020203" pitchFamily="34" charset="0"/>
              <a:cs typeface="Segoe UI" panose="020B0502040204020203" pitchFamily="34" charset="0"/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altLang="en-US" sz="1800" b="1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		</a:t>
            </a:r>
            <a:r>
              <a:rPr lang="en-US" altLang="en-US" sz="2000" b="1" dirty="0" smtClean="0"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  <a:sym typeface="Symbol" panose="05050102010706020507" pitchFamily="18" charset="2"/>
              </a:rPr>
              <a:t>T</a:t>
            </a:r>
            <a:r>
              <a:rPr lang="en-US" altLang="en-US" sz="2000" b="1" baseline="-25000" dirty="0" smtClean="0"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  <a:sym typeface="Symbol" panose="05050102010706020507" pitchFamily="18" charset="2"/>
              </a:rPr>
              <a:t>d</a:t>
            </a:r>
            <a:r>
              <a:rPr lang="en-US" altLang="en-US" sz="2000" b="1" dirty="0" smtClean="0"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  <a:sym typeface="Symbol" panose="05050102010706020507" pitchFamily="18" charset="2"/>
              </a:rPr>
              <a:t>  =  </a:t>
            </a:r>
            <a:r>
              <a:rPr lang="en-US" altLang="en-US" sz="20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  <a:sym typeface="Symbol" panose="05050102010706020507" pitchFamily="18" charset="2"/>
              </a:rPr>
              <a:t>K</a:t>
            </a:r>
            <a:r>
              <a:rPr lang="en-US" altLang="en-US" sz="2000" b="1" baseline="-25000" dirty="0" err="1" smtClean="0"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  <a:sym typeface="Symbol" panose="05050102010706020507" pitchFamily="18" charset="2"/>
              </a:rPr>
              <a:t>d</a:t>
            </a:r>
            <a:r>
              <a:rPr lang="en-US" altLang="en-US" sz="20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  <a:sym typeface="Symbol" panose="05050102010706020507" pitchFamily="18" charset="2"/>
              </a:rPr>
              <a:t>.m</a:t>
            </a:r>
            <a:r>
              <a:rPr lang="en-US" altLang="en-US" sz="2000" dirty="0" smtClean="0"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  <a:sym typeface="Symbol" panose="05050102010706020507" pitchFamily="18" charset="2"/>
              </a:rPr>
              <a:t>, 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	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atau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	</a:t>
            </a:r>
            <a:r>
              <a:rPr lang="en-US" altLang="en-US" sz="1800" b="1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	</a:t>
            </a:r>
            <a:r>
              <a:rPr lang="en-US" altLang="en-US" sz="2000" b="1" dirty="0" smtClean="0"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  <a:sym typeface="Symbol" panose="05050102010706020507" pitchFamily="18" charset="2"/>
              </a:rPr>
              <a:t>T</a:t>
            </a:r>
            <a:r>
              <a:rPr lang="en-US" altLang="en-US" sz="2000" b="1" baseline="-25000" dirty="0" smtClean="0"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  <a:sym typeface="Symbol" panose="05050102010706020507" pitchFamily="18" charset="2"/>
              </a:rPr>
              <a:t>b</a:t>
            </a:r>
            <a:r>
              <a:rPr lang="en-US" altLang="en-US" sz="2000" b="1" dirty="0" smtClean="0"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  <a:sym typeface="Symbol" panose="05050102010706020507" pitchFamily="18" charset="2"/>
              </a:rPr>
              <a:t>  =  </a:t>
            </a:r>
            <a:r>
              <a:rPr lang="en-US" altLang="en-US" sz="20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  <a:sym typeface="Symbol" panose="05050102010706020507" pitchFamily="18" charset="2"/>
              </a:rPr>
              <a:t>K</a:t>
            </a:r>
            <a:r>
              <a:rPr lang="en-US" altLang="en-US" sz="2000" b="1" baseline="-25000" dirty="0" err="1" smtClean="0"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  <a:sym typeface="Symbol" panose="05050102010706020507" pitchFamily="18" charset="2"/>
              </a:rPr>
              <a:t>b</a:t>
            </a:r>
            <a:r>
              <a:rPr lang="en-US" altLang="en-US" sz="20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  <a:sym typeface="Symbol" panose="05050102010706020507" pitchFamily="18" charset="2"/>
              </a:rPr>
              <a:t>.m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		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US" altLang="en-US" sz="1800" dirty="0">
              <a:latin typeface="Segoe UI" panose="020B0502040204020203" pitchFamily="34" charset="0"/>
              <a:cs typeface="Segoe UI" panose="020B0502040204020203" pitchFamily="34" charset="0"/>
              <a:sym typeface="Symbol" panose="05050102010706020507" pitchFamily="18" charset="2"/>
            </a:endParaRPr>
          </a:p>
          <a:p>
            <a:pPr indent="57150">
              <a:buFont typeface="Wingdings" panose="05000000000000000000" pitchFamily="2" charset="2"/>
              <a:buNone/>
              <a:defRPr/>
            </a:pP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dimana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:</a:t>
            </a:r>
          </a:p>
          <a:p>
            <a:pPr indent="111125">
              <a:buFont typeface="Wingdings" panose="05000000000000000000" pitchFamily="2" charset="2"/>
              <a:buNone/>
              <a:defRPr/>
            </a:pP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	T</a:t>
            </a:r>
            <a:r>
              <a:rPr lang="en-US" altLang="en-US" sz="1800" baseline="-250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d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	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kenaikan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titik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didih</a:t>
            </a:r>
            <a:endParaRPr lang="en-US" altLang="en-US" sz="1800" dirty="0" smtClean="0">
              <a:latin typeface="Segoe UI" panose="020B0502040204020203" pitchFamily="34" charset="0"/>
              <a:cs typeface="Segoe UI" panose="020B0502040204020203" pitchFamily="34" charset="0"/>
              <a:sym typeface="Symbol" panose="05050102010706020507" pitchFamily="18" charset="2"/>
            </a:endParaRPr>
          </a:p>
          <a:p>
            <a:pPr indent="111125">
              <a:buFont typeface="Wingdings" panose="05000000000000000000" pitchFamily="2" charset="2"/>
              <a:buNone/>
              <a:defRPr/>
            </a:pP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	T</a:t>
            </a:r>
            <a:r>
              <a:rPr lang="en-US" altLang="en-US" sz="1800" baseline="-250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b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	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penurunan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titik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beku</a:t>
            </a:r>
            <a:endParaRPr lang="en-US" altLang="en-US" sz="1800" dirty="0" smtClean="0">
              <a:latin typeface="Segoe UI" panose="020B0502040204020203" pitchFamily="34" charset="0"/>
              <a:cs typeface="Segoe UI" panose="020B0502040204020203" pitchFamily="34" charset="0"/>
              <a:sym typeface="Symbol" panose="05050102010706020507" pitchFamily="18" charset="2"/>
            </a:endParaRPr>
          </a:p>
          <a:p>
            <a:pPr indent="111125">
              <a:buFont typeface="Wingdings" panose="05000000000000000000" pitchFamily="2" charset="2"/>
              <a:buNone/>
              <a:defRPr/>
            </a:pP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	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K</a:t>
            </a:r>
            <a:r>
              <a:rPr lang="en-US" altLang="en-US" sz="1800" baseline="-25000" dirty="0" err="1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d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	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tetapan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kenaikan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titik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didih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molal</a:t>
            </a:r>
            <a:endParaRPr lang="en-US" altLang="en-US" sz="1800" dirty="0" smtClean="0">
              <a:latin typeface="Segoe UI" panose="020B0502040204020203" pitchFamily="34" charset="0"/>
              <a:cs typeface="Segoe UI" panose="020B0502040204020203" pitchFamily="34" charset="0"/>
              <a:sym typeface="Symbol" panose="05050102010706020507" pitchFamily="18" charset="2"/>
            </a:endParaRPr>
          </a:p>
          <a:p>
            <a:pPr indent="111125">
              <a:buFont typeface="Wingdings" panose="05000000000000000000" pitchFamily="2" charset="2"/>
              <a:buNone/>
              <a:defRPr/>
            </a:pP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	K</a:t>
            </a:r>
            <a:r>
              <a:rPr lang="en-US" altLang="en-US" sz="1800" baseline="-250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b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	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tetapan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penurunan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titik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beku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molal</a:t>
            </a:r>
            <a:endParaRPr lang="en-US" altLang="en-US" sz="1800" dirty="0" smtClean="0">
              <a:latin typeface="Segoe UI" panose="020B0502040204020203" pitchFamily="34" charset="0"/>
              <a:cs typeface="Segoe UI" panose="020B0502040204020203" pitchFamily="34" charset="0"/>
              <a:sym typeface="Symbol" panose="05050102010706020507" pitchFamily="18" charset="2"/>
            </a:endParaRPr>
          </a:p>
          <a:p>
            <a:pPr indent="111125">
              <a:buFont typeface="Wingdings" panose="05000000000000000000" pitchFamily="2" charset="2"/>
              <a:buNone/>
              <a:defRPr/>
            </a:pP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	m	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molalitas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dari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pelarut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(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 =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mol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/Kg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pelarut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en-US" altLang="en-US" sz="1800" dirty="0" smtClean="0">
              <a:latin typeface="Segoe UI" panose="020B0502040204020203" pitchFamily="34" charset="0"/>
              <a:cs typeface="Segoe UI" panose="020B0502040204020203" pitchFamily="34" charset="0"/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en-US" altLang="en-US" sz="1800" dirty="0">
              <a:latin typeface="Segoe UI" panose="020B0502040204020203" pitchFamily="34" charset="0"/>
              <a:cs typeface="Segoe UI" panose="020B0502040204020203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3665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EAC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lnSpc>
                <a:spcPct val="150000"/>
              </a:lnSpc>
            </a:pPr>
            <a:endParaRPr lang="en-US">
              <a:solidFill>
                <a:srgbClr val="374557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fld id="{3E6FA1D9-FFFD-49D4-90E8-6FB0953DAABD}" type="slidenum">
              <a:rPr lang="en-US" sz="1600">
                <a:solidFill>
                  <a:srgbClr val="37455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>
                <a:lnSpc>
                  <a:spcPct val="150000"/>
                </a:lnSpc>
              </a:pPr>
              <a:t>36</a:t>
            </a:fld>
            <a:endParaRPr lang="en-US" sz="1600" dirty="0">
              <a:solidFill>
                <a:srgbClr val="37455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169"/>
          <a:stretch/>
        </p:blipFill>
        <p:spPr>
          <a:xfrm rot="10800000">
            <a:off x="0" y="0"/>
            <a:ext cx="9144000" cy="15567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2729" y="1385976"/>
            <a:ext cx="8592671" cy="41407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685800">
              <a:lnSpc>
                <a:spcPct val="150000"/>
              </a:lnSpc>
              <a:spcBef>
                <a:spcPts val="750"/>
              </a:spcBef>
            </a:pP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CATATAN :</a:t>
            </a:r>
          </a:p>
          <a:p>
            <a:pPr marL="228600" indent="-228600" defTabSz="685800">
              <a:lnSpc>
                <a:spcPct val="150000"/>
              </a:lnSpc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Pada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tekanan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tetap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,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kenaikan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titik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didih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&amp;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penurunan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titik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beku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suatu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larutan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encer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berbanding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lurus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dengan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konsentrasi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massa</a:t>
            </a:r>
            <a:r>
              <a:rPr lang="en-US" alt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.</a:t>
            </a:r>
          </a:p>
          <a:p>
            <a:pPr marL="228600" indent="-228600" defTabSz="685800">
              <a:lnSpc>
                <a:spcPct val="150000"/>
              </a:lnSpc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Larutan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encer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semua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zat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terlarut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yang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tidak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mengion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,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dalam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pelarut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yang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sama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,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dengan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konsentrasi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molal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yang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sama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,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mempunyai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titik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didik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didih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atau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titik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beku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yang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sama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,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pada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tekanan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yang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sama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.</a:t>
            </a:r>
          </a:p>
          <a:p>
            <a:pPr marL="228600" indent="-228600" defTabSz="685800">
              <a:lnSpc>
                <a:spcPct val="150000"/>
              </a:lnSpc>
              <a:spcBef>
                <a:spcPts val="750"/>
              </a:spcBef>
              <a:buFont typeface="Wingdings" panose="05000000000000000000" pitchFamily="2" charset="2"/>
              <a:buChar char="§"/>
            </a:pPr>
            <a:endParaRPr lang="en-US" altLang="en-US" dirty="0">
              <a:latin typeface="Segoe UI" panose="020B0502040204020203" pitchFamily="34" charset="0"/>
              <a:cs typeface="Segoe UI" panose="020B0502040204020203" pitchFamily="34" charset="0"/>
              <a:sym typeface="Symbol" panose="05050102010706020507" pitchFamily="18" charset="2"/>
            </a:endParaRPr>
          </a:p>
          <a:p>
            <a:pPr marL="228600" indent="-228600" defTabSz="685800">
              <a:lnSpc>
                <a:spcPct val="150000"/>
              </a:lnSpc>
              <a:spcBef>
                <a:spcPts val="750"/>
              </a:spcBef>
              <a:buFont typeface="Wingdings" panose="05000000000000000000" pitchFamily="2" charset="2"/>
              <a:buChar char="§"/>
            </a:pPr>
            <a:endParaRPr lang="en-US" altLang="en-US" dirty="0">
              <a:latin typeface="Segoe UI" panose="020B0502040204020203" pitchFamily="34" charset="0"/>
              <a:cs typeface="Segoe UI" panose="020B0502040204020203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7671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EAC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lnSpc>
                <a:spcPct val="150000"/>
              </a:lnSpc>
            </a:pPr>
            <a:endParaRPr lang="en-US">
              <a:solidFill>
                <a:srgbClr val="374557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fld id="{3E6FA1D9-FFFD-49D4-90E8-6FB0953DAABD}" type="slidenum">
              <a:rPr lang="en-US" sz="1600">
                <a:solidFill>
                  <a:srgbClr val="37455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>
                <a:lnSpc>
                  <a:spcPct val="150000"/>
                </a:lnSpc>
              </a:pPr>
              <a:t>37</a:t>
            </a:fld>
            <a:endParaRPr lang="en-US" sz="1600" dirty="0">
              <a:solidFill>
                <a:srgbClr val="37455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169"/>
          <a:stretch/>
        </p:blipFill>
        <p:spPr>
          <a:xfrm rot="10800000">
            <a:off x="0" y="0"/>
            <a:ext cx="9144000" cy="1556792"/>
          </a:xfrm>
          <a:prstGeom prst="rect">
            <a:avLst/>
          </a:prstGeom>
        </p:spPr>
      </p:pic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457200" y="2203450"/>
            <a:ext cx="8229600" cy="2852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2575" indent="-282575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Jika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2 </a:t>
            </a:r>
            <a:r>
              <a:rPr lang="en-US" alt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larutan</a:t>
            </a: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US" alt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mempunyai</a:t>
            </a: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perbedaan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konsentrasi</a:t>
            </a: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dan</a:t>
            </a: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dipisahkan</a:t>
            </a: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oleh</a:t>
            </a: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suatu</a:t>
            </a: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membran</a:t>
            </a:r>
            <a:r>
              <a:rPr lang="en-US" altLang="en-US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 yang semi </a:t>
            </a:r>
            <a:r>
              <a:rPr lang="en-US" altLang="en-US" sz="18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permiabel</a:t>
            </a: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maka</a:t>
            </a: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molekul</a:t>
            </a: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pelarut</a:t>
            </a: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dari</a:t>
            </a: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larutan</a:t>
            </a: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encer</a:t>
            </a: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akan</a:t>
            </a: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mengalir</a:t>
            </a: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ke</a:t>
            </a: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larutan</a:t>
            </a: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US" alt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pekat</a:t>
            </a: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pPr marL="282575" indent="-282575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Peristiwa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inilah</a:t>
            </a: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US" alt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disebut</a:t>
            </a: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Osmosis.</a:t>
            </a:r>
          </a:p>
          <a:p>
            <a:pPr marL="282575" indent="-282575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en-US" alt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Membran</a:t>
            </a: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hanya</a:t>
            </a: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dapat</a:t>
            </a: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dilalui</a:t>
            </a: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oleh</a:t>
            </a: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pelarut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bukan</a:t>
            </a: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oleh</a:t>
            </a: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zat</a:t>
            </a: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US" alt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terlarut</a:t>
            </a: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57200" y="432076"/>
            <a:ext cx="8229600" cy="692640"/>
            <a:chOff x="0" y="2400292"/>
            <a:chExt cx="8229600" cy="692640"/>
          </a:xfrm>
        </p:grpSpPr>
        <p:sp>
          <p:nvSpPr>
            <p:cNvPr id="11" name="Rounded Rectangle 10"/>
            <p:cNvSpPr/>
            <p:nvPr/>
          </p:nvSpPr>
          <p:spPr>
            <a:xfrm>
              <a:off x="0" y="2400292"/>
              <a:ext cx="8229600" cy="6926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0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33812" y="2434104"/>
              <a:ext cx="8161976" cy="6250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smtClean="0"/>
                <a:t>Tekanan osmosis (</a:t>
              </a:r>
              <a:r>
                <a:rPr lang="en-US" sz="2000" b="1" kern="1200" smtClean="0">
                  <a:sym typeface="Symbol" panose="05050102010706020507" pitchFamily="18" charset="2"/>
                </a:rPr>
                <a:t></a:t>
              </a:r>
              <a:r>
                <a:rPr lang="en-US" sz="2000" b="1" kern="1200" smtClean="0"/>
                <a:t>)</a:t>
              </a:r>
              <a:endParaRPr lang="en-US" sz="2000" b="1" kern="1200"/>
            </a:p>
          </p:txBody>
        </p:sp>
      </p:grpSp>
    </p:spTree>
    <p:extLst>
      <p:ext uri="{BB962C8B-B14F-4D97-AF65-F5344CB8AC3E}">
        <p14:creationId xmlns:p14="http://schemas.microsoft.com/office/powerpoint/2010/main" val="314976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EAC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lnSpc>
                <a:spcPct val="150000"/>
              </a:lnSpc>
            </a:pPr>
            <a:endParaRPr lang="en-US">
              <a:solidFill>
                <a:srgbClr val="374557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fld id="{3E6FA1D9-FFFD-49D4-90E8-6FB0953DAABD}" type="slidenum">
              <a:rPr lang="en-US" sz="1600">
                <a:solidFill>
                  <a:srgbClr val="37455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>
                <a:lnSpc>
                  <a:spcPct val="150000"/>
                </a:lnSpc>
              </a:pPr>
              <a:t>38</a:t>
            </a:fld>
            <a:endParaRPr lang="en-US" sz="1600" dirty="0">
              <a:solidFill>
                <a:srgbClr val="37455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169"/>
          <a:stretch/>
        </p:blipFill>
        <p:spPr>
          <a:xfrm rot="10800000">
            <a:off x="0" y="0"/>
            <a:ext cx="9144000" cy="1556792"/>
          </a:xfrm>
          <a:prstGeom prst="rect">
            <a:avLst/>
          </a:prstGeom>
        </p:spPr>
      </p:pic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255495" y="1086146"/>
            <a:ext cx="8888505" cy="2800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2575" indent="-282575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en-US" altLang="en-US" sz="20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Tekanan</a:t>
            </a:r>
            <a:r>
              <a:rPr lang="en-US" altLang="en-US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osmosis </a:t>
            </a:r>
            <a:r>
              <a:rPr lang="en-US" alt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suatu</a:t>
            </a: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larutan</a:t>
            </a: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adalah</a:t>
            </a: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tekanan</a:t>
            </a: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US" alt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mencegah</a:t>
            </a: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terjadinya</a:t>
            </a: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osmosis. </a:t>
            </a:r>
          </a:p>
          <a:p>
            <a:pPr marL="282575" indent="-282575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Jika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osmosis </a:t>
            </a:r>
            <a:r>
              <a:rPr lang="en-US" alt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berhenti</a:t>
            </a: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aliran</a:t>
            </a: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molekul</a:t>
            </a: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pelarut</a:t>
            </a: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tetap</a:t>
            </a: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berlangsung</a:t>
            </a: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dengan</a:t>
            </a: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laju</a:t>
            </a: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sama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altLang="en-US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564776" y="3334311"/>
            <a:ext cx="7812742" cy="30664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en-US" dirty="0" smtClean="0"/>
              <a:t>		</a:t>
            </a:r>
            <a:r>
              <a:rPr lang="en-US" altLang="en-US" sz="2400" b="1" dirty="0" smtClean="0">
                <a:latin typeface="Cambria" panose="02040503050406030204" pitchFamily="18" charset="0"/>
                <a:ea typeface="Cambria" panose="02040503050406030204" pitchFamily="18" charset="0"/>
                <a:sym typeface="Symbol" panose="05050102010706020507" pitchFamily="18" charset="2"/>
              </a:rPr>
              <a:t></a:t>
            </a:r>
            <a:r>
              <a:rPr lang="en-US" alt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 =  C.R.T</a:t>
            </a:r>
            <a:r>
              <a:rPr lang="en-US" alt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 smtClean="0"/>
              <a:t>	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dimana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:</a:t>
            </a:r>
            <a:endParaRPr lang="en-US" altLang="en-US" sz="1800" dirty="0" smtClean="0">
              <a:latin typeface="Segoe UI" panose="020B0502040204020203" pitchFamily="34" charset="0"/>
              <a:cs typeface="Segoe UI" panose="020B0502040204020203" pitchFamily="34" charset="0"/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	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tekanan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osmosis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pada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suhu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tertentu</a:t>
            </a:r>
            <a:endParaRPr lang="en-US" altLang="en-US" sz="1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	C	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konsentrasi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zat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terlarut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(molar)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	R	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tetapan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gas,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yaitu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: 0,08205 L.atm.K</a:t>
            </a:r>
            <a:r>
              <a:rPr lang="en-US" altLang="en-US" sz="1800" baseline="30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-1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.mol</a:t>
            </a:r>
            <a:r>
              <a:rPr lang="en-US" altLang="en-US" sz="1800" baseline="30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-1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	T	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suhu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multlak</a:t>
            </a:r>
            <a:endParaRPr lang="en-US" altLang="en-US" sz="1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94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EAC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lnSpc>
                <a:spcPct val="150000"/>
              </a:lnSpc>
            </a:pPr>
            <a:endParaRPr lang="en-US">
              <a:solidFill>
                <a:srgbClr val="374557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fld id="{3E6FA1D9-FFFD-49D4-90E8-6FB0953DAABD}" type="slidenum">
              <a:rPr lang="en-US" sz="1600">
                <a:solidFill>
                  <a:srgbClr val="37455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>
                <a:lnSpc>
                  <a:spcPct val="150000"/>
                </a:lnSpc>
              </a:pPr>
              <a:t>39</a:t>
            </a:fld>
            <a:endParaRPr lang="en-US" sz="1600" dirty="0">
              <a:solidFill>
                <a:srgbClr val="37455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169"/>
          <a:stretch/>
        </p:blipFill>
        <p:spPr>
          <a:xfrm rot="10800000">
            <a:off x="0" y="0"/>
            <a:ext cx="9144000" cy="1556792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0BB4C615-A200-448E-9330-19EE28870A80}"/>
              </a:ext>
            </a:extLst>
          </p:cNvPr>
          <p:cNvSpPr txBox="1">
            <a:spLocks noChangeArrowheads="1"/>
          </p:cNvSpPr>
          <p:nvPr/>
        </p:nvSpPr>
        <p:spPr>
          <a:xfrm>
            <a:off x="323850" y="1268413"/>
            <a:ext cx="8229600" cy="4032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1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INGAT :</a:t>
            </a:r>
          </a:p>
          <a:p>
            <a:pPr marL="228600" indent="-228600">
              <a:lnSpc>
                <a:spcPct val="20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Larutan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encer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dari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zat</a:t>
            </a:r>
            <a:r>
              <a:rPr lang="en-US" altLang="en-US" sz="1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terlarut</a:t>
            </a:r>
            <a:r>
              <a:rPr lang="en-US" altLang="en-US" sz="1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US" altLang="en-US" sz="18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berbeda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dengan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konsentrasi</a:t>
            </a:r>
            <a:r>
              <a:rPr lang="en-US" altLang="en-US" sz="1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US" altLang="en-US" sz="18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sama</a:t>
            </a:r>
            <a:r>
              <a:rPr lang="en-US" altLang="en-US" sz="1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pada</a:t>
            </a:r>
            <a:r>
              <a:rPr lang="en-US" altLang="en-US" sz="1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suhu</a:t>
            </a:r>
            <a:r>
              <a:rPr lang="en-US" altLang="en-US" sz="1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US" altLang="en-US" sz="18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sama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en-US" sz="18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mempunyai</a:t>
            </a:r>
            <a:r>
              <a:rPr lang="en-US" altLang="en-US" sz="1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tekanan</a:t>
            </a:r>
            <a:r>
              <a:rPr lang="en-US" altLang="en-US" sz="1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osmosis yang </a:t>
            </a:r>
            <a:r>
              <a:rPr lang="en-US" altLang="en-US" sz="18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sama</a:t>
            </a:r>
            <a:r>
              <a:rPr lang="en-US" altLang="en-US" sz="1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US" altLang="en-US" sz="1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42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2" y="0"/>
            <a:ext cx="8633010" cy="981637"/>
          </a:xfrm>
          <a:prstGeom prst="rect">
            <a:avLst/>
          </a:prstGeom>
          <a:solidFill>
            <a:srgbClr val="EACAFE">
              <a:alpha val="7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Concentrated / Dilute</a:t>
            </a:r>
          </a:p>
        </p:txBody>
      </p:sp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374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2552" y="822227"/>
            <a:ext cx="8869680" cy="53788"/>
          </a:xfrm>
          <a:prstGeom prst="rect">
            <a:avLst/>
          </a:prstGeom>
          <a:solidFill>
            <a:srgbClr val="374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4</a:t>
            </a:fld>
            <a:endParaRPr lang="en-US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2" y="1972041"/>
            <a:ext cx="50438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Larutan</a:t>
            </a:r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terkonsentrasi</a:t>
            </a:r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/</a:t>
            </a:r>
            <a:r>
              <a:rPr lang="en-US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pekat</a:t>
            </a:r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US" b="1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concentrated solution</a:t>
            </a:r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Suatu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larutan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memiliki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sv-SE" dirty="0" smtClean="0">
                <a:latin typeface="Segoe UI" panose="020B0502040204020203" pitchFamily="34" charset="0"/>
                <a:cs typeface="Segoe UI" panose="020B0502040204020203" pitchFamily="34" charset="0"/>
              </a:rPr>
              <a:t>zat terlarut </a:t>
            </a:r>
            <a:r>
              <a:rPr lang="sv-SE" dirty="0">
                <a:latin typeface="Segoe UI" panose="020B0502040204020203" pitchFamily="34" charset="0"/>
                <a:cs typeface="Segoe UI" panose="020B0502040204020203" pitchFamily="34" charset="0"/>
              </a:rPr>
              <a:t>spesifik </a:t>
            </a:r>
            <a:r>
              <a:rPr lang="sv-SE" dirty="0" smtClean="0"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sv-SE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solute</a:t>
            </a:r>
            <a:r>
              <a:rPr lang="sv-SE" dirty="0" smtClean="0">
                <a:latin typeface="Segoe UI" panose="020B0502040204020203" pitchFamily="34" charset="0"/>
                <a:cs typeface="Segoe UI" panose="020B0502040204020203" pitchFamily="34" charset="0"/>
              </a:rPr>
              <a:t>) per unit larutan dalam jumlah yang relatif </a:t>
            </a:r>
            <a:r>
              <a:rPr lang="sv-SE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besar</a:t>
            </a:r>
            <a:r>
              <a:rPr lang="sv-SE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Larutan</a:t>
            </a:r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encer</a:t>
            </a:r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en-US" b="1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dilute solution</a:t>
            </a:r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Suatu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larutan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memiliki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sv-SE" dirty="0">
                <a:latin typeface="Segoe UI" panose="020B0502040204020203" pitchFamily="34" charset="0"/>
                <a:cs typeface="Segoe UI" panose="020B0502040204020203" pitchFamily="34" charset="0"/>
              </a:rPr>
              <a:t>zat terlarut spesifik (</a:t>
            </a:r>
            <a:r>
              <a:rPr lang="sv-SE" i="1" dirty="0">
                <a:latin typeface="Segoe UI" panose="020B0502040204020203" pitchFamily="34" charset="0"/>
                <a:cs typeface="Segoe UI" panose="020B0502040204020203" pitchFamily="34" charset="0"/>
              </a:rPr>
              <a:t>solute</a:t>
            </a:r>
            <a:r>
              <a:rPr lang="sv-SE" dirty="0">
                <a:latin typeface="Segoe UI" panose="020B0502040204020203" pitchFamily="34" charset="0"/>
                <a:cs typeface="Segoe UI" panose="020B0502040204020203" pitchFamily="34" charset="0"/>
              </a:rPr>
              <a:t>) per unit larutan dalam jumlah yang relatif </a:t>
            </a:r>
            <a:r>
              <a:rPr lang="sv-SE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kecil</a:t>
            </a:r>
            <a:r>
              <a:rPr lang="sv-SE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sv-SE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423" y="2387539"/>
            <a:ext cx="3502809" cy="341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45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2" y="67235"/>
            <a:ext cx="8633010" cy="981637"/>
          </a:xfrm>
          <a:prstGeom prst="rect">
            <a:avLst/>
          </a:prstGeom>
          <a:solidFill>
            <a:srgbClr val="374557">
              <a:alpha val="7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Contoh</a:t>
            </a:r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soal</a:t>
            </a:r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EAC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2552" y="889462"/>
            <a:ext cx="8869680" cy="53788"/>
          </a:xfrm>
          <a:prstGeom prst="rect">
            <a:avLst/>
          </a:prstGeom>
          <a:solidFill>
            <a:srgbClr val="EAC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40</a:t>
            </a:fld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xmlns="" id="{265E8207-6092-4815-8DC9-A6113635C752}"/>
              </a:ext>
            </a:extLst>
          </p:cNvPr>
          <p:cNvSpPr txBox="1">
            <a:spLocks noChangeArrowheads="1"/>
          </p:cNvSpPr>
          <p:nvPr/>
        </p:nvSpPr>
        <p:spPr>
          <a:xfrm>
            <a:off x="228602" y="1384300"/>
            <a:ext cx="8633010" cy="5473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altLang="en-US" sz="1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en-US" altLang="en-US" sz="19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Suatu</a:t>
            </a:r>
            <a:r>
              <a:rPr lang="en-US" altLang="en-US" sz="1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9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larutan</a:t>
            </a:r>
            <a:r>
              <a:rPr lang="en-US" altLang="en-US" sz="1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US" altLang="en-US" sz="19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mengandung</a:t>
            </a:r>
            <a:r>
              <a:rPr lang="en-US" altLang="en-US" sz="1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6 gram PVC </a:t>
            </a:r>
            <a:r>
              <a:rPr lang="en-US" altLang="en-US" sz="19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dengan</a:t>
            </a:r>
            <a:r>
              <a:rPr lang="en-US" altLang="en-US" sz="1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9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pelarut</a:t>
            </a:r>
            <a:r>
              <a:rPr lang="en-US" altLang="en-US" sz="1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9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dioksan</a:t>
            </a:r>
            <a:r>
              <a:rPr lang="en-US" altLang="en-US" sz="1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9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sampai</a:t>
            </a:r>
            <a:r>
              <a:rPr lang="en-US" altLang="en-US" sz="1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1 liter </a:t>
            </a:r>
            <a:r>
              <a:rPr lang="en-US" altLang="en-US" sz="19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mempunyai</a:t>
            </a:r>
            <a:r>
              <a:rPr lang="en-US" altLang="en-US" sz="1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9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tekanan</a:t>
            </a:r>
            <a:r>
              <a:rPr lang="en-US" altLang="en-US" sz="1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osmosis 0,86 mmHg </a:t>
            </a:r>
            <a:r>
              <a:rPr lang="en-US" altLang="en-US" sz="19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pada</a:t>
            </a:r>
            <a:r>
              <a:rPr lang="en-US" altLang="en-US" sz="1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15</a:t>
            </a:r>
            <a:r>
              <a:rPr lang="en-US" altLang="en-US" sz="1900" baseline="30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en-US" altLang="en-US" sz="1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C. </a:t>
            </a:r>
            <a:r>
              <a:rPr lang="en-US" altLang="en-US" sz="19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Hitung</a:t>
            </a:r>
            <a:r>
              <a:rPr lang="en-US" altLang="en-US" sz="1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Mr. </a:t>
            </a:r>
            <a:r>
              <a:rPr lang="en-US" altLang="en-US" sz="19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dari</a:t>
            </a:r>
            <a:r>
              <a:rPr lang="en-US" altLang="en-US" sz="1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PVC !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altLang="en-US" sz="1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en-US" altLang="en-US" sz="19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Jawab</a:t>
            </a:r>
            <a:r>
              <a:rPr lang="en-US" altLang="en-US" sz="1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: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altLang="en-US" sz="19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	</a:t>
            </a:r>
            <a:r>
              <a:rPr lang="en-US" altLang="en-US" sz="1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=  0,86 mmHg  =  0,86/760  </a:t>
            </a:r>
            <a:r>
              <a:rPr lang="en-US" altLang="en-US" sz="19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atm</a:t>
            </a:r>
            <a:r>
              <a:rPr lang="en-US" altLang="en-US" sz="1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=  1,132.10</a:t>
            </a:r>
            <a:r>
              <a:rPr lang="en-US" altLang="en-US" sz="1900" baseline="30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-3</a:t>
            </a:r>
            <a:r>
              <a:rPr lang="en-US" altLang="en-US" sz="1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9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atm</a:t>
            </a:r>
            <a:endParaRPr lang="en-US" altLang="en-US" sz="19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altLang="en-US" sz="1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	T  =  273  +  15  =  288 K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altLang="en-US" sz="19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			     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altLang="en-US" sz="19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altLang="en-US" sz="19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             </a:t>
            </a:r>
            <a:r>
              <a:rPr lang="en-US" altLang="en-US" sz="1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=  C.R.T  </a:t>
            </a:r>
            <a:r>
              <a:rPr lang="en-US" altLang="en-US" sz="19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  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altLang="en-US" sz="19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	</a:t>
            </a:r>
            <a:r>
              <a:rPr lang="en-US" altLang="en-US" sz="1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0,001132  =  6/</a:t>
            </a:r>
            <a:r>
              <a:rPr lang="en-US" altLang="en-US" sz="19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Mr</a:t>
            </a:r>
            <a:r>
              <a:rPr lang="en-US" altLang="en-US" sz="1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x  0,08205  x  288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altLang="en-US" sz="1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en-US" altLang="en-US" sz="19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     </a:t>
            </a:r>
            <a:r>
              <a:rPr lang="en-US" altLang="en-US" sz="19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Mr</a:t>
            </a:r>
            <a:r>
              <a:rPr lang="en-US" altLang="en-US" sz="1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=  125.249,47</a:t>
            </a:r>
            <a:endParaRPr lang="en-US" altLang="en-US" sz="19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41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2" y="67235"/>
            <a:ext cx="8633010" cy="981637"/>
          </a:xfrm>
          <a:prstGeom prst="rect">
            <a:avLst/>
          </a:prstGeom>
          <a:solidFill>
            <a:srgbClr val="374557">
              <a:alpha val="7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Contoh</a:t>
            </a:r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soal</a:t>
            </a:r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EAC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2552" y="889462"/>
            <a:ext cx="8869680" cy="53788"/>
          </a:xfrm>
          <a:prstGeom prst="rect">
            <a:avLst/>
          </a:prstGeom>
          <a:solidFill>
            <a:srgbClr val="EAC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41</a:t>
            </a:fld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xmlns="" id="{265E8207-6092-4815-8DC9-A6113635C752}"/>
              </a:ext>
            </a:extLst>
          </p:cNvPr>
          <p:cNvSpPr txBox="1">
            <a:spLocks noChangeArrowheads="1"/>
          </p:cNvSpPr>
          <p:nvPr/>
        </p:nvSpPr>
        <p:spPr>
          <a:xfrm>
            <a:off x="228602" y="1384300"/>
            <a:ext cx="8633010" cy="5473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None/>
              <a:defRPr/>
            </a:pPr>
            <a:r>
              <a:rPr lang="en-US" altLang="en-US" sz="1900" dirty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en-US" altLang="en-US" sz="19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Hitung</a:t>
            </a:r>
            <a:r>
              <a:rPr lang="en-US" altLang="en-US" sz="1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900" dirty="0" err="1">
                <a:latin typeface="Segoe UI" panose="020B0502040204020203" pitchFamily="34" charset="0"/>
                <a:cs typeface="Segoe UI" panose="020B0502040204020203" pitchFamily="34" charset="0"/>
              </a:rPr>
              <a:t>titik</a:t>
            </a:r>
            <a:r>
              <a:rPr lang="en-US" altLang="en-US" sz="19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900" dirty="0" err="1">
                <a:latin typeface="Segoe UI" panose="020B0502040204020203" pitchFamily="34" charset="0"/>
                <a:cs typeface="Segoe UI" panose="020B0502040204020203" pitchFamily="34" charset="0"/>
              </a:rPr>
              <a:t>beku</a:t>
            </a:r>
            <a:r>
              <a:rPr lang="en-US" altLang="en-US" sz="1900" dirty="0">
                <a:latin typeface="Segoe UI" panose="020B0502040204020203" pitchFamily="34" charset="0"/>
                <a:cs typeface="Segoe UI" panose="020B0502040204020203" pitchFamily="34" charset="0"/>
              </a:rPr>
              <a:t> air (K</a:t>
            </a:r>
            <a:r>
              <a:rPr lang="en-US" altLang="en-US" sz="1900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b</a:t>
            </a:r>
            <a:r>
              <a:rPr lang="en-US" altLang="en-US" sz="1900" dirty="0">
                <a:latin typeface="Segoe UI" panose="020B0502040204020203" pitchFamily="34" charset="0"/>
                <a:cs typeface="Segoe UI" panose="020B0502040204020203" pitchFamily="34" charset="0"/>
              </a:rPr>
              <a:t> = 1,86) </a:t>
            </a:r>
            <a:r>
              <a:rPr lang="en-US" altLang="en-US" sz="1900" dirty="0" err="1">
                <a:latin typeface="Segoe UI" panose="020B0502040204020203" pitchFamily="34" charset="0"/>
                <a:cs typeface="Segoe UI" panose="020B0502040204020203" pitchFamily="34" charset="0"/>
              </a:rPr>
              <a:t>dalam</a:t>
            </a:r>
            <a:r>
              <a:rPr lang="en-US" altLang="en-US" sz="1900" dirty="0">
                <a:latin typeface="Segoe UI" panose="020B0502040204020203" pitchFamily="34" charset="0"/>
                <a:cs typeface="Segoe UI" panose="020B0502040204020203" pitchFamily="34" charset="0"/>
              </a:rPr>
              <a:t> radiator </a:t>
            </a:r>
            <a:r>
              <a:rPr lang="en-US" altLang="en-US" sz="1900" dirty="0" err="1">
                <a:latin typeface="Segoe UI" panose="020B0502040204020203" pitchFamily="34" charset="0"/>
                <a:cs typeface="Segoe UI" panose="020B0502040204020203" pitchFamily="34" charset="0"/>
              </a:rPr>
              <a:t>mobil</a:t>
            </a:r>
            <a:r>
              <a:rPr lang="en-US" altLang="en-US" sz="1900" dirty="0"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US" altLang="en-US" sz="1900" dirty="0" err="1">
                <a:latin typeface="Segoe UI" panose="020B0502040204020203" pitchFamily="34" charset="0"/>
                <a:cs typeface="Segoe UI" panose="020B0502040204020203" pitchFamily="34" charset="0"/>
              </a:rPr>
              <a:t>berisi</a:t>
            </a:r>
            <a:r>
              <a:rPr lang="en-US" altLang="en-US" sz="1900" dirty="0">
                <a:latin typeface="Segoe UI" panose="020B0502040204020203" pitchFamily="34" charset="0"/>
                <a:cs typeface="Segoe UI" panose="020B0502040204020203" pitchFamily="34" charset="0"/>
              </a:rPr>
              <a:t> 88 gram </a:t>
            </a:r>
            <a:r>
              <a:rPr lang="en-US" altLang="en-US" sz="1900" dirty="0" err="1">
                <a:latin typeface="Segoe UI" panose="020B0502040204020203" pitchFamily="34" charset="0"/>
                <a:cs typeface="Segoe UI" panose="020B0502040204020203" pitchFamily="34" charset="0"/>
              </a:rPr>
              <a:t>etilen</a:t>
            </a:r>
            <a:r>
              <a:rPr lang="en-US" altLang="en-US" sz="19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900" dirty="0" err="1">
                <a:latin typeface="Segoe UI" panose="020B0502040204020203" pitchFamily="34" charset="0"/>
                <a:cs typeface="Segoe UI" panose="020B0502040204020203" pitchFamily="34" charset="0"/>
              </a:rPr>
              <a:t>glikol</a:t>
            </a:r>
            <a:r>
              <a:rPr lang="en-US" altLang="en-US" sz="1900" dirty="0">
                <a:latin typeface="Segoe UI" panose="020B0502040204020203" pitchFamily="34" charset="0"/>
                <a:cs typeface="Segoe UI" panose="020B0502040204020203" pitchFamily="34" charset="0"/>
              </a:rPr>
              <a:t> (Mr. = 62) &amp; 160 gram air (Mr. = 18) !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en-US" altLang="en-US" sz="1900" dirty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en-US" altLang="en-US" sz="1900" b="1" dirty="0">
                <a:latin typeface="Segoe UI" panose="020B0502040204020203" pitchFamily="34" charset="0"/>
                <a:cs typeface="Segoe UI" panose="020B0502040204020203" pitchFamily="34" charset="0"/>
              </a:rPr>
              <a:t>	JAWAB</a:t>
            </a:r>
            <a:r>
              <a:rPr lang="en-US" altLang="en-US" sz="1900" dirty="0">
                <a:latin typeface="Segoe UI" panose="020B0502040204020203" pitchFamily="34" charset="0"/>
                <a:cs typeface="Segoe UI" panose="020B0502040204020203" pitchFamily="34" charset="0"/>
              </a:rPr>
              <a:t> :                                        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en-US" altLang="en-US" sz="1900" dirty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en-US" altLang="en-US" sz="1900" dirty="0" err="1">
                <a:latin typeface="Segoe UI" panose="020B0502040204020203" pitchFamily="34" charset="0"/>
                <a:cs typeface="Segoe UI" panose="020B0502040204020203" pitchFamily="34" charset="0"/>
              </a:rPr>
              <a:t>Etilen</a:t>
            </a:r>
            <a:r>
              <a:rPr lang="en-US" altLang="en-US" sz="19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900" dirty="0" err="1">
                <a:latin typeface="Segoe UI" panose="020B0502040204020203" pitchFamily="34" charset="0"/>
                <a:cs typeface="Segoe UI" panose="020B0502040204020203" pitchFamily="34" charset="0"/>
              </a:rPr>
              <a:t>glikol</a:t>
            </a:r>
            <a:r>
              <a:rPr lang="en-US" altLang="en-US" sz="1900" dirty="0"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en-US" altLang="en-US" sz="1900" dirty="0" err="1">
                <a:latin typeface="Segoe UI" panose="020B0502040204020203" pitchFamily="34" charset="0"/>
                <a:cs typeface="Segoe UI" panose="020B0502040204020203" pitchFamily="34" charset="0"/>
              </a:rPr>
              <a:t>molal</a:t>
            </a:r>
            <a:r>
              <a:rPr lang="en-US" altLang="en-US" sz="1900" dirty="0">
                <a:latin typeface="Segoe UI" panose="020B0502040204020203" pitchFamily="34" charset="0"/>
                <a:cs typeface="Segoe UI" panose="020B0502040204020203" pitchFamily="34" charset="0"/>
              </a:rPr>
              <a:t>)  = 88/ 62 </a:t>
            </a:r>
            <a:r>
              <a:rPr lang="en-US" altLang="en-US" sz="1900" dirty="0" err="1">
                <a:latin typeface="Segoe UI" panose="020B0502040204020203" pitchFamily="34" charset="0"/>
                <a:cs typeface="Segoe UI" panose="020B0502040204020203" pitchFamily="34" charset="0"/>
              </a:rPr>
              <a:t>mol</a:t>
            </a:r>
            <a:r>
              <a:rPr lang="en-US" altLang="en-US" sz="19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900" dirty="0" err="1">
                <a:latin typeface="Segoe UI" panose="020B0502040204020203" pitchFamily="34" charset="0"/>
                <a:cs typeface="Segoe UI" panose="020B0502040204020203" pitchFamily="34" charset="0"/>
              </a:rPr>
              <a:t>dlm</a:t>
            </a:r>
            <a:r>
              <a:rPr lang="en-US" altLang="en-US" sz="1900" dirty="0">
                <a:latin typeface="Segoe UI" panose="020B0502040204020203" pitchFamily="34" charset="0"/>
                <a:cs typeface="Segoe UI" panose="020B0502040204020203" pitchFamily="34" charset="0"/>
              </a:rPr>
              <a:t> 160 g air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en-US" altLang="en-US" sz="1900" dirty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en-US" altLang="en-US" sz="1900" dirty="0" err="1">
                <a:latin typeface="Segoe UI" panose="020B0502040204020203" pitchFamily="34" charset="0"/>
                <a:cs typeface="Segoe UI" panose="020B0502040204020203" pitchFamily="34" charset="0"/>
              </a:rPr>
              <a:t>Dalam</a:t>
            </a:r>
            <a:r>
              <a:rPr lang="en-US" altLang="en-US" sz="1900" dirty="0">
                <a:latin typeface="Segoe UI" panose="020B0502040204020203" pitchFamily="34" charset="0"/>
                <a:cs typeface="Segoe UI" panose="020B0502040204020203" pitchFamily="34" charset="0"/>
              </a:rPr>
              <a:t> 1000 gram air  =  1.4194  x  1000/160  =  8.871 m</a:t>
            </a:r>
            <a:endParaRPr lang="en-US" altLang="en-US" sz="1900" dirty="0">
              <a:latin typeface="Segoe UI" panose="020B0502040204020203" pitchFamily="34" charset="0"/>
              <a:cs typeface="Segoe UI" panose="020B0502040204020203" pitchFamily="34" charset="0"/>
              <a:sym typeface="Symbol" panose="05050102010706020507" pitchFamily="18" charset="2"/>
            </a:endParaRPr>
          </a:p>
          <a:p>
            <a:pPr>
              <a:lnSpc>
                <a:spcPct val="150000"/>
              </a:lnSpc>
              <a:buNone/>
              <a:defRPr/>
            </a:pPr>
            <a:r>
              <a:rPr lang="en-US" altLang="en-US" sz="19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	</a:t>
            </a:r>
            <a:r>
              <a:rPr lang="en-US" altLang="en-US" sz="1900" dirty="0"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lang="en-US" altLang="en-US" sz="1900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b</a:t>
            </a:r>
            <a:r>
              <a:rPr lang="en-US" altLang="en-US" sz="1900" dirty="0">
                <a:latin typeface="Segoe UI" panose="020B0502040204020203" pitchFamily="34" charset="0"/>
                <a:cs typeface="Segoe UI" panose="020B0502040204020203" pitchFamily="34" charset="0"/>
              </a:rPr>
              <a:t>  =  </a:t>
            </a:r>
            <a:r>
              <a:rPr lang="en-US" altLang="en-US" sz="1900" dirty="0" err="1">
                <a:latin typeface="Segoe UI" panose="020B0502040204020203" pitchFamily="34" charset="0"/>
                <a:cs typeface="Segoe UI" panose="020B0502040204020203" pitchFamily="34" charset="0"/>
              </a:rPr>
              <a:t>K</a:t>
            </a:r>
            <a:r>
              <a:rPr lang="en-US" altLang="en-US" sz="1900" baseline="-25000" dirty="0" err="1">
                <a:latin typeface="Segoe UI" panose="020B0502040204020203" pitchFamily="34" charset="0"/>
                <a:cs typeface="Segoe UI" panose="020B0502040204020203" pitchFamily="34" charset="0"/>
              </a:rPr>
              <a:t>b</a:t>
            </a:r>
            <a:r>
              <a:rPr lang="en-US" altLang="en-US" sz="1900" dirty="0" err="1">
                <a:latin typeface="Segoe UI" panose="020B0502040204020203" pitchFamily="34" charset="0"/>
                <a:cs typeface="Segoe UI" panose="020B0502040204020203" pitchFamily="34" charset="0"/>
              </a:rPr>
              <a:t>.m</a:t>
            </a:r>
            <a:r>
              <a:rPr lang="en-US" altLang="en-US" sz="1900" dirty="0">
                <a:latin typeface="Segoe UI" panose="020B0502040204020203" pitchFamily="34" charset="0"/>
                <a:cs typeface="Segoe UI" panose="020B0502040204020203" pitchFamily="34" charset="0"/>
              </a:rPr>
              <a:t>  =  1,86 x 8,871  =  16,50</a:t>
            </a:r>
            <a:endParaRPr lang="en-US" altLang="en-US" sz="1900" dirty="0">
              <a:latin typeface="Segoe UI" panose="020B0502040204020203" pitchFamily="34" charset="0"/>
              <a:cs typeface="Segoe UI" panose="020B0502040204020203" pitchFamily="34" charset="0"/>
              <a:sym typeface="Symbol" panose="05050102010706020507" pitchFamily="18" charset="2"/>
            </a:endParaRPr>
          </a:p>
          <a:p>
            <a:pPr>
              <a:lnSpc>
                <a:spcPct val="150000"/>
              </a:lnSpc>
              <a:buNone/>
              <a:defRPr/>
            </a:pPr>
            <a:r>
              <a:rPr lang="en-US" altLang="en-US" sz="19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	</a:t>
            </a:r>
            <a:r>
              <a:rPr lang="en-US" altLang="en-US" sz="1900" dirty="0" err="1">
                <a:latin typeface="Segoe UI" panose="020B0502040204020203" pitchFamily="34" charset="0"/>
                <a:cs typeface="Segoe UI" panose="020B0502040204020203" pitchFamily="34" charset="0"/>
              </a:rPr>
              <a:t>titik</a:t>
            </a:r>
            <a:r>
              <a:rPr lang="en-US" altLang="en-US" sz="19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900" dirty="0" err="1">
                <a:latin typeface="Segoe UI" panose="020B0502040204020203" pitchFamily="34" charset="0"/>
                <a:cs typeface="Segoe UI" panose="020B0502040204020203" pitchFamily="34" charset="0"/>
              </a:rPr>
              <a:t>beku</a:t>
            </a:r>
            <a:r>
              <a:rPr lang="en-US" altLang="en-US" sz="1900" dirty="0">
                <a:latin typeface="Segoe UI" panose="020B0502040204020203" pitchFamily="34" charset="0"/>
                <a:cs typeface="Segoe UI" panose="020B0502040204020203" pitchFamily="34" charset="0"/>
              </a:rPr>
              <a:t>  =   – 16,50</a:t>
            </a:r>
            <a:r>
              <a:rPr lang="en-US" altLang="en-US" sz="1900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en-US" altLang="en-US" sz="1900" dirty="0">
                <a:latin typeface="Segoe UI" panose="020B0502040204020203" pitchFamily="34" charset="0"/>
                <a:cs typeface="Segoe UI" panose="020B0502040204020203" pitchFamily="34" charset="0"/>
              </a:rPr>
              <a:t>C </a:t>
            </a:r>
            <a:endParaRPr lang="en-US" altLang="en-US" sz="19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68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374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5</a:t>
            </a:fld>
            <a:endParaRPr lang="en-US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169"/>
          <a:stretch/>
        </p:blipFill>
        <p:spPr>
          <a:xfrm rot="10800000">
            <a:off x="0" y="0"/>
            <a:ext cx="9144000" cy="15567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1" t="23768" r="11884" b="12464"/>
          <a:stretch/>
        </p:blipFill>
        <p:spPr>
          <a:xfrm>
            <a:off x="3345308" y="3260034"/>
            <a:ext cx="4568384" cy="314076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2765" y="674711"/>
            <a:ext cx="889123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Ada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larutan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jenuh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tidak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jenuh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dan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lewat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jenuh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id-ID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d-ID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Larutan jenuh </a:t>
            </a:r>
            <a:r>
              <a:rPr lang="id-ID" b="1" dirty="0"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id-ID" b="1" i="1" dirty="0">
                <a:latin typeface="Segoe UI" panose="020B0502040204020203" pitchFamily="34" charset="0"/>
                <a:cs typeface="Segoe UI" panose="020B0502040204020203" pitchFamily="34" charset="0"/>
              </a:rPr>
              <a:t>saturated</a:t>
            </a:r>
            <a:r>
              <a:rPr lang="id-ID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r>
              <a:rPr lang="id-ID" dirty="0" smtClean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d-ID" dirty="0" smtClean="0">
                <a:latin typeface="Segoe UI" panose="020B0502040204020203" pitchFamily="34" charset="0"/>
                <a:cs typeface="Segoe UI" panose="020B0502040204020203" pitchFamily="34" charset="0"/>
              </a:rPr>
              <a:t>Larutan </a:t>
            </a:r>
            <a:r>
              <a:rPr lang="id-ID" dirty="0">
                <a:latin typeface="Segoe UI" panose="020B0502040204020203" pitchFamily="34" charset="0"/>
                <a:cs typeface="Segoe UI" panose="020B0502040204020203" pitchFamily="34" charset="0"/>
              </a:rPr>
              <a:t>sudah tidak mampu lagi melarutkan lebih banyak zat </a:t>
            </a:r>
            <a:r>
              <a:rPr lang="id-ID" dirty="0" smtClean="0">
                <a:latin typeface="Segoe UI" panose="020B0502040204020203" pitchFamily="34" charset="0"/>
                <a:cs typeface="Segoe UI" panose="020B0502040204020203" pitchFamily="34" charset="0"/>
              </a:rPr>
              <a:t>terlarut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pada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temperatur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tertentu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id-ID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d-ID" dirty="0" smtClean="0">
                <a:latin typeface="Segoe UI" panose="020B0502040204020203" pitchFamily="34" charset="0"/>
                <a:cs typeface="Segoe UI" panose="020B0502040204020203" pitchFamily="34" charset="0"/>
              </a:rPr>
              <a:t>Bila </a:t>
            </a:r>
            <a:r>
              <a:rPr lang="id-ID" dirty="0">
                <a:latin typeface="Segoe UI" panose="020B0502040204020203" pitchFamily="34" charset="0"/>
                <a:cs typeface="Segoe UI" panose="020B0502040204020203" pitchFamily="34" charset="0"/>
              </a:rPr>
              <a:t>jumlah zat </a:t>
            </a:r>
            <a:r>
              <a:rPr lang="id-ID" dirty="0" smtClean="0">
                <a:latin typeface="Segoe UI" panose="020B0502040204020203" pitchFamily="34" charset="0"/>
                <a:cs typeface="Segoe UI" panose="020B0502040204020203" pitchFamily="34" charset="0"/>
              </a:rPr>
              <a:t>terlarut </a:t>
            </a:r>
            <a:r>
              <a:rPr lang="id-ID" dirty="0">
                <a:latin typeface="Segoe UI" panose="020B0502040204020203" pitchFamily="34" charset="0"/>
                <a:cs typeface="Segoe UI" panose="020B0502040204020203" pitchFamily="34" charset="0"/>
              </a:rPr>
              <a:t>kurang dari ini, disebut </a:t>
            </a:r>
            <a:r>
              <a:rPr lang="id-ID" b="1" dirty="0">
                <a:latin typeface="Segoe UI" panose="020B0502040204020203" pitchFamily="34" charset="0"/>
                <a:cs typeface="Segoe UI" panose="020B0502040204020203" pitchFamily="34" charset="0"/>
              </a:rPr>
              <a:t>larutan tidak </a:t>
            </a:r>
            <a:r>
              <a:rPr lang="id-ID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jenuh </a:t>
            </a:r>
            <a:r>
              <a:rPr lang="id-ID" b="1" dirty="0"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id-ID" b="1" i="1" dirty="0">
                <a:latin typeface="Segoe UI" panose="020B0502040204020203" pitchFamily="34" charset="0"/>
                <a:cs typeface="Segoe UI" panose="020B0502040204020203" pitchFamily="34" charset="0"/>
              </a:rPr>
              <a:t>unsaturated</a:t>
            </a:r>
            <a:r>
              <a:rPr lang="id-ID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lang="id-ID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d-ID" dirty="0">
                <a:latin typeface="Segoe UI" panose="020B0502040204020203" pitchFamily="34" charset="0"/>
                <a:cs typeface="Segoe UI" panose="020B0502040204020203" pitchFamily="34" charset="0"/>
              </a:rPr>
              <a:t>dan bila lebih disebut </a:t>
            </a:r>
            <a:r>
              <a:rPr lang="id-ID" b="1" dirty="0">
                <a:latin typeface="Segoe UI" panose="020B0502040204020203" pitchFamily="34" charset="0"/>
                <a:cs typeface="Segoe UI" panose="020B0502040204020203" pitchFamily="34" charset="0"/>
              </a:rPr>
              <a:t>lewat jenuh (</a:t>
            </a:r>
            <a:r>
              <a:rPr lang="id-ID" b="1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super</a:t>
            </a:r>
            <a:r>
              <a:rPr lang="en-US" b="1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d-ID" b="1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saturated</a:t>
            </a:r>
            <a:r>
              <a:rPr lang="id-ID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id-ID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d-ID" dirty="0" smtClean="0">
                <a:latin typeface="Segoe UI" panose="020B0502040204020203" pitchFamily="34" charset="0"/>
                <a:cs typeface="Segoe UI" panose="020B0502040204020203" pitchFamily="34" charset="0"/>
              </a:rPr>
              <a:t>Kelarutan </a:t>
            </a:r>
            <a:r>
              <a:rPr lang="id-ID" dirty="0">
                <a:latin typeface="Segoe UI" panose="020B0502040204020203" pitchFamily="34" charset="0"/>
                <a:cs typeface="Segoe UI" panose="020B0502040204020203" pitchFamily="34" charset="0"/>
              </a:rPr>
              <a:t>bertambah dengan naiknya </a:t>
            </a:r>
            <a:r>
              <a:rPr lang="id-ID" dirty="0" smtClean="0">
                <a:latin typeface="Segoe UI" panose="020B0502040204020203" pitchFamily="34" charset="0"/>
                <a:cs typeface="Segoe UI" panose="020B0502040204020203" pitchFamily="34" charset="0"/>
              </a:rPr>
              <a:t>temperatur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id-ID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39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2" y="67235"/>
            <a:ext cx="8633010" cy="981637"/>
          </a:xfrm>
          <a:prstGeom prst="rect">
            <a:avLst/>
          </a:prstGeom>
          <a:solidFill>
            <a:srgbClr val="374557">
              <a:alpha val="7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SIFAT UMUM LARUTAN</a:t>
            </a:r>
            <a:endParaRPr lang="en-US" sz="2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EAC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2552" y="889462"/>
            <a:ext cx="8869680" cy="53788"/>
          </a:xfrm>
          <a:prstGeom prst="rect">
            <a:avLst/>
          </a:prstGeom>
          <a:solidFill>
            <a:srgbClr val="EAC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6</a:t>
            </a:fld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28603" y="1993513"/>
            <a:ext cx="8633009" cy="3721536"/>
          </a:xfrm>
          <a:noFill/>
          <a:ln w="12700">
            <a:solidFill>
              <a:srgbClr val="CC66FF"/>
            </a:solidFill>
            <a:prstDash val="dash"/>
          </a:ln>
        </p:spPr>
        <p:txBody>
          <a:bodyPr>
            <a:normAutofit/>
          </a:bodyPr>
          <a:lstStyle/>
          <a:p>
            <a:pPr marL="228600" indent="0">
              <a:lnSpc>
                <a:spcPct val="150000"/>
              </a:lnSpc>
              <a:buNone/>
            </a:pPr>
            <a:endParaRPr lang="en-US" sz="1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11175" indent="-28257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d-ID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Zat terlarut 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US" sz="18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solute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) </a:t>
            </a:r>
            <a:r>
              <a:rPr lang="id-ID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dalam bentuk molekuler atau ionik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id-ID" sz="1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11175" indent="-28257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d-ID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Larutan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dapat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d-ID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berwarna atau tidak berwarna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lang="id-ID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tetapi secara umum adalah transparan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id-ID" sz="1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11175" indent="-28257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d-ID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Zat terlarut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en-US" sz="1800" i="1" dirty="0">
                <a:latin typeface="Segoe UI" panose="020B0502040204020203" pitchFamily="34" charset="0"/>
                <a:cs typeface="Segoe UI" panose="020B0502040204020203" pitchFamily="34" charset="0"/>
              </a:rPr>
              <a:t>solute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r>
              <a:rPr lang="id-ID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terdistribusi secara </a:t>
            </a:r>
            <a:r>
              <a:rPr lang="id-ID" sz="18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uniform</a:t>
            </a:r>
            <a:r>
              <a:rPr lang="id-ID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di seluruh bagian larutan dan tidak akan mengendap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id-ID" sz="1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11175" indent="-28257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d-ID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Zat terlarut 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US" sz="1800" i="1" dirty="0">
                <a:latin typeface="Segoe UI" panose="020B0502040204020203" pitchFamily="34" charset="0"/>
                <a:cs typeface="Segoe UI" panose="020B0502040204020203" pitchFamily="34" charset="0"/>
              </a:rPr>
              <a:t>solute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) </a:t>
            </a:r>
            <a:r>
              <a:rPr lang="id-ID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dapat dipisahkan dari pelarutnya dengan cara fisika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id-ID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9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2" y="0"/>
            <a:ext cx="8633010" cy="981637"/>
          </a:xfrm>
          <a:prstGeom prst="rect">
            <a:avLst/>
          </a:prstGeom>
          <a:solidFill>
            <a:srgbClr val="EACAFE">
              <a:alpha val="7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24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Faktor yang mempengaruhi daya larut :</a:t>
            </a:r>
            <a:endParaRPr lang="en-US" sz="24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374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2552" y="822227"/>
            <a:ext cx="8869680" cy="53788"/>
          </a:xfrm>
          <a:prstGeom prst="rect">
            <a:avLst/>
          </a:prstGeom>
          <a:solidFill>
            <a:srgbClr val="374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7</a:t>
            </a:fld>
            <a:endParaRPr lang="en-US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23465406"/>
              </p:ext>
            </p:extLst>
          </p:nvPr>
        </p:nvGraphicFramePr>
        <p:xfrm>
          <a:off x="361124" y="2404054"/>
          <a:ext cx="3697939" cy="2883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4504765" y="277777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v-SE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Sifat dari </a:t>
            </a:r>
            <a:r>
              <a:rPr lang="sv-SE" sz="2000" b="1" i="1" dirty="0">
                <a:latin typeface="Segoe UI" panose="020B0502040204020203" pitchFamily="34" charset="0"/>
                <a:cs typeface="Segoe UI" panose="020B0502040204020203" pitchFamily="34" charset="0"/>
              </a:rPr>
              <a:t>solute</a:t>
            </a:r>
            <a:r>
              <a:rPr lang="sv-SE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(zat terlarut) dan </a:t>
            </a:r>
            <a:r>
              <a:rPr lang="sv-SE" sz="2000" b="1" i="1" dirty="0">
                <a:latin typeface="Segoe UI" panose="020B0502040204020203" pitchFamily="34" charset="0"/>
                <a:cs typeface="Segoe UI" panose="020B0502040204020203" pitchFamily="34" charset="0"/>
              </a:rPr>
              <a:t>solvent</a:t>
            </a:r>
            <a:r>
              <a:rPr lang="sv-SE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(pelarut)</a:t>
            </a:r>
            <a:endParaRPr lang="en-US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717774" y="2298001"/>
            <a:ext cx="4274458" cy="1667435"/>
          </a:xfrm>
          <a:prstGeom prst="roundRect">
            <a:avLst/>
          </a:prstGeom>
          <a:noFill/>
          <a:ln>
            <a:solidFill>
              <a:srgbClr val="CC66F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ght Arrow 1"/>
          <p:cNvSpPr/>
          <p:nvPr/>
        </p:nvSpPr>
        <p:spPr>
          <a:xfrm>
            <a:off x="4200939" y="2994991"/>
            <a:ext cx="410818" cy="265044"/>
          </a:xfrm>
          <a:prstGeom prst="rightArrow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91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374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8</a:t>
            </a:fld>
            <a:endParaRPr lang="en-US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169"/>
          <a:stretch/>
        </p:blipFill>
        <p:spPr>
          <a:xfrm rot="10800000">
            <a:off x="0" y="0"/>
            <a:ext cx="9144000" cy="1556792"/>
          </a:xfrm>
          <a:prstGeom prst="rect">
            <a:avLst/>
          </a:prstGeom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22" t="36173" r="30519" b="31382"/>
          <a:stretch/>
        </p:blipFill>
        <p:spPr bwMode="auto">
          <a:xfrm>
            <a:off x="736979" y="778396"/>
            <a:ext cx="7670042" cy="402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736979" y="5085015"/>
            <a:ext cx="7070034" cy="1481257"/>
          </a:xfrm>
          <a:prstGeom prst="roundRect">
            <a:avLst/>
          </a:prstGeom>
          <a:ln>
            <a:solidFill>
              <a:srgbClr val="CC66FF"/>
            </a:solidFill>
            <a:prstDash val="dash"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Zat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X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mempunyai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kelarutan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dlm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2,8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Artinya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:</a:t>
            </a:r>
          </a:p>
          <a:p>
            <a:pPr indent="292100">
              <a:lnSpc>
                <a:spcPct val="150000"/>
              </a:lnSpc>
              <a:defRPr/>
            </a:pP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1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bagian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zat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X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terlarut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dlm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2,8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bagian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air ( </a:t>
            </a:r>
            <a:r>
              <a:rPr lang="en-US" altLang="en-US" b="1" dirty="0" err="1">
                <a:latin typeface="Segoe UI" panose="020B0502040204020203" pitchFamily="34" charset="0"/>
                <a:cs typeface="Segoe UI" panose="020B0502040204020203" pitchFamily="34" charset="0"/>
              </a:rPr>
              <a:t>larutan</a:t>
            </a:r>
            <a:r>
              <a:rPr lang="en-US" alt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b="1" dirty="0" err="1">
                <a:latin typeface="Segoe UI" panose="020B0502040204020203" pitchFamily="34" charset="0"/>
                <a:cs typeface="Segoe UI" panose="020B0502040204020203" pitchFamily="34" charset="0"/>
              </a:rPr>
              <a:t>jenuh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64137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374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9</a:t>
            </a:fld>
            <a:endParaRPr lang="en-US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169"/>
          <a:stretch/>
        </p:blipFill>
        <p:spPr>
          <a:xfrm rot="10800000">
            <a:off x="0" y="0"/>
            <a:ext cx="9144000" cy="155679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0939" y="1824264"/>
            <a:ext cx="851452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Zat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X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mempunyai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kelarutan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dlm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2,8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Artinya</a:t>
            </a:r>
            <a:r>
              <a:rPr lang="en-US" alt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indent="292100">
              <a:lnSpc>
                <a:spcPct val="150000"/>
              </a:lnSpc>
              <a:defRPr/>
            </a:pPr>
            <a:r>
              <a:rPr lang="en-US" alt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1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bagian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zat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X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terlarut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dlm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2,8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bagian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air ( </a:t>
            </a:r>
            <a:r>
              <a:rPr lang="en-US" altLang="en-US" b="1" dirty="0" err="1">
                <a:latin typeface="Segoe UI" panose="020B0502040204020203" pitchFamily="34" charset="0"/>
                <a:cs typeface="Segoe UI" panose="020B0502040204020203" pitchFamily="34" charset="0"/>
              </a:rPr>
              <a:t>larutan</a:t>
            </a:r>
            <a:r>
              <a:rPr lang="en-US" alt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jenuh</a:t>
            </a:r>
            <a:r>
              <a:rPr lang="en-US" alt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).</a:t>
            </a:r>
            <a:endParaRPr lang="en-US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en-US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Larutan</a:t>
            </a:r>
            <a:r>
              <a:rPr lang="en-US" alt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yg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mengandung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2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komponen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disebut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larutan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biner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dan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komposisinya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adalah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1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zat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terlarut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&amp; 1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pelarut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153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2014</TotalTime>
  <Words>1675</Words>
  <Application>Microsoft Office PowerPoint</Application>
  <PresentationFormat>On-screen Show (4:3)</PresentationFormat>
  <Paragraphs>396</Paragraphs>
  <Slides>41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2" baseType="lpstr">
      <vt:lpstr>Arial</vt:lpstr>
      <vt:lpstr>Calibri</vt:lpstr>
      <vt:lpstr>Calibri Light</vt:lpstr>
      <vt:lpstr>Cambria</vt:lpstr>
      <vt:lpstr>Cambria Math</vt:lpstr>
      <vt:lpstr>Corbel</vt:lpstr>
      <vt:lpstr>Segoe UI</vt:lpstr>
      <vt:lpstr>Segoe UI Black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 Macam sifat koligatif larutan, yaitu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Aida Ramadhani</dc:creator>
  <cp:lastModifiedBy>Aida Ramadhani</cp:lastModifiedBy>
  <cp:revision>93</cp:revision>
  <dcterms:created xsi:type="dcterms:W3CDTF">2020-04-15T11:40:03Z</dcterms:created>
  <dcterms:modified xsi:type="dcterms:W3CDTF">2020-04-20T16:35:42Z</dcterms:modified>
</cp:coreProperties>
</file>