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93" r:id="rId3"/>
    <p:sldId id="294" r:id="rId4"/>
    <p:sldId id="295" r:id="rId5"/>
    <p:sldId id="296" r:id="rId6"/>
    <p:sldId id="297" r:id="rId7"/>
    <p:sldId id="298"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65" d="100"/>
          <a:sy n="65" d="100"/>
        </p:scale>
        <p:origin x="1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Hak warga negara Indonesia</a:t>
            </a:r>
          </a:p>
        </p:txBody>
      </p:sp>
      <p:sp>
        <p:nvSpPr>
          <p:cNvPr id="39939"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i="1"/>
              <a:t>Hak asasi manusia </a:t>
            </a:r>
            <a:r>
              <a:rPr lang="en-US" sz="2400"/>
              <a:t>adalah </a:t>
            </a:r>
            <a:r>
              <a:rPr lang="en-US" sz="2400" i="1"/>
              <a:t>hak yang melekat pada diri setiap pribadi manusia</a:t>
            </a:r>
            <a:r>
              <a:rPr lang="en-US" sz="2400"/>
              <a:t>. Karena itu, hak asasi manusia itu berbeda dari pengertian hak warga negara. Hak warga negara merupakan seperangkat hak yang melekat dalam diri manusia dalam kedudukannya sebagai anggota dari sebuah negara. Hak asasi sifatnya universal, tidak terpengaruh status kewarganegaraan seseorang. Akan tetapi hak warga negara dibatasi oleh status kewarganegaraannya. Dengan kata lain, tidak semua hak warga negara adalah hak asasi manusia, akan tetapi dapat dikatakan bahwa semua hak asasi manusia juga merupakan hak warga negara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Jenis-jenis hak warga negara </a:t>
            </a:r>
          </a:p>
        </p:txBody>
      </p:sp>
      <p:sp>
        <p:nvSpPr>
          <p:cNvPr id="40963"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800"/>
              <a:t>Menurut Jimly Asshiddiqie dalam artikelnya yang berjudul </a:t>
            </a:r>
            <a:r>
              <a:rPr lang="en-US" sz="2800" i="1"/>
              <a:t>Membangun Budaya Sadar Berkonstitusi untuk Mewujudkan Negara Hukum yang Demokratis (2007)</a:t>
            </a:r>
            <a:r>
              <a:rPr lang="en-US" sz="2800"/>
              <a:t>, Hak warga negara Indonesia meliputi hak konstitusional dan hak hukum. Hak konstitutional adalah hak-hak yang dijamin di dalam dan oleh Undang-Undang Dasar Negara Republik Indonesia Tahun 1945 (UUD Negara Republik Indonesia Tahun 1945), sedangkan hak-hak hukum timbul berdasarkan jaminan undang-undang dan peraturan perundang-undangan di bawahnya.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04800"/>
            <a:ext cx="8229600" cy="533400"/>
          </a:xfrm>
        </p:spPr>
        <p:txBody>
          <a:bodyPr>
            <a:normAutofit fontScale="90000"/>
          </a:bodyPr>
          <a:lstStyle/>
          <a:p>
            <a:pPr marL="484632" indent="0" eaLnBrk="1" fontAlgn="auto" hangingPunct="1">
              <a:spcAft>
                <a:spcPts val="0"/>
              </a:spcAft>
              <a:defRPr/>
            </a:pPr>
            <a:r>
              <a:rPr lang="en-US" sz="2400">
                <a:solidFill>
                  <a:schemeClr val="accent1">
                    <a:tint val="83000"/>
                    <a:satMod val="150000"/>
                  </a:schemeClr>
                </a:solidFill>
              </a:rPr>
              <a:t>Contoh hak warga negara Indonesia</a:t>
            </a:r>
            <a:r>
              <a:rPr lang="en-US" sz="4000">
                <a:solidFill>
                  <a:schemeClr val="accent1">
                    <a:tint val="83000"/>
                    <a:satMod val="150000"/>
                  </a:schemeClr>
                </a:solidFill>
              </a:rPr>
              <a:t> </a:t>
            </a:r>
          </a:p>
        </p:txBody>
      </p:sp>
      <p:sp>
        <p:nvSpPr>
          <p:cNvPr id="48131" name="Rectangle 3"/>
          <p:cNvSpPr>
            <a:spLocks noGrp="1" noChangeArrowheads="1"/>
          </p:cNvSpPr>
          <p:nvPr>
            <p:ph idx="1"/>
          </p:nvPr>
        </p:nvSpPr>
        <p:spPr>
          <a:xfrm>
            <a:off x="381000" y="1524000"/>
            <a:ext cx="8229600" cy="5059363"/>
          </a:xfrm>
        </p:spPr>
        <p:txBody>
          <a:bodyPr/>
          <a:lstStyle/>
          <a:p>
            <a:pPr marL="609600" indent="-609600" eaLnBrk="1" hangingPunct="1">
              <a:lnSpc>
                <a:spcPct val="90000"/>
              </a:lnSpc>
              <a:buFontTx/>
              <a:buNone/>
            </a:pPr>
            <a:r>
              <a:rPr lang="en-US" sz="2200"/>
              <a:t>1.	Hak yang tercantum dalam Pasal 28D ayat (3) UUD Negara Republik Indonesia Tahun 1945 yang menyatakan </a:t>
            </a:r>
            <a:r>
              <a:rPr lang="en-US" sz="2200" i="1"/>
              <a:t>setiap Warga negara berhak atas kesempatan yang sama dalam pemerintahan</a:t>
            </a:r>
            <a:r>
              <a:rPr lang="en-US" sz="2200"/>
              <a:t>;</a:t>
            </a:r>
          </a:p>
          <a:p>
            <a:pPr marL="609600" indent="-609600" eaLnBrk="1" hangingPunct="1">
              <a:lnSpc>
                <a:spcPct val="90000"/>
              </a:lnSpc>
              <a:buFontTx/>
              <a:buNone/>
            </a:pPr>
            <a:r>
              <a:rPr lang="en-US" sz="2200"/>
              <a:t>2.	Pasal 27 ayat (2) menyatakan </a:t>
            </a:r>
            <a:r>
              <a:rPr lang="en-US" sz="2200" i="1"/>
              <a:t>tiap-tiap warga negara berhak atas pekerjaan dan penghidupan yang layak bagi kemanusiaan</a:t>
            </a:r>
            <a:r>
              <a:rPr lang="en-US" sz="2200"/>
              <a:t>; </a:t>
            </a:r>
          </a:p>
          <a:p>
            <a:pPr marL="609600" indent="-609600" eaLnBrk="1" hangingPunct="1">
              <a:lnSpc>
                <a:spcPct val="90000"/>
              </a:lnSpc>
              <a:buFontTx/>
              <a:buNone/>
            </a:pPr>
            <a:r>
              <a:rPr lang="en-US" sz="2200"/>
              <a:t>3.	Pasal 27 ayat (3) berbunyi </a:t>
            </a:r>
            <a:r>
              <a:rPr lang="en-US" sz="2200" i="1"/>
              <a:t>setiap warga negara berhak dan wajib ikut serta dalam pembelaan negara</a:t>
            </a:r>
            <a:r>
              <a:rPr lang="en-US" sz="2200"/>
              <a:t>;</a:t>
            </a:r>
          </a:p>
          <a:p>
            <a:pPr marL="609600" indent="-609600" eaLnBrk="1" hangingPunct="1">
              <a:lnSpc>
                <a:spcPct val="90000"/>
              </a:lnSpc>
              <a:buFontTx/>
              <a:buNone/>
            </a:pPr>
            <a:r>
              <a:rPr lang="en-US" sz="2200"/>
              <a:t>4.	Pasal 30 ayat (1) berbunyi </a:t>
            </a:r>
            <a:r>
              <a:rPr lang="en-US" sz="2200" i="1"/>
              <a:t>tiap-tiap warga negara berhak dan wajib ikut serta dalam usaha pertahanan dan keamanan negara; </a:t>
            </a:r>
            <a:endParaRPr lang="en-US" sz="2200"/>
          </a:p>
          <a:p>
            <a:pPr marL="609600" indent="-609600" eaLnBrk="1" hangingPunct="1">
              <a:lnSpc>
                <a:spcPct val="90000"/>
              </a:lnSpc>
              <a:buFontTx/>
              <a:buNone/>
            </a:pPr>
            <a:r>
              <a:rPr lang="en-US" sz="2200"/>
              <a:t>5.	Pasal 31 ayat (1) menentukan </a:t>
            </a:r>
            <a:r>
              <a:rPr lang="en-US" sz="2200" i="1"/>
              <a:t>setiap</a:t>
            </a:r>
            <a:r>
              <a:rPr lang="en-US" sz="2400" i="1"/>
              <a:t> warga negara berhak mendapat pendidikan</a:t>
            </a:r>
            <a:r>
              <a:rPr lang="en-US" sz="20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Kewajiban warga negara</a:t>
            </a:r>
          </a:p>
        </p:txBody>
      </p:sp>
      <p:sp>
        <p:nvSpPr>
          <p:cNvPr id="43011"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spcAft>
                <a:spcPts val="0"/>
              </a:spcAft>
              <a:buFont typeface="Wingdings 2"/>
              <a:buChar char=""/>
              <a:defRPr/>
            </a:pPr>
            <a:r>
              <a:rPr lang="en-US" sz="2800"/>
              <a:t>Kewajiban secara sederhana dapat diartikan sebagai segala sesuatu yang harus dilaksanakan dengan penuh tanggung jawab. Dengan demikian kewajiban warga negara dapat diartikan sebagai tindakan atau perbuatan yang harus dilakukan oleh seorang warga negara sebagaimana di atur dalam ketentuan perundang-undangan yang berlaku. Apa yang membedakannya dengan kewajiban asasi?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381000" y="1508125"/>
            <a:ext cx="8229600" cy="5364163"/>
          </a:xfrm>
        </p:spPr>
        <p:txBody>
          <a:bodyPr/>
          <a:lstStyle/>
          <a:p>
            <a:pPr eaLnBrk="1" hangingPunct="1">
              <a:lnSpc>
                <a:spcPct val="90000"/>
              </a:lnSpc>
            </a:pPr>
            <a:r>
              <a:rPr lang="en-US" sz="2400"/>
              <a:t>Kewajiban asasi merupakan kewajiban dasar setiap orang. Dengan kata lain, kewajiban hak asasi terlepas dari status kewarganegaraan yang dimiliki oleh orang tersebut. Sementara itu, kewajiban warga negara dibatasi oleh status kewarganegaran seseorang, akan tetapi meskipun demikian konsep kewajiban warga negara memiliki cakupan yang lebih luas, karena meliputi pula kewajiban asasi. Misalnya, di Indonesia menghormati hak hidup merupakan kewajiban setiap orang terlepas apakah ia warga negara Indonesia atau bukan, sedangkan kewajiban bela negara hanya merupakan kewajiban warga negara Indonesia saja, sementara warga negara asing tidak dikenakan kewajiban tersebut.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a:t>
            </a:r>
          </a:p>
        </p:txBody>
      </p:sp>
      <p:sp>
        <p:nvSpPr>
          <p:cNvPr id="51203" name="Rectangle 3"/>
          <p:cNvSpPr>
            <a:spLocks noGrp="1" noChangeArrowheads="1"/>
          </p:cNvSpPr>
          <p:nvPr>
            <p:ph idx="1"/>
          </p:nvPr>
        </p:nvSpPr>
        <p:spPr>
          <a:xfrm>
            <a:off x="457200" y="1882775"/>
            <a:ext cx="8229600" cy="4572000"/>
          </a:xfrm>
        </p:spPr>
        <p:txBody>
          <a:bodyPr/>
          <a:lstStyle/>
          <a:p>
            <a:pPr eaLnBrk="1" hangingPunct="1">
              <a:buFontTx/>
              <a:buNone/>
            </a:pPr>
            <a:r>
              <a:rPr lang="en-US"/>
              <a:t>1.	Sebutkan hak-hak warga negara selain yang sudah disebutkan di atas dan jelaskan pelaksanaannya di Indonesia!</a:t>
            </a:r>
          </a:p>
          <a:p>
            <a:pPr eaLnBrk="1" hangingPunct="1">
              <a:buFontTx/>
              <a:buNone/>
            </a:pPr>
            <a:r>
              <a:rPr lang="en-US"/>
              <a:t>2.	Sebutkan kewajiban warga negara selain yang sudah disebutkan di atas dan jelaskan pelaksanaannya di Indonesia!</a:t>
            </a:r>
          </a:p>
          <a:p>
            <a:pPr eaLnBrk="1" hangingPunct="1"/>
            <a:r>
              <a:rPr lang="en-US"/>
              <a:t>Tugas dikumpulkan pada pertemuan mendatang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517</TotalTime>
  <Words>492</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Verdana</vt:lpstr>
      <vt:lpstr>Wingdings 2</vt:lpstr>
      <vt:lpstr>Verve</vt:lpstr>
      <vt:lpstr>PENDIDIKAN KEWARGANEGARAAN </vt:lpstr>
      <vt:lpstr>Hak warga negara Indonesia</vt:lpstr>
      <vt:lpstr>Jenis-jenis hak warga negara </vt:lpstr>
      <vt:lpstr>Contoh hak warga negara Indonesia </vt:lpstr>
      <vt:lpstr>Kewajiban warga negara</vt:lpstr>
      <vt:lpstr>PowerPoint Presentation</vt:lpstr>
      <vt:lpstr>Tugas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2021-09-30T05:17:27Z</dcterms:modified>
</cp:coreProperties>
</file>