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6" r:id="rId2"/>
    <p:sldId id="302" r:id="rId3"/>
    <p:sldId id="311" r:id="rId4"/>
    <p:sldId id="312" r:id="rId5"/>
    <p:sldId id="310" r:id="rId6"/>
    <p:sldId id="305" r:id="rId7"/>
    <p:sldId id="316" r:id="rId8"/>
    <p:sldId id="327" r:id="rId9"/>
    <p:sldId id="315" r:id="rId10"/>
  </p:sldIdLst>
  <p:sldSz cx="10801350" cy="7126288"/>
  <p:notesSz cx="6858000" cy="9144000"/>
  <p:defaultTextStyle>
    <a:defPPr>
      <a:defRPr lang="id-ID"/>
    </a:defPPr>
    <a:lvl1pPr marL="0" algn="l" defTabSz="954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7202" algn="l" defTabSz="954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4403" algn="l" defTabSz="954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1604" algn="l" defTabSz="954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08807" algn="l" defTabSz="954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86008" algn="l" defTabSz="954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63209" algn="l" defTabSz="954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40410" algn="l" defTabSz="954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17612" algn="l" defTabSz="954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378" y="12"/>
      </p:cViewPr>
      <p:guideLst>
        <p:guide orient="horz" pos="2244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90A5B-618A-4DEE-98F3-9FF9DF23D031}" type="datetimeFigureOut">
              <a:rPr lang="id-ID" smtClean="0"/>
              <a:t>05/04/2022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1850" y="685800"/>
            <a:ext cx="5194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EDBF1-C4E4-4C7F-A91D-E62F82DE53C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111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24" algn="l" defTabSz="913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851" algn="l" defTabSz="913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777" algn="l" defTabSz="913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702" algn="l" defTabSz="913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627" algn="l" defTabSz="913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53" algn="l" defTabSz="913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79" algn="l" defTabSz="913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404" algn="l" defTabSz="913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2" y="2213778"/>
            <a:ext cx="9181148" cy="15275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7" y="4038230"/>
            <a:ext cx="7560945" cy="18211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7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4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1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8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6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3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40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17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C56D-D624-40B3-8B9C-61168CE564B3}" type="datetimeFigureOut">
              <a:rPr lang="id-ID" smtClean="0"/>
              <a:t>05/04/2022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4C7F-9977-45D0-B19A-8C28E20CD7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826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35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1" y="6855757"/>
            <a:ext cx="10928866" cy="298579"/>
            <a:chOff x="0" y="6597650"/>
            <a:chExt cx="9251950" cy="287338"/>
          </a:xfrm>
        </p:grpSpPr>
        <p:sp>
          <p:nvSpPr>
            <p:cNvPr id="3" name="Pentagon 2"/>
            <p:cNvSpPr/>
            <p:nvPr userDrawn="1"/>
          </p:nvSpPr>
          <p:spPr>
            <a:xfrm>
              <a:off x="0" y="6597650"/>
              <a:ext cx="7524750" cy="260350"/>
            </a:xfrm>
            <a:prstGeom prst="homePlat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00818">
                <a:defRPr/>
              </a:pPr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4" name="Chevron 3"/>
            <p:cNvSpPr/>
            <p:nvPr userDrawn="1"/>
          </p:nvSpPr>
          <p:spPr>
            <a:xfrm>
              <a:off x="8388350" y="6604000"/>
              <a:ext cx="863600" cy="280988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00818">
                <a:defRPr/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" name="Chevron 4"/>
            <p:cNvSpPr/>
            <p:nvPr userDrawn="1"/>
          </p:nvSpPr>
          <p:spPr>
            <a:xfrm>
              <a:off x="7451725" y="6604000"/>
              <a:ext cx="1008063" cy="25400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00818">
                <a:defRPr/>
              </a:pPr>
              <a:endParaRPr lang="id-ID">
                <a:solidFill>
                  <a:prstClr val="black"/>
                </a:solidFill>
              </a:endParaRPr>
            </a:p>
          </p:txBody>
        </p:sp>
      </p:grpSp>
      <p:pic>
        <p:nvPicPr>
          <p:cNvPr id="102407" name="Picture 7" descr="http://www.ciputranews.com/media/images/2013/02/ciputranews_1361242228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rgbClr val="3333FF">
                <a:tint val="45000"/>
                <a:satMod val="400000"/>
              </a:srgbClr>
            </a:duotone>
          </a:blip>
          <a:srcRect l="38849" r="26501" b="19629"/>
          <a:stretch>
            <a:fillRect/>
          </a:stretch>
        </p:blipFill>
        <p:spPr bwMode="auto">
          <a:xfrm>
            <a:off x="7697295" y="6545842"/>
            <a:ext cx="680474" cy="5804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350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71" y="285387"/>
            <a:ext cx="9721215" cy="1187715"/>
          </a:xfrm>
          <a:prstGeom prst="rect">
            <a:avLst/>
          </a:prstGeom>
        </p:spPr>
        <p:txBody>
          <a:bodyPr vert="horz" lIns="95441" tIns="47720" rIns="95441" bIns="47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71" y="1662808"/>
            <a:ext cx="9721215" cy="4703021"/>
          </a:xfrm>
          <a:prstGeom prst="rect">
            <a:avLst/>
          </a:prstGeom>
        </p:spPr>
        <p:txBody>
          <a:bodyPr vert="horz" lIns="95441" tIns="47720" rIns="95441" bIns="47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71" y="6605024"/>
            <a:ext cx="2520315" cy="379409"/>
          </a:xfrm>
          <a:prstGeom prst="rect">
            <a:avLst/>
          </a:prstGeom>
        </p:spPr>
        <p:txBody>
          <a:bodyPr vert="horz" lIns="95441" tIns="47720" rIns="95441" bIns="47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7C56D-D624-40B3-8B9C-61168CE564B3}" type="datetimeFigureOut">
              <a:rPr lang="id-ID" smtClean="0"/>
              <a:t>05/04/2022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3" y="6605024"/>
            <a:ext cx="3420428" cy="379409"/>
          </a:xfrm>
          <a:prstGeom prst="rect">
            <a:avLst/>
          </a:prstGeom>
        </p:spPr>
        <p:txBody>
          <a:bodyPr vert="horz" lIns="95441" tIns="47720" rIns="95441" bIns="47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71" y="6605024"/>
            <a:ext cx="2520315" cy="379409"/>
          </a:xfrm>
          <a:prstGeom prst="rect">
            <a:avLst/>
          </a:prstGeom>
        </p:spPr>
        <p:txBody>
          <a:bodyPr vert="horz" lIns="95441" tIns="47720" rIns="95441" bIns="47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84C7F-9977-45D0-B19A-8C28E20CD7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506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54403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901" indent="-357901" algn="l" defTabSz="95440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75453" indent="-298252" algn="l" defTabSz="954403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3002" indent="-238601" algn="l" defTabSz="954403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0205" indent="-238601" algn="l" defTabSz="95440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7407" indent="-238601" algn="l" defTabSz="954403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4607" indent="-238601" algn="l" defTabSz="95440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01808" indent="-238601" algn="l" defTabSz="95440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79011" indent="-238601" algn="l" defTabSz="95440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56214" indent="-238601" algn="l" defTabSz="95440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544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7202" algn="l" defTabSz="9544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4403" algn="l" defTabSz="9544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1604" algn="l" defTabSz="9544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8807" algn="l" defTabSz="9544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6008" algn="l" defTabSz="9544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63209" algn="l" defTabSz="9544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40410" algn="l" defTabSz="9544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17612" algn="l" defTabSz="95440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2460" y="4374984"/>
            <a:ext cx="6723400" cy="1204384"/>
          </a:xfrm>
          <a:prstGeom prst="rect">
            <a:avLst/>
          </a:prstGeom>
          <a:noFill/>
        </p:spPr>
        <p:txBody>
          <a:bodyPr wrap="none" lIns="95451" tIns="47728" rIns="95451" bIns="47728" rtlCol="0">
            <a:spAutoFit/>
          </a:bodyPr>
          <a:lstStyle/>
          <a:p>
            <a:pPr algn="r"/>
            <a:r>
              <a:rPr lang="id-ID" sz="3600" b="1" dirty="0" smtClean="0">
                <a:solidFill>
                  <a:srgbClr val="0000CC"/>
                </a:solidFill>
                <a:latin typeface="Viner Hand ITC" pitchFamily="66" charset="0"/>
              </a:rPr>
              <a:t>Tata Guna Lahan &amp; Transport</a:t>
            </a:r>
          </a:p>
          <a:p>
            <a:pPr algn="r"/>
            <a:r>
              <a:rPr lang="id-ID" sz="3600" b="1" dirty="0" smtClean="0">
                <a:solidFill>
                  <a:srgbClr val="0000CC"/>
                </a:solidFill>
                <a:latin typeface="Viner Hand ITC" pitchFamily="66" charset="0"/>
              </a:rPr>
              <a:t>(Land Use &amp; Transport)</a:t>
            </a:r>
            <a:endParaRPr lang="id-ID" sz="3600" b="1" dirty="0">
              <a:solidFill>
                <a:srgbClr val="0000CC"/>
              </a:solidFill>
              <a:latin typeface="Viner Hand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9362" y="1094062"/>
            <a:ext cx="5930467" cy="1141536"/>
          </a:xfrm>
          <a:prstGeom prst="rect">
            <a:avLst/>
          </a:prstGeom>
          <a:noFill/>
        </p:spPr>
        <p:txBody>
          <a:bodyPr wrap="none" lIns="94169" tIns="47088" rIns="94169" bIns="47088" rtlCol="0">
            <a:spAutoFit/>
          </a:bodyPr>
          <a:lstStyle/>
          <a:p>
            <a:pPr algn="r" defTabSz="941636"/>
            <a:r>
              <a:rPr lang="id-ID" sz="2800" b="1" dirty="0"/>
              <a:t>Universitas Sebelas Maret (</a:t>
            </a:r>
            <a:r>
              <a:rPr lang="id-ID" sz="2800" b="1" dirty="0" smtClean="0"/>
              <a:t>UNS - </a:t>
            </a:r>
            <a:r>
              <a:rPr lang="id-ID" sz="2800" b="1" dirty="0"/>
              <a:t>Solo)</a:t>
            </a:r>
          </a:p>
          <a:p>
            <a:pPr algn="r" defTabSz="941636"/>
            <a:r>
              <a:rPr lang="id-ID" sz="2000" dirty="0"/>
              <a:t>Fakultas Tehnik Prodi Perencanaan Wilayah &amp; </a:t>
            </a:r>
            <a:r>
              <a:rPr lang="id-ID" sz="2000" dirty="0" smtClean="0"/>
              <a:t>Kota</a:t>
            </a:r>
          </a:p>
          <a:p>
            <a:pPr algn="r" defTabSz="941636"/>
            <a:r>
              <a:rPr lang="id-ID" sz="2000" dirty="0" smtClean="0"/>
              <a:t>MK Tata Guna &amp; Pengembangan Lahan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02671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0195" y="1114872"/>
            <a:ext cx="46805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rgbClr val="0000CC"/>
                </a:solidFill>
              </a:rPr>
              <a:t>Tata </a:t>
            </a:r>
            <a:r>
              <a:rPr lang="id-ID" sz="2000" b="1" dirty="0">
                <a:solidFill>
                  <a:srgbClr val="0000CC"/>
                </a:solidFill>
              </a:rPr>
              <a:t>R</a:t>
            </a:r>
            <a:r>
              <a:rPr lang="id-ID" sz="2000" b="1" dirty="0" smtClean="0">
                <a:solidFill>
                  <a:srgbClr val="0000CC"/>
                </a:solidFill>
              </a:rPr>
              <a:t>uang &amp; Transportasi : </a:t>
            </a:r>
            <a:endParaRPr lang="id-ID" sz="2000" b="1" dirty="0">
              <a:solidFill>
                <a:srgbClr val="0000CC"/>
              </a:solidFill>
            </a:endParaRPr>
          </a:p>
          <a:p>
            <a:endParaRPr lang="id-ID" sz="16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d-ID" sz="1600" b="1" dirty="0" smtClean="0"/>
              <a:t>Tata </a:t>
            </a:r>
            <a:r>
              <a:rPr lang="id-ID" sz="1600" b="1" dirty="0"/>
              <a:t>guna lahan</a:t>
            </a:r>
            <a:r>
              <a:rPr lang="id-ID" sz="1600" dirty="0"/>
              <a:t> memiliki </a:t>
            </a:r>
            <a:r>
              <a:rPr lang="id-ID" sz="1600" b="1" dirty="0"/>
              <a:t>hubungan</a:t>
            </a:r>
            <a:r>
              <a:rPr lang="id-ID" sz="1600" dirty="0"/>
              <a:t> erat dengan </a:t>
            </a:r>
            <a:r>
              <a:rPr lang="id-ID" sz="1600" b="1" dirty="0" smtClean="0"/>
              <a:t>transportasi : </a:t>
            </a:r>
            <a:r>
              <a:rPr lang="id-ID" sz="2000" b="1" dirty="0">
                <a:solidFill>
                  <a:srgbClr val="0000CC"/>
                </a:solidFill>
              </a:rPr>
              <a:t>landuse transport </a:t>
            </a:r>
            <a:r>
              <a:rPr lang="id-ID" sz="2000" b="1" dirty="0" smtClean="0">
                <a:solidFill>
                  <a:srgbClr val="0000CC"/>
                </a:solidFill>
              </a:rPr>
              <a:t>system</a:t>
            </a:r>
            <a:endParaRPr lang="id-ID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id-ID" sz="1600" b="1" dirty="0"/>
              <a:t>Interaksi guna lahan dan transportasi </a:t>
            </a:r>
            <a:r>
              <a:rPr lang="id-ID" sz="1600" dirty="0"/>
              <a:t>merupakan </a:t>
            </a:r>
            <a:r>
              <a:rPr lang="id-ID" sz="1600" dirty="0" smtClean="0"/>
              <a:t>interaksi </a:t>
            </a:r>
            <a:r>
              <a:rPr lang="id-ID" sz="1600" dirty="0"/>
              <a:t>yang sangat dinamis dan komplek. </a:t>
            </a:r>
            <a:r>
              <a:rPr lang="id-ID" sz="1600" dirty="0" smtClean="0"/>
              <a:t>Perubahan </a:t>
            </a:r>
            <a:r>
              <a:rPr lang="id-ID" sz="1600" dirty="0"/>
              <a:t>guna lahan akan selalu mempengaruhi perkembangan </a:t>
            </a:r>
            <a:r>
              <a:rPr lang="id-ID" sz="1600" dirty="0" smtClean="0"/>
              <a:t>transportasi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1600" b="1" dirty="0" smtClean="0"/>
              <a:t>Setiap </a:t>
            </a:r>
            <a:r>
              <a:rPr lang="id-ID" sz="1600" b="1" dirty="0"/>
              <a:t>perubahan guna lahan </a:t>
            </a:r>
            <a:r>
              <a:rPr lang="id-ID" sz="1600" dirty="0"/>
              <a:t>dipastikan akan membutuhkan peningkatan yang diberikan oleh sistim transportasi dari kawasan yang bersangkutan (Black, 1981:99</a:t>
            </a:r>
            <a:r>
              <a:rPr lang="id-ID" sz="1600" dirty="0" smtClean="0"/>
              <a:t>)</a:t>
            </a:r>
            <a:endParaRPr lang="id-ID" sz="1600" dirty="0"/>
          </a:p>
          <a:p>
            <a:pPr marL="285750" indent="-285750">
              <a:buFont typeface="Arial" pitchFamily="34" charset="0"/>
              <a:buChar char="•"/>
            </a:pPr>
            <a:endParaRPr lang="id-ID" sz="16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d-ID" sz="1600" b="1" dirty="0" smtClean="0"/>
              <a:t>Persoalan </a:t>
            </a:r>
            <a:r>
              <a:rPr lang="id-ID" sz="1600" b="1" dirty="0"/>
              <a:t>menjadi semakin rumit </a:t>
            </a:r>
            <a:r>
              <a:rPr lang="id-ID" sz="1600" dirty="0"/>
              <a:t>karena </a:t>
            </a:r>
            <a:r>
              <a:rPr lang="id-ID" sz="1600" dirty="0" smtClean="0"/>
              <a:t>terbatasnya lahan, sehingga penambahan </a:t>
            </a:r>
            <a:r>
              <a:rPr lang="id-ID" sz="1600" dirty="0"/>
              <a:t>ruas jalan baru sulit dilakukan. </a:t>
            </a:r>
          </a:p>
          <a:p>
            <a:pPr marL="285750" indent="-285750">
              <a:buFont typeface="Arial" pitchFamily="34" charset="0"/>
              <a:buChar char="•"/>
            </a:pPr>
            <a:endParaRPr lang="id-ID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080195" y="6024189"/>
            <a:ext cx="4894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i="1" dirty="0" smtClean="0"/>
              <a:t>Referensi : Ofyar Z. Tamin, Perencanaan Permodelan Transportasi</a:t>
            </a:r>
            <a:endParaRPr lang="id-ID" sz="1400" i="1" dirty="0"/>
          </a:p>
        </p:txBody>
      </p:sp>
      <p:grpSp>
        <p:nvGrpSpPr>
          <p:cNvPr id="62" name="Group 61"/>
          <p:cNvGrpSpPr/>
          <p:nvPr/>
        </p:nvGrpSpPr>
        <p:grpSpPr>
          <a:xfrm>
            <a:off x="6048747" y="1618928"/>
            <a:ext cx="4392488" cy="3384376"/>
            <a:chOff x="6048747" y="1618928"/>
            <a:chExt cx="4392488" cy="3384376"/>
          </a:xfrm>
        </p:grpSpPr>
        <p:sp>
          <p:nvSpPr>
            <p:cNvPr id="4" name="Rounded Rectangle 3"/>
            <p:cNvSpPr/>
            <p:nvPr/>
          </p:nvSpPr>
          <p:spPr>
            <a:xfrm>
              <a:off x="7600286" y="1618928"/>
              <a:ext cx="1224136" cy="76051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b="1" dirty="0" smtClean="0">
                  <a:solidFill>
                    <a:srgbClr val="FFFF00"/>
                  </a:solidFill>
                </a:rPr>
                <a:t>Transportasi</a:t>
              </a:r>
              <a:endParaRPr lang="id-ID" sz="1400" b="1" dirty="0">
                <a:solidFill>
                  <a:srgbClr val="FFFF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9145091" y="3005521"/>
              <a:ext cx="1296144" cy="55682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b="1" i="1" dirty="0" smtClean="0">
                  <a:solidFill>
                    <a:srgbClr val="00B050"/>
                  </a:solidFill>
                </a:rPr>
                <a:t>Aktivitas</a:t>
              </a:r>
              <a:endParaRPr lang="id-ID" sz="1600" b="1" i="1" dirty="0">
                <a:solidFill>
                  <a:srgbClr val="00B050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600286" y="4242793"/>
              <a:ext cx="1224136" cy="76051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b="1" dirty="0" smtClean="0">
                  <a:solidFill>
                    <a:srgbClr val="FFFF00"/>
                  </a:solidFill>
                </a:rPr>
                <a:t>Land use</a:t>
              </a:r>
              <a:endParaRPr lang="id-ID" sz="1400" b="1" dirty="0">
                <a:solidFill>
                  <a:srgbClr val="FFFF00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048747" y="3024416"/>
              <a:ext cx="1296144" cy="55682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b="1" i="1" dirty="0" smtClean="0">
                  <a:solidFill>
                    <a:srgbClr val="00B050"/>
                  </a:solidFill>
                </a:rPr>
                <a:t>Aksesibilitas</a:t>
              </a:r>
              <a:endParaRPr lang="id-ID" sz="1600" b="1" i="1" dirty="0">
                <a:solidFill>
                  <a:srgbClr val="00B050"/>
                </a:solidFill>
              </a:endParaRPr>
            </a:p>
          </p:txBody>
        </p:sp>
        <p:cxnSp>
          <p:nvCxnSpPr>
            <p:cNvPr id="23" name="Curved Connector 22"/>
            <p:cNvCxnSpPr>
              <a:stCxn id="14" idx="3"/>
              <a:endCxn id="12" idx="2"/>
            </p:cNvCxnSpPr>
            <p:nvPr/>
          </p:nvCxnSpPr>
          <p:spPr>
            <a:xfrm flipV="1">
              <a:off x="8824422" y="3562350"/>
              <a:ext cx="968741" cy="1060699"/>
            </a:xfrm>
            <a:prstGeom prst="curved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urved Connector 26"/>
            <p:cNvCxnSpPr>
              <a:stCxn id="12" idx="0"/>
              <a:endCxn id="4" idx="3"/>
            </p:cNvCxnSpPr>
            <p:nvPr/>
          </p:nvCxnSpPr>
          <p:spPr>
            <a:xfrm rot="16200000" flipV="1">
              <a:off x="8805625" y="2017982"/>
              <a:ext cx="1006337" cy="968741"/>
            </a:xfrm>
            <a:prstGeom prst="curved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4" idx="1"/>
              <a:endCxn id="16" idx="0"/>
            </p:cNvCxnSpPr>
            <p:nvPr/>
          </p:nvCxnSpPr>
          <p:spPr>
            <a:xfrm rot="10800000" flipV="1">
              <a:off x="6696820" y="1999184"/>
              <a:ext cx="903467" cy="1025232"/>
            </a:xfrm>
            <a:prstGeom prst="curved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urved Connector 30"/>
            <p:cNvCxnSpPr>
              <a:stCxn id="16" idx="2"/>
              <a:endCxn id="14" idx="1"/>
            </p:cNvCxnSpPr>
            <p:nvPr/>
          </p:nvCxnSpPr>
          <p:spPr>
            <a:xfrm rot="16200000" flipH="1">
              <a:off x="6627650" y="3650413"/>
              <a:ext cx="1041804" cy="903467"/>
            </a:xfrm>
            <a:prstGeom prst="curved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15267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76139" y="915699"/>
            <a:ext cx="41764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d-ID" sz="1600" b="1" dirty="0">
                <a:solidFill>
                  <a:srgbClr val="0000CC"/>
                </a:solidFill>
              </a:rPr>
              <a:t>Tata guna lahan merupakan salah satu dari penentu utama </a:t>
            </a:r>
            <a:r>
              <a:rPr lang="id-ID" sz="1600" dirty="0"/>
              <a:t>pergerakan </a:t>
            </a:r>
            <a:r>
              <a:rPr lang="id-ID" sz="1600" dirty="0" smtClean="0"/>
              <a:t>/ </a:t>
            </a:r>
            <a:r>
              <a:rPr lang="id-ID" sz="1600" dirty="0"/>
              <a:t>bangkitan </a:t>
            </a:r>
            <a:r>
              <a:rPr lang="id-ID" sz="1600" dirty="0" smtClean="0"/>
              <a:t>perjalanan, </a:t>
            </a:r>
            <a:r>
              <a:rPr lang="id-ID" sz="1600" dirty="0"/>
              <a:t>yang menentukan fasilitas-fasilitas transportasi </a:t>
            </a:r>
            <a:r>
              <a:rPr lang="id-ID" sz="1600" dirty="0" smtClean="0"/>
              <a:t>(jalan</a:t>
            </a:r>
            <a:r>
              <a:rPr lang="id-ID" sz="1600" dirty="0"/>
              <a:t>, bus </a:t>
            </a:r>
            <a:r>
              <a:rPr lang="id-ID" sz="1600" dirty="0" smtClean="0"/>
              <a:t>dll) yang </a:t>
            </a:r>
            <a:r>
              <a:rPr lang="id-ID" sz="1600" dirty="0"/>
              <a:t>akan </a:t>
            </a:r>
            <a:r>
              <a:rPr lang="id-ID" sz="1600" dirty="0" smtClean="0"/>
              <a:t>dibutuhkan </a:t>
            </a:r>
            <a:r>
              <a:rPr lang="id-ID" sz="1600" dirty="0"/>
              <a:t>(Khisty dan Lall; 2005; 10</a:t>
            </a:r>
            <a:r>
              <a:rPr lang="id-ID" sz="16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id-ID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id-ID" sz="1600" b="1" dirty="0" smtClean="0">
                <a:solidFill>
                  <a:srgbClr val="0000CC"/>
                </a:solidFill>
              </a:rPr>
              <a:t>Pola </a:t>
            </a:r>
            <a:r>
              <a:rPr lang="id-ID" sz="1600" b="1" dirty="0">
                <a:solidFill>
                  <a:srgbClr val="0000CC"/>
                </a:solidFill>
              </a:rPr>
              <a:t>tata guna lahan kota </a:t>
            </a:r>
            <a:r>
              <a:rPr lang="id-ID" sz="1600" b="1" dirty="0" smtClean="0">
                <a:solidFill>
                  <a:srgbClr val="0000CC"/>
                </a:solidFill>
              </a:rPr>
              <a:t>dapat </a:t>
            </a:r>
            <a:r>
              <a:rPr lang="id-ID" sz="1600" b="1" dirty="0">
                <a:solidFill>
                  <a:srgbClr val="0000CC"/>
                </a:solidFill>
              </a:rPr>
              <a:t>digunakan </a:t>
            </a:r>
            <a:r>
              <a:rPr lang="id-ID" sz="1600" dirty="0"/>
              <a:t>untuk mengetahui bentuk, karakter atau profil dari perjalanan penduduk </a:t>
            </a:r>
            <a:r>
              <a:rPr lang="id-ID" sz="1600" dirty="0" smtClean="0"/>
              <a:t>kota, sehingga dapat diperkirakan </a:t>
            </a:r>
            <a:r>
              <a:rPr lang="id-ID" sz="1600" dirty="0"/>
              <a:t>kebutuhan akan transportasi (demand </a:t>
            </a:r>
            <a:r>
              <a:rPr lang="id-ID" sz="1600" dirty="0" smtClean="0"/>
              <a:t>transport)</a:t>
            </a:r>
          </a:p>
          <a:p>
            <a:pPr marL="285750" indent="-285750">
              <a:buFont typeface="Arial" pitchFamily="34" charset="0"/>
              <a:buChar char="•"/>
            </a:pPr>
            <a:endParaRPr lang="id-ID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d-ID" sz="1600" b="1" dirty="0" smtClean="0">
                <a:solidFill>
                  <a:srgbClr val="0000CC"/>
                </a:solidFill>
              </a:rPr>
              <a:t>Kebijakan </a:t>
            </a:r>
            <a:r>
              <a:rPr lang="id-ID" sz="1600" b="1" dirty="0">
                <a:solidFill>
                  <a:srgbClr val="0000CC"/>
                </a:solidFill>
              </a:rPr>
              <a:t>mengenai tata ruang </a:t>
            </a:r>
            <a:r>
              <a:rPr lang="id-ID" sz="1600" dirty="0"/>
              <a:t>sangat erat kaitannya dengan </a:t>
            </a:r>
            <a:r>
              <a:rPr lang="id-ID" sz="1600" dirty="0" smtClean="0"/>
              <a:t>kebijakan transportasi.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476514" y="5498068"/>
            <a:ext cx="3003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800" b="1" i="1" dirty="0" smtClean="0">
                <a:solidFill>
                  <a:srgbClr val="0000CC"/>
                </a:solidFill>
              </a:rPr>
              <a:t>Land </a:t>
            </a:r>
            <a:r>
              <a:rPr lang="id-ID" sz="1800" b="1" i="1" dirty="0">
                <a:solidFill>
                  <a:srgbClr val="0000CC"/>
                </a:solidFill>
              </a:rPr>
              <a:t>use transportation cycle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635" r="11448" b="3333"/>
          <a:stretch/>
        </p:blipFill>
        <p:spPr bwMode="auto">
          <a:xfrm>
            <a:off x="5112643" y="826840"/>
            <a:ext cx="5507460" cy="4616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157160" y="1311151"/>
            <a:ext cx="4840679" cy="3567882"/>
            <a:chOff x="5157160" y="1311151"/>
            <a:chExt cx="4840679" cy="3567882"/>
          </a:xfrm>
        </p:grpSpPr>
        <p:sp>
          <p:nvSpPr>
            <p:cNvPr id="2" name="TextBox 1"/>
            <p:cNvSpPr txBox="1"/>
            <p:nvPr/>
          </p:nvSpPr>
          <p:spPr>
            <a:xfrm>
              <a:off x="7098105" y="1311151"/>
              <a:ext cx="11108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b="1" i="1" dirty="0" smtClean="0">
                  <a:solidFill>
                    <a:srgbClr val="00B050"/>
                  </a:solidFill>
                </a:rPr>
                <a:t>Transportasi</a:t>
              </a:r>
              <a:endParaRPr lang="id-ID" sz="1400" b="1" i="1" dirty="0">
                <a:solidFill>
                  <a:srgbClr val="00B05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494942" y="4571256"/>
              <a:ext cx="4585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b="1" i="1" dirty="0" smtClean="0">
                  <a:solidFill>
                    <a:srgbClr val="00B050"/>
                  </a:solidFill>
                </a:rPr>
                <a:t>TGL</a:t>
              </a:r>
              <a:endParaRPr lang="id-ID" sz="1400" b="1" i="1" dirty="0">
                <a:solidFill>
                  <a:srgbClr val="00B05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155749" y="2535287"/>
              <a:ext cx="8420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b="1" i="1" dirty="0" smtClean="0">
                  <a:solidFill>
                    <a:srgbClr val="00B050"/>
                  </a:solidFill>
                </a:rPr>
                <a:t>Aktivitas</a:t>
              </a:r>
              <a:endParaRPr lang="id-ID" sz="1400" b="1" i="1" dirty="0">
                <a:solidFill>
                  <a:srgbClr val="00B05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57160" y="2483024"/>
              <a:ext cx="11076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b="1" i="1" dirty="0" smtClean="0">
                  <a:solidFill>
                    <a:srgbClr val="00B050"/>
                  </a:solidFill>
                </a:rPr>
                <a:t>Aksesibilitas</a:t>
              </a:r>
              <a:endParaRPr lang="id-ID" sz="1400" b="1" i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76139" y="4749560"/>
            <a:ext cx="4680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 smtClean="0"/>
              <a:t>Salahsatu tujuan utama landuse transport system adalah untuk </a:t>
            </a:r>
            <a:r>
              <a:rPr lang="id-ID" sz="1600" b="1" dirty="0" smtClean="0">
                <a:solidFill>
                  <a:srgbClr val="FF0000"/>
                </a:solidFill>
              </a:rPr>
              <a:t>menjamin adanya keseimbangan yang efisien antara aktivitas guna lahan dengan kemampuan transportasi </a:t>
            </a:r>
            <a:r>
              <a:rPr lang="id-ID" sz="1600" b="1" dirty="0" smtClean="0"/>
              <a:t>(</a:t>
            </a:r>
            <a:r>
              <a:rPr lang="id-ID" sz="1600" dirty="0" smtClean="0"/>
              <a:t>Blunden dan Black, 1984 ; ASCE, 1986 dalam KhistydanLall,2003:74</a:t>
            </a:r>
            <a:r>
              <a:rPr lang="id-ID" sz="1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039937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0.wp.com/transportgeography.org/wp-content/uploads/transport_landuse_interactions.png?resize=900%2C446&amp;ssl=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140" y="538808"/>
            <a:ext cx="6840760" cy="338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03704" y="4135140"/>
            <a:ext cx="86894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d-ID" sz="1600" b="1" dirty="0">
                <a:solidFill>
                  <a:srgbClr val="0000CC"/>
                </a:solidFill>
              </a:rPr>
              <a:t>Aksesibilitas</a:t>
            </a:r>
            <a:r>
              <a:rPr lang="id-ID" sz="1600" b="1" dirty="0"/>
              <a:t> </a:t>
            </a:r>
            <a:r>
              <a:rPr lang="id-ID" sz="1600" dirty="0"/>
              <a:t>adalah suatu ukuran kenyamanan atau kemudahan </a:t>
            </a:r>
            <a:r>
              <a:rPr lang="id-ID" sz="1600" dirty="0" smtClean="0"/>
              <a:t>berinteraksi </a:t>
            </a:r>
            <a:r>
              <a:rPr lang="id-ID" sz="1600" dirty="0"/>
              <a:t>satu sama lain </a:t>
            </a:r>
            <a:r>
              <a:rPr lang="id-ID" sz="1600" dirty="0" smtClean="0"/>
              <a:t>: </a:t>
            </a:r>
            <a:r>
              <a:rPr lang="id-ID" sz="1600" dirty="0"/>
              <a:t>‘</a:t>
            </a:r>
            <a:r>
              <a:rPr lang="id-ID" sz="1600" b="1" dirty="0">
                <a:solidFill>
                  <a:srgbClr val="0000CC"/>
                </a:solidFill>
              </a:rPr>
              <a:t>’mudah’</a:t>
            </a:r>
            <a:r>
              <a:rPr lang="id-ID" sz="1600" dirty="0"/>
              <a:t>’  atau  ‘</a:t>
            </a:r>
            <a:r>
              <a:rPr lang="id-ID" sz="1600" b="1" dirty="0">
                <a:solidFill>
                  <a:srgbClr val="0000CC"/>
                </a:solidFill>
              </a:rPr>
              <a:t>’susahnya’</a:t>
            </a:r>
            <a:r>
              <a:rPr lang="id-ID" sz="1600" dirty="0"/>
              <a:t>’ lokasi tersebut dicapai melalui sistim jaringan transportasi  (Black dalam Tamin,  2000:32).  </a:t>
            </a:r>
            <a:endParaRPr lang="id-ID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d-ID" sz="1600" dirty="0" smtClean="0"/>
              <a:t>Saling </a:t>
            </a:r>
            <a:r>
              <a:rPr lang="id-ID" sz="1600" dirty="0"/>
              <a:t>berdekatan </a:t>
            </a:r>
            <a:r>
              <a:rPr lang="id-ID" sz="1600" dirty="0" smtClean="0"/>
              <a:t>&amp; transportasi baik maka </a:t>
            </a:r>
            <a:r>
              <a:rPr lang="id-ID" sz="1600" b="1" dirty="0" smtClean="0">
                <a:solidFill>
                  <a:srgbClr val="0000CC"/>
                </a:solidFill>
              </a:rPr>
              <a:t>aksesibilitas </a:t>
            </a:r>
            <a:r>
              <a:rPr lang="id-ID" sz="1600" b="1" dirty="0">
                <a:solidFill>
                  <a:srgbClr val="0000CC"/>
                </a:solidFill>
              </a:rPr>
              <a:t>tinggi</a:t>
            </a:r>
            <a:r>
              <a:rPr lang="id-ID" sz="1600" dirty="0"/>
              <a:t>, </a:t>
            </a:r>
            <a:r>
              <a:rPr lang="id-ID" sz="1600" dirty="0" smtClean="0"/>
              <a:t>sebaiknya </a:t>
            </a:r>
            <a:r>
              <a:rPr lang="id-ID" sz="1600" dirty="0"/>
              <a:t>jika </a:t>
            </a:r>
            <a:r>
              <a:rPr lang="id-ID" sz="1600" dirty="0" smtClean="0"/>
              <a:t>saling </a:t>
            </a:r>
            <a:r>
              <a:rPr lang="id-ID" sz="1600" dirty="0"/>
              <a:t>terpisah </a:t>
            </a:r>
            <a:r>
              <a:rPr lang="id-ID" sz="1600" dirty="0" smtClean="0"/>
              <a:t>jauh &amp; transportasi </a:t>
            </a:r>
            <a:r>
              <a:rPr lang="id-ID" sz="1600" dirty="0"/>
              <a:t>jelek, maka </a:t>
            </a:r>
            <a:r>
              <a:rPr lang="id-ID" sz="1600" b="1" dirty="0">
                <a:solidFill>
                  <a:srgbClr val="0000CC"/>
                </a:solidFill>
              </a:rPr>
              <a:t>aksesibilitas </a:t>
            </a:r>
            <a:r>
              <a:rPr lang="id-ID" sz="1600" b="1" dirty="0" smtClean="0">
                <a:solidFill>
                  <a:srgbClr val="0000CC"/>
                </a:solidFill>
              </a:rPr>
              <a:t>rendah</a:t>
            </a:r>
            <a:r>
              <a:rPr lang="id-ID" sz="1600" dirty="0" smtClean="0">
                <a:solidFill>
                  <a:srgbClr val="0000CC"/>
                </a:solidFill>
              </a:rPr>
              <a:t>,</a:t>
            </a:r>
            <a:r>
              <a:rPr lang="id-ID" sz="1600" dirty="0" smtClean="0"/>
              <a:t> sedangkan </a:t>
            </a:r>
            <a:r>
              <a:rPr lang="id-ID" sz="1600" dirty="0"/>
              <a:t> kombinasi antar keduanya </a:t>
            </a:r>
            <a:r>
              <a:rPr lang="id-ID" sz="1600" b="1" dirty="0" smtClean="0">
                <a:solidFill>
                  <a:srgbClr val="0000CC"/>
                </a:solidFill>
              </a:rPr>
              <a:t>aksesibilitas </a:t>
            </a:r>
            <a:r>
              <a:rPr lang="id-ID" sz="1600" b="1" dirty="0">
                <a:solidFill>
                  <a:srgbClr val="0000CC"/>
                </a:solidFill>
              </a:rPr>
              <a:t>menengah</a:t>
            </a:r>
            <a:r>
              <a:rPr lang="id-ID" sz="1600" dirty="0" smtClean="0"/>
              <a:t>.</a:t>
            </a:r>
            <a:endParaRPr lang="id-ID" sz="1600" b="1" i="1" dirty="0"/>
          </a:p>
          <a:p>
            <a:pPr marL="285750" indent="-285750">
              <a:buFont typeface="Arial" pitchFamily="34" charset="0"/>
              <a:buChar char="•"/>
            </a:pPr>
            <a:r>
              <a:rPr lang="id-ID" sz="1600" i="1" dirty="0"/>
              <a:t>Meyer, ‘’urban transpotation planning </a:t>
            </a:r>
            <a:r>
              <a:rPr lang="id-ID" sz="1600" b="1" i="1" dirty="0"/>
              <a:t>‘’ </a:t>
            </a:r>
            <a:r>
              <a:rPr lang="id-ID" sz="1600" b="1" i="1" dirty="0" smtClean="0"/>
              <a:t>: </a:t>
            </a:r>
            <a:r>
              <a:rPr lang="id-ID" sz="1600" i="1" dirty="0" smtClean="0"/>
              <a:t>sistem </a:t>
            </a:r>
            <a:r>
              <a:rPr lang="id-ID" sz="1600" i="1" dirty="0"/>
              <a:t>interaksi guna lahan dan </a:t>
            </a:r>
            <a:r>
              <a:rPr lang="id-ID" sz="1600" i="1" dirty="0" smtClean="0"/>
              <a:t>ransportasi </a:t>
            </a:r>
            <a:r>
              <a:rPr lang="id-ID" sz="1600" b="1" i="1" dirty="0" smtClean="0">
                <a:solidFill>
                  <a:srgbClr val="FF0000"/>
                </a:solidFill>
              </a:rPr>
              <a:t>tidak </a:t>
            </a:r>
            <a:r>
              <a:rPr lang="id-ID" sz="1600" b="1" i="1" dirty="0">
                <a:solidFill>
                  <a:srgbClr val="FF0000"/>
                </a:solidFill>
              </a:rPr>
              <a:t>pernah mencapai keseimbangan</a:t>
            </a:r>
            <a:r>
              <a:rPr lang="id-ID" sz="1600" i="1" dirty="0"/>
              <a:t>, selalu berkembang setiap saat, </a:t>
            </a:r>
            <a:r>
              <a:rPr lang="id-ID" sz="1600" i="1" dirty="0" smtClean="0"/>
              <a:t>tetapi akan </a:t>
            </a:r>
            <a:r>
              <a:rPr lang="id-ID" sz="1600" i="1" dirty="0"/>
              <a:t>selalu menuju keseimbangan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328191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ownloads\Screenshot 2022-03-27 at 13-11-10 OVERVIEW OF LAND-USE TRANSPORT MODELS - Overview_of_land_use_transport_models.pdf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2"/>
          <a:stretch/>
        </p:blipFill>
        <p:spPr bwMode="auto">
          <a:xfrm>
            <a:off x="10945291" y="1201347"/>
            <a:ext cx="4908241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" y="6155431"/>
            <a:ext cx="108013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400" i="1" dirty="0" smtClean="0"/>
              <a:t>Referensi : Michael Wegener, </a:t>
            </a:r>
            <a:r>
              <a:rPr lang="en-US" sz="1400" i="1" dirty="0" smtClean="0"/>
              <a:t>OVERVIEW </a:t>
            </a:r>
            <a:r>
              <a:rPr lang="en-US" sz="1400" i="1" dirty="0"/>
              <a:t>OF LAND-USE TRANSPORT </a:t>
            </a:r>
            <a:r>
              <a:rPr lang="en-US" sz="1400" i="1" dirty="0" smtClean="0"/>
              <a:t>MODELS</a:t>
            </a:r>
            <a:r>
              <a:rPr lang="id-ID" sz="1400" i="1" dirty="0" smtClean="0"/>
              <a:t>, 2004</a:t>
            </a:r>
            <a:endParaRPr lang="id-ID" sz="1400" i="1" dirty="0"/>
          </a:p>
        </p:txBody>
      </p:sp>
      <p:sp>
        <p:nvSpPr>
          <p:cNvPr id="3" name="Rectangle 2"/>
          <p:cNvSpPr/>
          <p:nvPr/>
        </p:nvSpPr>
        <p:spPr>
          <a:xfrm>
            <a:off x="3456459" y="5291336"/>
            <a:ext cx="44042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1800" b="1" dirty="0">
                <a:solidFill>
                  <a:srgbClr val="0000CC"/>
                </a:solidFill>
              </a:rPr>
              <a:t>S</a:t>
            </a:r>
            <a:r>
              <a:rPr lang="id-ID" sz="1800" b="1" dirty="0" smtClean="0">
                <a:solidFill>
                  <a:srgbClr val="0000CC"/>
                </a:solidFill>
              </a:rPr>
              <a:t>iklus </a:t>
            </a:r>
            <a:r>
              <a:rPr lang="id-ID" sz="1800" b="1" dirty="0">
                <a:solidFill>
                  <a:srgbClr val="0000CC"/>
                </a:solidFill>
              </a:rPr>
              <a:t>H</a:t>
            </a:r>
            <a:r>
              <a:rPr lang="id-ID" sz="1800" b="1" dirty="0" smtClean="0">
                <a:solidFill>
                  <a:srgbClr val="0000CC"/>
                </a:solidFill>
              </a:rPr>
              <a:t>ubungan </a:t>
            </a:r>
            <a:r>
              <a:rPr lang="id-ID" sz="1800" b="1" dirty="0">
                <a:solidFill>
                  <a:srgbClr val="0000CC"/>
                </a:solidFill>
              </a:rPr>
              <a:t>T</a:t>
            </a:r>
            <a:r>
              <a:rPr lang="id-ID" sz="1800" b="1" dirty="0" smtClean="0">
                <a:solidFill>
                  <a:srgbClr val="0000CC"/>
                </a:solidFill>
              </a:rPr>
              <a:t>ransportasi &amp; </a:t>
            </a:r>
            <a:r>
              <a:rPr lang="id-ID" sz="1800" b="1" dirty="0">
                <a:solidFill>
                  <a:srgbClr val="0000CC"/>
                </a:solidFill>
              </a:rPr>
              <a:t>G</a:t>
            </a:r>
            <a:r>
              <a:rPr lang="id-ID" sz="1800" b="1" dirty="0" smtClean="0">
                <a:solidFill>
                  <a:srgbClr val="0000CC"/>
                </a:solidFill>
              </a:rPr>
              <a:t>una Lahan</a:t>
            </a:r>
          </a:p>
          <a:p>
            <a:pPr algn="ctr"/>
            <a:r>
              <a:rPr lang="id-ID" sz="1800" i="1" dirty="0" smtClean="0">
                <a:solidFill>
                  <a:srgbClr val="0000CC"/>
                </a:solidFill>
              </a:rPr>
              <a:t>(</a:t>
            </a:r>
            <a:r>
              <a:rPr lang="en-US" sz="1800" i="1" dirty="0">
                <a:solidFill>
                  <a:srgbClr val="0000CC"/>
                </a:solidFill>
              </a:rPr>
              <a:t>The 'land-use transport feedback cycle</a:t>
            </a:r>
            <a:r>
              <a:rPr lang="en-US" sz="1800" i="1" dirty="0" smtClean="0">
                <a:solidFill>
                  <a:srgbClr val="0000CC"/>
                </a:solidFill>
              </a:rPr>
              <a:t>‘</a:t>
            </a:r>
            <a:r>
              <a:rPr lang="id-ID" sz="1800" i="1" dirty="0">
                <a:solidFill>
                  <a:srgbClr val="0000CC"/>
                </a:solidFill>
              </a:rPr>
              <a:t>)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77" y="826840"/>
            <a:ext cx="6192688" cy="4328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248547" y="2558962"/>
            <a:ext cx="2880320" cy="1004182"/>
            <a:chOff x="4248547" y="2558962"/>
            <a:chExt cx="2880320" cy="1004182"/>
          </a:xfrm>
        </p:grpSpPr>
        <p:sp>
          <p:nvSpPr>
            <p:cNvPr id="4" name="Rectangle 3"/>
            <p:cNvSpPr/>
            <p:nvPr/>
          </p:nvSpPr>
          <p:spPr>
            <a:xfrm>
              <a:off x="4608587" y="2558962"/>
              <a:ext cx="1922512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rgbClr val="00B050"/>
                  </a:solidFill>
                </a:rPr>
                <a:t>Transportasi</a:t>
              </a:r>
              <a:endParaRPr lang="id-ID" b="1" dirty="0">
                <a:solidFill>
                  <a:srgbClr val="00B05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608587" y="3131096"/>
              <a:ext cx="1922512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rgbClr val="00B050"/>
                  </a:solidFill>
                </a:rPr>
                <a:t>Guna Lahan</a:t>
              </a:r>
              <a:endParaRPr lang="id-ID" b="1" dirty="0">
                <a:solidFill>
                  <a:srgbClr val="00B05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248547" y="3059088"/>
              <a:ext cx="288032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04434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8608" y="844912"/>
            <a:ext cx="843853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rgbClr val="0000CC"/>
                </a:solidFill>
              </a:rPr>
              <a:t>Tata Guna Lahan dan Bangkitan Pergerakan</a:t>
            </a:r>
          </a:p>
          <a:p>
            <a:r>
              <a:rPr lang="id-ID" sz="1600" b="1" dirty="0">
                <a:solidFill>
                  <a:srgbClr val="0000CC"/>
                </a:solidFill>
              </a:rPr>
              <a:t> </a:t>
            </a:r>
          </a:p>
          <a:p>
            <a:r>
              <a:rPr lang="id-ID" sz="1600" dirty="0" smtClean="0"/>
              <a:t>Bangkitan </a:t>
            </a:r>
            <a:r>
              <a:rPr lang="id-ID" sz="1600" dirty="0"/>
              <a:t>dan tarikan lalu-lintas tergantung  pada dua aspek tata guna lahan </a:t>
            </a:r>
            <a:r>
              <a:rPr lang="id-ID" sz="1600" dirty="0" smtClean="0"/>
              <a:t>(</a:t>
            </a:r>
            <a:r>
              <a:rPr lang="id-ID" sz="1600" dirty="0"/>
              <a:t>Tamin, </a:t>
            </a:r>
            <a:r>
              <a:rPr lang="id-ID" sz="1600" dirty="0" smtClean="0"/>
              <a:t>2000:41) :</a:t>
            </a:r>
            <a:endParaRPr lang="id-ID" sz="1600" dirty="0"/>
          </a:p>
          <a:p>
            <a:endParaRPr lang="id-ID" sz="1600" dirty="0"/>
          </a:p>
          <a:p>
            <a:pPr marL="342900" indent="-342900">
              <a:buAutoNum type="arabicPeriod"/>
            </a:pPr>
            <a:r>
              <a:rPr lang="id-ID" sz="1600" b="1" dirty="0" smtClean="0">
                <a:solidFill>
                  <a:srgbClr val="0000CC"/>
                </a:solidFill>
              </a:rPr>
              <a:t>Jenis </a:t>
            </a:r>
            <a:r>
              <a:rPr lang="id-ID" sz="1600" b="1" dirty="0">
                <a:solidFill>
                  <a:srgbClr val="0000CC"/>
                </a:solidFill>
              </a:rPr>
              <a:t>tata guna lahan</a:t>
            </a:r>
            <a:r>
              <a:rPr lang="id-ID" sz="1600" dirty="0"/>
              <a:t> </a:t>
            </a:r>
            <a:r>
              <a:rPr lang="id-ID" sz="1600" dirty="0" smtClean="0"/>
              <a:t>: permukiman</a:t>
            </a:r>
            <a:r>
              <a:rPr lang="id-ID" sz="1600" dirty="0"/>
              <a:t>, perdagangan, pendidikan  mempunyai ciri bengkitan  lalulintas yang berbeda pada jumlah arus lalu-lintas, jenis lalu-lintas, lalu-lintas pada waktu yang </a:t>
            </a:r>
            <a:r>
              <a:rPr lang="id-ID" sz="1600" dirty="0" smtClean="0"/>
              <a:t>berbeda.</a:t>
            </a:r>
          </a:p>
          <a:p>
            <a:pPr marL="342900" indent="-342900">
              <a:buAutoNum type="arabicPeriod"/>
            </a:pPr>
            <a:endParaRPr lang="id-ID" sz="1600" dirty="0" smtClean="0"/>
          </a:p>
          <a:p>
            <a:pPr marL="342900" indent="-342900">
              <a:buAutoNum type="arabicPeriod"/>
            </a:pPr>
            <a:r>
              <a:rPr lang="id-ID" sz="1600" b="1" dirty="0" smtClean="0">
                <a:solidFill>
                  <a:srgbClr val="0000CC"/>
                </a:solidFill>
              </a:rPr>
              <a:t>Jumlah </a:t>
            </a:r>
            <a:r>
              <a:rPr lang="id-ID" sz="1600" b="1" dirty="0">
                <a:solidFill>
                  <a:srgbClr val="0000CC"/>
                </a:solidFill>
              </a:rPr>
              <a:t>aktivitas </a:t>
            </a:r>
            <a:r>
              <a:rPr lang="id-ID" sz="1600" dirty="0"/>
              <a:t>dan intensitas pada tata guna </a:t>
            </a:r>
            <a:r>
              <a:rPr lang="id-ID" sz="1600" dirty="0" smtClean="0"/>
              <a:t>lahan (</a:t>
            </a:r>
            <a:r>
              <a:rPr lang="id-ID" sz="1600" dirty="0"/>
              <a:t>Martin dalam Warpani, 1990:111</a:t>
            </a:r>
            <a:r>
              <a:rPr lang="id-ID" sz="1600" dirty="0" smtClean="0"/>
              <a:t>) :</a:t>
            </a:r>
            <a:endParaRPr lang="id-ID" sz="1600" dirty="0"/>
          </a:p>
        </p:txBody>
      </p:sp>
      <p:sp>
        <p:nvSpPr>
          <p:cNvPr id="4" name="Rectangle 3"/>
          <p:cNvSpPr/>
          <p:nvPr/>
        </p:nvSpPr>
        <p:spPr>
          <a:xfrm>
            <a:off x="1152203" y="3271044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indent="-274638">
              <a:buFont typeface="Arial" pitchFamily="34" charset="0"/>
              <a:buChar char="•"/>
            </a:pPr>
            <a:r>
              <a:rPr lang="id-ID" sz="1600" dirty="0"/>
              <a:t>Maksud perjalanan (sekolah, dll)</a:t>
            </a:r>
          </a:p>
          <a:p>
            <a:pPr marL="627063" indent="-274638">
              <a:buFont typeface="Arial" pitchFamily="34" charset="0"/>
              <a:buChar char="•"/>
            </a:pPr>
            <a:r>
              <a:rPr lang="id-ID" sz="1600" dirty="0"/>
              <a:t>Penghasilan keluarga : Penghasilan keluarga berkaitan erat dengan pemilikan kendaraan.</a:t>
            </a:r>
          </a:p>
          <a:p>
            <a:pPr marL="627063" indent="-274638">
              <a:buFont typeface="Arial" pitchFamily="34" charset="0"/>
              <a:buChar char="•"/>
            </a:pPr>
            <a:r>
              <a:rPr lang="id-ID" sz="1600" dirty="0"/>
              <a:t>Pemilikan kendaraan</a:t>
            </a:r>
          </a:p>
          <a:p>
            <a:pPr marL="627063" indent="-274638">
              <a:buFont typeface="Arial" pitchFamily="34" charset="0"/>
              <a:buChar char="•"/>
            </a:pPr>
            <a:r>
              <a:rPr lang="id-ID" sz="1600" dirty="0"/>
              <a:t>Guna lahan ditempat asal, dan guna lahan ditempat tujuan</a:t>
            </a:r>
          </a:p>
          <a:p>
            <a:pPr marL="627063" indent="-274638">
              <a:buFont typeface="Arial" pitchFamily="34" charset="0"/>
              <a:buChar char="•"/>
            </a:pPr>
            <a:r>
              <a:rPr lang="id-ID" sz="1600" dirty="0"/>
              <a:t>Jarak dari Pusat Kegiatan.</a:t>
            </a:r>
          </a:p>
          <a:p>
            <a:pPr marL="627063" indent="-274638">
              <a:buFont typeface="Arial" pitchFamily="34" charset="0"/>
              <a:buChar char="•"/>
            </a:pPr>
            <a:r>
              <a:rPr lang="id-ID" sz="1600" dirty="0"/>
              <a:t>Waktu perjalanan</a:t>
            </a:r>
          </a:p>
          <a:p>
            <a:pPr marL="627063" indent="-274638">
              <a:buFont typeface="Arial" pitchFamily="34" charset="0"/>
              <a:buChar char="•"/>
            </a:pPr>
            <a:r>
              <a:rPr lang="id-ID" sz="1600" dirty="0"/>
              <a:t>Moda perjalanan.</a:t>
            </a:r>
          </a:p>
          <a:p>
            <a:pPr marL="627063" indent="-274638">
              <a:buFont typeface="Arial" pitchFamily="34" charset="0"/>
              <a:buChar char="•"/>
            </a:pPr>
            <a:r>
              <a:rPr lang="id-ID" sz="1600" dirty="0"/>
              <a:t>Penggunaan kendaraan, dapat dinyatakan dengan jumlah orang perkendaraan.</a:t>
            </a:r>
          </a:p>
          <a:p>
            <a:pPr marL="627063" indent="-274638">
              <a:buFont typeface="Arial" pitchFamily="34" charset="0"/>
              <a:buChar char="•"/>
            </a:pPr>
            <a:r>
              <a:rPr lang="id-ID" sz="1600" dirty="0"/>
              <a:t>Kepadatan lalu lintas pada jam-jam tertentu 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8608" y="6135687"/>
            <a:ext cx="4911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i="1" dirty="0" smtClean="0"/>
              <a:t>Referensi : Ofyar Z. Tamin, Perencanaan Permodelan Transportasi</a:t>
            </a:r>
            <a:endParaRPr lang="id-ID" sz="1400" i="1" dirty="0"/>
          </a:p>
        </p:txBody>
      </p:sp>
    </p:spTree>
    <p:extLst>
      <p:ext uri="{BB962C8B-B14F-4D97-AF65-F5344CB8AC3E}">
        <p14:creationId xmlns:p14="http://schemas.microsoft.com/office/powerpoint/2010/main" val="138802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0.wp.com/transportgeography.org/wp-content/uploads/hybrid_land_use.png?resize=900%2C572&amp;ss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235" y="528125"/>
            <a:ext cx="8280920" cy="526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8708" y="6023962"/>
            <a:ext cx="10820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0000CC"/>
                </a:solidFill>
              </a:rPr>
              <a:t>Transportation and the Formation of Urban </a:t>
            </a:r>
            <a:r>
              <a:rPr lang="en-US" sz="1400" b="1" i="1" dirty="0" smtClean="0">
                <a:solidFill>
                  <a:srgbClr val="0000CC"/>
                </a:solidFill>
              </a:rPr>
              <a:t>Landscapes</a:t>
            </a:r>
            <a:r>
              <a:rPr lang="id-ID" sz="1400" b="1" i="1" dirty="0" smtClean="0">
                <a:solidFill>
                  <a:srgbClr val="0000CC"/>
                </a:solidFill>
              </a:rPr>
              <a:t>, </a:t>
            </a:r>
            <a:r>
              <a:rPr lang="en-US" sz="1400" b="1" i="1" dirty="0">
                <a:solidFill>
                  <a:srgbClr val="0000CC"/>
                </a:solidFill>
              </a:rPr>
              <a:t>Evolution of Transportation and </a:t>
            </a:r>
            <a:r>
              <a:rPr lang="en-US" sz="1400" b="1" i="1" dirty="0" smtClean="0">
                <a:solidFill>
                  <a:srgbClr val="0000CC"/>
                </a:solidFill>
              </a:rPr>
              <a:t>Urban</a:t>
            </a:r>
            <a:endParaRPr lang="id-ID" sz="1400" b="1" i="1" dirty="0" smtClean="0">
              <a:solidFill>
                <a:srgbClr val="0000CC"/>
              </a:solidFill>
            </a:endParaRPr>
          </a:p>
          <a:p>
            <a:pPr algn="ctr"/>
            <a:r>
              <a:rPr lang="id-ID" sz="1400" i="1" dirty="0" smtClean="0"/>
              <a:t>Source : (</a:t>
            </a:r>
            <a:r>
              <a:rPr lang="en-US" sz="1400" i="1" dirty="0" err="1" smtClean="0"/>
              <a:t>Taaffe</a:t>
            </a:r>
            <a:r>
              <a:rPr lang="en-US" sz="1400" i="1" dirty="0" smtClean="0"/>
              <a:t> </a:t>
            </a:r>
            <a:r>
              <a:rPr lang="en-US" sz="1400" i="1" dirty="0"/>
              <a:t>E.J., Gauthier H.L. and O’Kelly </a:t>
            </a:r>
            <a:r>
              <a:rPr lang="en-US" sz="1400" i="1" dirty="0" smtClean="0"/>
              <a:t>M.E</a:t>
            </a:r>
            <a:r>
              <a:rPr lang="id-ID" sz="1400" i="1" dirty="0" smtClean="0"/>
              <a:t>., </a:t>
            </a:r>
            <a:r>
              <a:rPr lang="en-US" sz="1400" i="1" dirty="0" smtClean="0"/>
              <a:t>Geography </a:t>
            </a:r>
            <a:r>
              <a:rPr lang="en-US" sz="1400" i="1" dirty="0"/>
              <a:t>of </a:t>
            </a:r>
            <a:r>
              <a:rPr lang="en-US" sz="1400" i="1" dirty="0" smtClean="0"/>
              <a:t>Transportation</a:t>
            </a:r>
            <a:r>
              <a:rPr lang="id-ID" sz="1400" i="1" dirty="0" smtClean="0"/>
              <a:t>, 1996</a:t>
            </a:r>
            <a:r>
              <a:rPr lang="en-US" sz="1400" i="1" dirty="0" smtClean="0"/>
              <a:t>).</a:t>
            </a:r>
            <a:endParaRPr lang="en-US" sz="1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048667" y="2031231"/>
            <a:ext cx="5235426" cy="3639890"/>
            <a:chOff x="2048667" y="2031231"/>
            <a:chExt cx="5235426" cy="3639890"/>
          </a:xfrm>
        </p:grpSpPr>
        <p:sp>
          <p:nvSpPr>
            <p:cNvPr id="3" name="TextBox 2"/>
            <p:cNvSpPr txBox="1"/>
            <p:nvPr/>
          </p:nvSpPr>
          <p:spPr>
            <a:xfrm>
              <a:off x="2048667" y="2031231"/>
              <a:ext cx="7312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dirty="0" smtClean="0">
                  <a:solidFill>
                    <a:srgbClr val="0000CC"/>
                  </a:solidFill>
                </a:rPr>
                <a:t>1800an</a:t>
              </a:r>
              <a:endParaRPr lang="id-ID" sz="1400" dirty="0">
                <a:solidFill>
                  <a:srgbClr val="0000CC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21313" y="2031231"/>
              <a:ext cx="7312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dirty="0" smtClean="0">
                  <a:solidFill>
                    <a:srgbClr val="0000CC"/>
                  </a:solidFill>
                </a:rPr>
                <a:t>1900an</a:t>
              </a:r>
              <a:endParaRPr lang="id-ID" sz="1400" dirty="0">
                <a:solidFill>
                  <a:srgbClr val="0000CC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09545" y="2031231"/>
              <a:ext cx="7312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dirty="0" smtClean="0">
                  <a:solidFill>
                    <a:srgbClr val="0000CC"/>
                  </a:solidFill>
                </a:rPr>
                <a:t>1920an</a:t>
              </a:r>
              <a:endParaRPr lang="id-ID" sz="1400" dirty="0">
                <a:solidFill>
                  <a:srgbClr val="0000CC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76339" y="5363344"/>
              <a:ext cx="7312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dirty="0" smtClean="0">
                  <a:solidFill>
                    <a:srgbClr val="0000CC"/>
                  </a:solidFill>
                </a:rPr>
                <a:t>1945an</a:t>
              </a:r>
              <a:endParaRPr lang="id-ID" sz="1400" dirty="0">
                <a:solidFill>
                  <a:srgbClr val="0000CC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52803" y="5363344"/>
              <a:ext cx="7312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400" dirty="0" smtClean="0">
                  <a:solidFill>
                    <a:srgbClr val="0000CC"/>
                  </a:solidFill>
                </a:rPr>
                <a:t>1945an</a:t>
              </a:r>
              <a:endParaRPr lang="id-ID" sz="1400" dirty="0">
                <a:solidFill>
                  <a:srgbClr val="0000C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068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0.wp.com/transportgeography.org/wp-content/uploads/urban_mobility_patterns2.png?resize=900%2C814&amp;ss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63" y="826840"/>
            <a:ext cx="5400600" cy="488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20155" y="5858689"/>
            <a:ext cx="9721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0000CC"/>
                </a:solidFill>
              </a:rPr>
              <a:t>Possible Urban Movement </a:t>
            </a:r>
            <a:r>
              <a:rPr lang="en-US" sz="1800" b="1" dirty="0" smtClean="0">
                <a:solidFill>
                  <a:srgbClr val="0000CC"/>
                </a:solidFill>
              </a:rPr>
              <a:t>Patterns</a:t>
            </a:r>
            <a:endParaRPr lang="id-ID" sz="1800" b="1" dirty="0" smtClean="0">
              <a:solidFill>
                <a:srgbClr val="0000CC"/>
              </a:solidFill>
            </a:endParaRPr>
          </a:p>
          <a:p>
            <a:pPr algn="ctr"/>
            <a:r>
              <a:rPr lang="en-US" sz="1400" i="1" dirty="0" smtClean="0"/>
              <a:t>Source</a:t>
            </a:r>
            <a:r>
              <a:rPr lang="en-US" sz="1400" i="1" dirty="0"/>
              <a:t>: adapted from A. </a:t>
            </a:r>
            <a:r>
              <a:rPr lang="en-US" sz="1400" i="1" dirty="0" err="1"/>
              <a:t>Bertaud</a:t>
            </a:r>
            <a:r>
              <a:rPr lang="en-US" sz="1400" i="1" dirty="0"/>
              <a:t> (2001) Metropolis: A Measure of the Spatial Organization of 7 Large Cities.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4251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4171" y="226907"/>
            <a:ext cx="928903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400" b="1" i="1" dirty="0">
                <a:solidFill>
                  <a:srgbClr val="0000CC"/>
                </a:solidFill>
              </a:rPr>
              <a:t>Michael </a:t>
            </a:r>
            <a:r>
              <a:rPr lang="id-ID" sz="1400" b="1" i="1" dirty="0" smtClean="0">
                <a:solidFill>
                  <a:srgbClr val="0000CC"/>
                </a:solidFill>
              </a:rPr>
              <a:t>Wegener</a:t>
            </a:r>
            <a:r>
              <a:rPr lang="id-ID" sz="1400" b="1" dirty="0">
                <a:solidFill>
                  <a:srgbClr val="0000CC"/>
                </a:solidFill>
              </a:rPr>
              <a:t> </a:t>
            </a:r>
            <a:r>
              <a:rPr lang="id-ID" sz="1400" b="1" dirty="0" smtClean="0">
                <a:solidFill>
                  <a:srgbClr val="0000CC"/>
                </a:solidFill>
              </a:rPr>
              <a:t>(2004), ada 20 model land-use transport :</a:t>
            </a:r>
            <a:endParaRPr lang="id-ID" sz="1400" b="1" i="1" dirty="0" smtClean="0">
              <a:solidFill>
                <a:srgbClr val="0000CC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 smtClean="0"/>
              <a:t>BOYCE </a:t>
            </a:r>
            <a:r>
              <a:rPr lang="fi-FI" sz="1200" dirty="0"/>
              <a:t>model gabungan lokasi dan pilihan </a:t>
            </a:r>
            <a:r>
              <a:rPr lang="fi-FI" sz="1200" dirty="0" smtClean="0"/>
              <a:t>perjalanan</a:t>
            </a:r>
            <a:r>
              <a:rPr lang="id-ID" sz="1200" dirty="0" smtClean="0"/>
              <a:t> </a:t>
            </a:r>
            <a:r>
              <a:rPr lang="en-US" sz="1200" dirty="0" smtClean="0"/>
              <a:t>(Boyce et</a:t>
            </a:r>
            <a:r>
              <a:rPr lang="id-ID" sz="1200" dirty="0" smtClean="0"/>
              <a:t> </a:t>
            </a:r>
            <a:r>
              <a:rPr lang="en-US" sz="1200" dirty="0" smtClean="0"/>
              <a:t>al</a:t>
            </a:r>
            <a:r>
              <a:rPr lang="en-US" sz="1200" dirty="0"/>
              <a:t>. 1983, 1985; Boyce and </a:t>
            </a:r>
            <a:r>
              <a:rPr lang="en-US" sz="1200" dirty="0" err="1"/>
              <a:t>Mattsson</a:t>
            </a:r>
            <a:r>
              <a:rPr lang="en-US" sz="1200" dirty="0"/>
              <a:t>, 1991; Boyce et al. 1992);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CUFM</a:t>
            </a:r>
            <a:r>
              <a:rPr lang="en-US" sz="1200" i="1" dirty="0"/>
              <a:t> </a:t>
            </a:r>
            <a:r>
              <a:rPr lang="en-US" sz="1200" dirty="0"/>
              <a:t>the California Urban Futures Model developed at the University of California </a:t>
            </a:r>
            <a:r>
              <a:rPr lang="en-US" sz="1200" dirty="0" smtClean="0"/>
              <a:t>at</a:t>
            </a:r>
            <a:r>
              <a:rPr lang="id-ID" sz="1200" dirty="0" smtClean="0"/>
              <a:t> Berkeley </a:t>
            </a:r>
            <a:r>
              <a:rPr lang="id-ID" sz="1200" dirty="0"/>
              <a:t>(Landis 1992, 1993, 1994; Landis and Zhang, 1998a, 1998b);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DELTA </a:t>
            </a:r>
            <a:r>
              <a:rPr lang="en-US" sz="1200" dirty="0"/>
              <a:t>the land-use/economic </a:t>
            </a:r>
            <a:r>
              <a:rPr lang="en-US" sz="1200" dirty="0" err="1"/>
              <a:t>modelling</a:t>
            </a:r>
            <a:r>
              <a:rPr lang="en-US" sz="1200" dirty="0"/>
              <a:t> package by </a:t>
            </a:r>
            <a:r>
              <a:rPr lang="en-US" sz="1200" dirty="0" err="1"/>
              <a:t>Davids</a:t>
            </a:r>
            <a:r>
              <a:rPr lang="en-US" sz="1200" dirty="0"/>
              <a:t> Simmonds </a:t>
            </a:r>
            <a:r>
              <a:rPr lang="en-US" sz="1200" dirty="0" smtClean="0"/>
              <a:t>Consultancy,</a:t>
            </a:r>
            <a:r>
              <a:rPr lang="id-ID" sz="1200" dirty="0" smtClean="0"/>
              <a:t> </a:t>
            </a:r>
            <a:r>
              <a:rPr lang="en-US" sz="1200" dirty="0" smtClean="0"/>
              <a:t>Cambridge</a:t>
            </a:r>
            <a:r>
              <a:rPr lang="en-US" sz="1200" dirty="0"/>
              <a:t>, UK (Simmonds and Still, 1998; Simmonds, 2001);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ILUTE</a:t>
            </a:r>
            <a:r>
              <a:rPr lang="en-US" sz="1200" i="1" dirty="0"/>
              <a:t> </a:t>
            </a:r>
            <a:r>
              <a:rPr lang="en-US" sz="1200" dirty="0"/>
              <a:t>the Integrated Land Use, Transportation, Environment </a:t>
            </a:r>
            <a:r>
              <a:rPr lang="en-US" sz="1200" dirty="0" err="1"/>
              <a:t>modelling</a:t>
            </a:r>
            <a:r>
              <a:rPr lang="en-US" sz="1200" dirty="0"/>
              <a:t> system </a:t>
            </a:r>
            <a:r>
              <a:rPr lang="en-US" sz="1200" dirty="0" smtClean="0"/>
              <a:t>under</a:t>
            </a:r>
            <a:r>
              <a:rPr lang="id-ID" sz="1200" dirty="0" smtClean="0"/>
              <a:t> </a:t>
            </a:r>
            <a:r>
              <a:rPr lang="en-US" sz="1200" dirty="0" smtClean="0"/>
              <a:t>development </a:t>
            </a:r>
            <a:r>
              <a:rPr lang="en-US" sz="1200" dirty="0"/>
              <a:t>at several Canadian universities (Miller and </a:t>
            </a:r>
            <a:r>
              <a:rPr lang="en-US" sz="1200" dirty="0" err="1"/>
              <a:t>Salvini</a:t>
            </a:r>
            <a:r>
              <a:rPr lang="en-US" sz="1200" dirty="0"/>
              <a:t>, 2001);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IMREL</a:t>
            </a:r>
            <a:r>
              <a:rPr lang="en-US" sz="1200" i="1" dirty="0"/>
              <a:t> </a:t>
            </a:r>
            <a:r>
              <a:rPr lang="en-US" sz="1200" dirty="0"/>
              <a:t>the Integrated Model of Residential and Employment Location developed at </a:t>
            </a:r>
            <a:r>
              <a:rPr lang="en-US" sz="1200" dirty="0" smtClean="0"/>
              <a:t>the</a:t>
            </a:r>
            <a:r>
              <a:rPr lang="id-ID" sz="1200" dirty="0" smtClean="0"/>
              <a:t> </a:t>
            </a:r>
            <a:r>
              <a:rPr lang="en-US" sz="1200" dirty="0" smtClean="0"/>
              <a:t>Royal </a:t>
            </a:r>
            <a:r>
              <a:rPr lang="en-US" sz="1200" dirty="0"/>
              <a:t>Institute of Technology, Stockholm by </a:t>
            </a:r>
            <a:r>
              <a:rPr lang="en-US" sz="1200" dirty="0" err="1"/>
              <a:t>Anderstig</a:t>
            </a:r>
            <a:r>
              <a:rPr lang="en-US" sz="1200" dirty="0"/>
              <a:t> and </a:t>
            </a:r>
            <a:r>
              <a:rPr lang="en-US" sz="1200" dirty="0" err="1"/>
              <a:t>Mattsson</a:t>
            </a:r>
            <a:r>
              <a:rPr lang="en-US" sz="1200" dirty="0"/>
              <a:t> (</a:t>
            </a:r>
            <a:r>
              <a:rPr lang="en-US" sz="1200" dirty="0" smtClean="0"/>
              <a:t>1991,</a:t>
            </a:r>
            <a:r>
              <a:rPr lang="id-ID" sz="1200" dirty="0" smtClean="0"/>
              <a:t>1998</a:t>
            </a:r>
            <a:r>
              <a:rPr lang="id-ID" sz="1200" dirty="0"/>
              <a:t>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IRPUD</a:t>
            </a:r>
            <a:r>
              <a:rPr lang="en-US" sz="1200" i="1" dirty="0"/>
              <a:t> </a:t>
            </a:r>
            <a:r>
              <a:rPr lang="en-US" sz="1200" dirty="0"/>
              <a:t>the model of the Dortmund region developed at the University of </a:t>
            </a:r>
            <a:r>
              <a:rPr lang="en-US" sz="1200" dirty="0" smtClean="0"/>
              <a:t>Dortmund</a:t>
            </a:r>
            <a:r>
              <a:rPr lang="id-ID" sz="1200" dirty="0" smtClean="0"/>
              <a:t> </a:t>
            </a:r>
            <a:r>
              <a:rPr lang="de-DE" sz="1200" dirty="0" smtClean="0"/>
              <a:t>(Wegener</a:t>
            </a:r>
            <a:r>
              <a:rPr lang="de-DE" sz="1200" dirty="0"/>
              <a:t>, 1982a, 1982b, 1985, 1986a; Wegener et al. 1991; Wegener, </a:t>
            </a:r>
            <a:r>
              <a:rPr lang="de-DE" sz="1200" dirty="0" smtClean="0"/>
              <a:t>1996,</a:t>
            </a:r>
            <a:r>
              <a:rPr lang="id-ID" sz="1200" dirty="0" smtClean="0"/>
              <a:t> 1998b</a:t>
            </a:r>
            <a:r>
              <a:rPr lang="id-ID" sz="1200" dirty="0"/>
              <a:t>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ITLUP</a:t>
            </a:r>
            <a:r>
              <a:rPr lang="en-US" sz="1200" i="1" dirty="0"/>
              <a:t> </a:t>
            </a:r>
            <a:r>
              <a:rPr lang="en-US" sz="1200" dirty="0"/>
              <a:t>the Integrated Transportation and Land Use Package by Putman (1983, </a:t>
            </a:r>
            <a:r>
              <a:rPr lang="en-US" sz="1200" dirty="0" smtClean="0"/>
              <a:t>1991,</a:t>
            </a:r>
            <a:r>
              <a:rPr lang="id-ID" sz="1200" dirty="0" smtClean="0"/>
              <a:t> </a:t>
            </a:r>
            <a:r>
              <a:rPr lang="en-US" sz="1200" dirty="0" smtClean="0"/>
              <a:t>1998</a:t>
            </a:r>
            <a:r>
              <a:rPr lang="en-US" sz="1200" dirty="0"/>
              <a:t>) consisting of the residential location model DRAM and the </a:t>
            </a:r>
            <a:r>
              <a:rPr lang="en-US" sz="1200" dirty="0" smtClean="0"/>
              <a:t>employment</a:t>
            </a:r>
            <a:r>
              <a:rPr lang="id-ID" sz="1200" dirty="0" smtClean="0"/>
              <a:t> model </a:t>
            </a:r>
            <a:r>
              <a:rPr lang="id-ID" sz="1200" dirty="0"/>
              <a:t>EMPAL;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KIM</a:t>
            </a:r>
            <a:r>
              <a:rPr lang="en-US" sz="1200" i="1" dirty="0"/>
              <a:t> </a:t>
            </a:r>
            <a:r>
              <a:rPr lang="en-US" sz="1200" dirty="0"/>
              <a:t>the non-linear urban equilibrium model developed at the University of Illinois </a:t>
            </a:r>
            <a:r>
              <a:rPr lang="en-US" sz="1200" dirty="0" smtClean="0"/>
              <a:t>at</a:t>
            </a:r>
            <a:r>
              <a:rPr lang="id-ID" sz="1200" dirty="0" smtClean="0"/>
              <a:t> </a:t>
            </a:r>
            <a:r>
              <a:rPr lang="en-US" sz="1200" dirty="0" smtClean="0"/>
              <a:t>Urbana </a:t>
            </a:r>
            <a:r>
              <a:rPr lang="en-US" sz="1200" dirty="0"/>
              <a:t>by Kim (1989) and Rho and Kim (1989);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LILT</a:t>
            </a:r>
            <a:r>
              <a:rPr lang="en-US" sz="1200" i="1" dirty="0"/>
              <a:t> </a:t>
            </a:r>
            <a:r>
              <a:rPr lang="en-US" sz="1200" dirty="0"/>
              <a:t>the Leeds Integrated Land-Use/Transport model developed at the University </a:t>
            </a:r>
            <a:r>
              <a:rPr lang="en-US" sz="1200" dirty="0" smtClean="0"/>
              <a:t>of</a:t>
            </a:r>
            <a:r>
              <a:rPr lang="id-ID" sz="1200" dirty="0" smtClean="0"/>
              <a:t> </a:t>
            </a:r>
            <a:r>
              <a:rPr lang="en-US" sz="1200" dirty="0" smtClean="0"/>
              <a:t>Leeds </a:t>
            </a:r>
            <a:r>
              <a:rPr lang="en-US" sz="1200" dirty="0"/>
              <a:t>by </a:t>
            </a:r>
            <a:r>
              <a:rPr lang="en-US" sz="1200" dirty="0" err="1"/>
              <a:t>Mackett</a:t>
            </a:r>
            <a:r>
              <a:rPr lang="en-US" sz="1200" dirty="0"/>
              <a:t> (1983, 1990c, 1991a, 1991b);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MEPLAN</a:t>
            </a:r>
            <a:r>
              <a:rPr lang="en-US" sz="1200" i="1" dirty="0"/>
              <a:t> </a:t>
            </a:r>
            <a:r>
              <a:rPr lang="en-US" sz="1200" dirty="0"/>
              <a:t>the integrated </a:t>
            </a:r>
            <a:r>
              <a:rPr lang="en-US" sz="1200" dirty="0" err="1"/>
              <a:t>modelling</a:t>
            </a:r>
            <a:r>
              <a:rPr lang="en-US" sz="1200" dirty="0"/>
              <a:t> package developed by </a:t>
            </a:r>
            <a:r>
              <a:rPr lang="en-US" sz="1200" dirty="0" err="1"/>
              <a:t>Marcial</a:t>
            </a:r>
            <a:r>
              <a:rPr lang="en-US" sz="1200" dirty="0"/>
              <a:t> </a:t>
            </a:r>
            <a:r>
              <a:rPr lang="en-US" sz="1200" dirty="0" err="1"/>
              <a:t>Echenique</a:t>
            </a:r>
            <a:r>
              <a:rPr lang="en-US" sz="1200" dirty="0"/>
              <a:t> &amp; </a:t>
            </a:r>
            <a:r>
              <a:rPr lang="en-US" sz="1200" dirty="0" smtClean="0"/>
              <a:t>Partners</a:t>
            </a:r>
            <a:r>
              <a:rPr lang="id-ID" sz="1200" dirty="0" smtClean="0"/>
              <a:t> </a:t>
            </a:r>
            <a:r>
              <a:rPr lang="fr-FR" sz="1200" dirty="0" smtClean="0"/>
              <a:t>(</a:t>
            </a:r>
            <a:r>
              <a:rPr lang="fr-FR" sz="1200" dirty="0" err="1" smtClean="0"/>
              <a:t>Echenique</a:t>
            </a:r>
            <a:r>
              <a:rPr lang="fr-FR" sz="1200" dirty="0" smtClean="0"/>
              <a:t> </a:t>
            </a:r>
            <a:r>
              <a:rPr lang="fr-FR" sz="1200" dirty="0"/>
              <a:t>et al., 1969; </a:t>
            </a:r>
            <a:r>
              <a:rPr lang="fr-FR" sz="1200" dirty="0" err="1"/>
              <a:t>Echenique</a:t>
            </a:r>
            <a:r>
              <a:rPr lang="fr-FR" sz="1200" dirty="0"/>
              <a:t> and Williams, 1980; </a:t>
            </a:r>
            <a:r>
              <a:rPr lang="fr-FR" sz="1200" dirty="0" err="1"/>
              <a:t>Echenique</a:t>
            </a:r>
            <a:r>
              <a:rPr lang="fr-FR" sz="1200" dirty="0"/>
              <a:t>, </a:t>
            </a:r>
            <a:r>
              <a:rPr lang="fr-FR" sz="1200" dirty="0" smtClean="0"/>
              <a:t>1985;</a:t>
            </a:r>
            <a:r>
              <a:rPr lang="id-ID" sz="1200" dirty="0" smtClean="0"/>
              <a:t> Echenique </a:t>
            </a:r>
            <a:r>
              <a:rPr lang="id-ID" sz="1200" dirty="0"/>
              <a:t>et al., 1990; Hunt and Echenique, 1993; Hunt and Simmonds, </a:t>
            </a:r>
            <a:r>
              <a:rPr lang="id-ID" sz="1200" dirty="0" smtClean="0"/>
              <a:t>1993, Williams </a:t>
            </a:r>
            <a:r>
              <a:rPr lang="id-ID" sz="1200" dirty="0"/>
              <a:t>1994; Hunt 1994);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METROSIM</a:t>
            </a:r>
            <a:r>
              <a:rPr lang="en-US" sz="1200" i="1" dirty="0"/>
              <a:t> </a:t>
            </a:r>
            <a:r>
              <a:rPr lang="en-US" sz="1200" dirty="0"/>
              <a:t>the microeconomic land-use and transport model developed for the New </a:t>
            </a:r>
            <a:r>
              <a:rPr lang="en-US" sz="1200" dirty="0" smtClean="0"/>
              <a:t>York</a:t>
            </a:r>
            <a:r>
              <a:rPr lang="id-ID" sz="1200" dirty="0" smtClean="0"/>
              <a:t> </a:t>
            </a:r>
            <a:r>
              <a:rPr lang="en-US" sz="1200" dirty="0" smtClean="0"/>
              <a:t>Metropolitan </a:t>
            </a:r>
            <a:r>
              <a:rPr lang="en-US" sz="1200" dirty="0"/>
              <a:t>Area by </a:t>
            </a:r>
            <a:r>
              <a:rPr lang="en-US" sz="1200" dirty="0" err="1"/>
              <a:t>Anas</a:t>
            </a:r>
            <a:r>
              <a:rPr lang="en-US" sz="1200" dirty="0"/>
              <a:t> (1992, 1994, 1998</a:t>
            </a:r>
            <a:r>
              <a:rPr lang="en-US" sz="1200" dirty="0" smtClean="0"/>
              <a:t>);</a:t>
            </a:r>
            <a:r>
              <a:rPr lang="id-ID" sz="1200" dirty="0" smtClean="0"/>
              <a:t> 5</a:t>
            </a:r>
            <a:endParaRPr lang="id-ID" sz="1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MUSSA</a:t>
            </a:r>
            <a:r>
              <a:rPr lang="en-US" sz="1200" i="1" dirty="0"/>
              <a:t> </a:t>
            </a:r>
            <a:r>
              <a:rPr lang="en-US" sz="1200" dirty="0"/>
              <a:t>the '5-Stage Land-Use Transport Model' developed for Santiago de Chile </a:t>
            </a:r>
            <a:r>
              <a:rPr lang="en-US" sz="1200" dirty="0" smtClean="0"/>
              <a:t>by</a:t>
            </a:r>
            <a:r>
              <a:rPr lang="id-ID" sz="1200" dirty="0" smtClean="0"/>
              <a:t> Martinez </a:t>
            </a:r>
            <a:r>
              <a:rPr lang="id-ID" sz="1200" dirty="0"/>
              <a:t>(1991, 1992a,1992b; Martinez and Donoso, 1995; Martinez, </a:t>
            </a:r>
            <a:r>
              <a:rPr lang="id-ID" sz="1200" dirty="0" smtClean="0"/>
              <a:t>1996, 1997a</a:t>
            </a:r>
            <a:r>
              <a:rPr lang="id-ID" sz="1200" dirty="0"/>
              <a:t>, 1997b);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PECAS</a:t>
            </a:r>
            <a:r>
              <a:rPr lang="en-US" sz="1200" i="1" dirty="0"/>
              <a:t> </a:t>
            </a:r>
            <a:r>
              <a:rPr lang="en-US" sz="1200" dirty="0"/>
              <a:t>the Production, Exchange and Consumption Allocation System developed at </a:t>
            </a:r>
            <a:r>
              <a:rPr lang="en-US" sz="1200" dirty="0" smtClean="0"/>
              <a:t>the</a:t>
            </a:r>
            <a:r>
              <a:rPr lang="id-ID" sz="1200" dirty="0" smtClean="0"/>
              <a:t> </a:t>
            </a:r>
            <a:r>
              <a:rPr lang="en-US" sz="1200" dirty="0" smtClean="0"/>
              <a:t>University </a:t>
            </a:r>
            <a:r>
              <a:rPr lang="en-US" sz="1200" dirty="0"/>
              <a:t>of Calgary (Parsons Brinckerhoff Ohio et al., 1999; Hunt and </a:t>
            </a:r>
            <a:r>
              <a:rPr lang="en-US" sz="1200" dirty="0" smtClean="0"/>
              <a:t>Abraham,</a:t>
            </a:r>
            <a:r>
              <a:rPr lang="id-ID" sz="1200" dirty="0" smtClean="0"/>
              <a:t> 2003</a:t>
            </a:r>
            <a:r>
              <a:rPr lang="id-ID" sz="1200" dirty="0"/>
              <a:t>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POLIS</a:t>
            </a:r>
            <a:r>
              <a:rPr lang="en-US" sz="1200" i="1" dirty="0"/>
              <a:t> </a:t>
            </a:r>
            <a:r>
              <a:rPr lang="en-US" sz="1200" dirty="0"/>
              <a:t>the Projective Optimization Land Use Information System developed by </a:t>
            </a:r>
            <a:r>
              <a:rPr lang="en-US" sz="1200" dirty="0" err="1" smtClean="0"/>
              <a:t>Prastacos</a:t>
            </a:r>
            <a:r>
              <a:rPr lang="id-ID" sz="1200" dirty="0"/>
              <a:t> </a:t>
            </a:r>
            <a:r>
              <a:rPr lang="en-US" sz="1200" dirty="0" smtClean="0"/>
              <a:t>for </a:t>
            </a:r>
            <a:r>
              <a:rPr lang="en-US" sz="1200" dirty="0"/>
              <a:t>the Association of Bay Area Governments (</a:t>
            </a:r>
            <a:r>
              <a:rPr lang="en-US" sz="1200" dirty="0" err="1"/>
              <a:t>Prastacos</a:t>
            </a:r>
            <a:r>
              <a:rPr lang="en-US" sz="1200" dirty="0"/>
              <a:t>, 1986; </a:t>
            </a:r>
            <a:r>
              <a:rPr lang="en-US" sz="1200" dirty="0" err="1"/>
              <a:t>Caindec</a:t>
            </a:r>
            <a:r>
              <a:rPr lang="en-US" sz="1200" dirty="0"/>
              <a:t> </a:t>
            </a:r>
            <a:r>
              <a:rPr lang="en-US" sz="1200" dirty="0" smtClean="0"/>
              <a:t>and</a:t>
            </a:r>
            <a:r>
              <a:rPr lang="id-ID" sz="1200" dirty="0" smtClean="0"/>
              <a:t> Prastacos</a:t>
            </a:r>
            <a:r>
              <a:rPr lang="id-ID" sz="1200" dirty="0"/>
              <a:t>, 1995);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RURBAN</a:t>
            </a:r>
            <a:r>
              <a:rPr lang="en-US" sz="1200" i="1" dirty="0"/>
              <a:t> </a:t>
            </a:r>
            <a:r>
              <a:rPr lang="en-US" sz="1200" dirty="0"/>
              <a:t>the Random-Utility URBAN model developed by Miyamoto (Miyamoto et al</a:t>
            </a:r>
            <a:r>
              <a:rPr lang="en-US" sz="1200" dirty="0" smtClean="0"/>
              <a:t>.,</a:t>
            </a:r>
            <a:r>
              <a:rPr lang="id-ID" sz="1200" dirty="0" smtClean="0"/>
              <a:t> 1986</a:t>
            </a:r>
            <a:r>
              <a:rPr lang="id-ID" sz="1200" dirty="0"/>
              <a:t>; Miyamoto and Kitazume, 1989; Miyamoto and Udomsri, 1996);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STASA</a:t>
            </a:r>
            <a:r>
              <a:rPr lang="en-US" sz="1200" i="1" dirty="0"/>
              <a:t> </a:t>
            </a:r>
            <a:r>
              <a:rPr lang="en-US" sz="1200" dirty="0"/>
              <a:t>the master-equation based transport and urban/regional model developed for </a:t>
            </a:r>
            <a:r>
              <a:rPr lang="en-US" sz="1200" dirty="0" smtClean="0"/>
              <a:t>the</a:t>
            </a:r>
            <a:r>
              <a:rPr lang="id-ID" sz="1200" dirty="0" smtClean="0"/>
              <a:t> </a:t>
            </a:r>
            <a:r>
              <a:rPr lang="en-US" sz="1200" dirty="0" smtClean="0"/>
              <a:t>metropolitan </a:t>
            </a:r>
            <a:r>
              <a:rPr lang="en-US" sz="1200" dirty="0"/>
              <a:t>region of Stuttgart by Haag (1990);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TLUMIP</a:t>
            </a:r>
            <a:r>
              <a:rPr lang="en-US" sz="1200" i="1" dirty="0"/>
              <a:t> </a:t>
            </a:r>
            <a:r>
              <a:rPr lang="en-US" sz="1200" dirty="0"/>
              <a:t>the land-use transport model of the US State of Oregon developed in the </a:t>
            </a:r>
            <a:r>
              <a:rPr lang="en-US" sz="1200" dirty="0" smtClean="0"/>
              <a:t>Oregon</a:t>
            </a:r>
            <a:r>
              <a:rPr lang="id-ID" sz="1200" dirty="0" smtClean="0"/>
              <a:t> Transport </a:t>
            </a:r>
            <a:r>
              <a:rPr lang="id-ID" sz="1200" dirty="0"/>
              <a:t>and Land Use Model Integration Program (ODOT, 2002);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sz="1200" b="1" i="1" dirty="0"/>
              <a:t>TRANUS</a:t>
            </a:r>
            <a:r>
              <a:rPr lang="id-ID" sz="1200" i="1" dirty="0"/>
              <a:t> </a:t>
            </a:r>
            <a:r>
              <a:rPr lang="id-ID" sz="1200" dirty="0"/>
              <a:t>the transport and land-use model developed by de la Barra (de la Barra, 1982; </a:t>
            </a:r>
            <a:r>
              <a:rPr lang="id-ID" sz="1200" dirty="0" smtClean="0"/>
              <a:t>de la </a:t>
            </a:r>
            <a:r>
              <a:rPr lang="id-ID" sz="1200" dirty="0"/>
              <a:t>Barra et al. 1984; de la Barra 1989, 1998);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TRESIS</a:t>
            </a:r>
            <a:r>
              <a:rPr lang="en-US" sz="1200" i="1" dirty="0"/>
              <a:t> </a:t>
            </a:r>
            <a:r>
              <a:rPr lang="en-US" sz="1200" dirty="0"/>
              <a:t>the Transportation and Environment Strategy Impact Simulator developed at </a:t>
            </a:r>
            <a:r>
              <a:rPr lang="en-US" sz="1200" dirty="0" smtClean="0"/>
              <a:t>the</a:t>
            </a:r>
            <a:r>
              <a:rPr lang="id-ID" sz="1200" dirty="0" smtClean="0"/>
              <a:t> </a:t>
            </a:r>
            <a:r>
              <a:rPr lang="en-US" sz="1200" dirty="0" smtClean="0"/>
              <a:t>University </a:t>
            </a:r>
            <a:r>
              <a:rPr lang="en-US" sz="1200" dirty="0"/>
              <a:t>of Sydney by </a:t>
            </a:r>
            <a:r>
              <a:rPr lang="en-US" sz="1200" dirty="0" err="1"/>
              <a:t>Hensher</a:t>
            </a:r>
            <a:r>
              <a:rPr lang="en-US" sz="1200" dirty="0"/>
              <a:t> and Ton (2001);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i="1" dirty="0"/>
              <a:t>URBANSIM</a:t>
            </a:r>
            <a:r>
              <a:rPr lang="en-US" sz="1200" i="1" dirty="0"/>
              <a:t> </a:t>
            </a:r>
            <a:r>
              <a:rPr lang="en-US" sz="1200" dirty="0"/>
              <a:t>the microeconomic model of location choice of households and firms by </a:t>
            </a:r>
            <a:r>
              <a:rPr lang="en-US" sz="1200" dirty="0" smtClean="0"/>
              <a:t>Waddell</a:t>
            </a:r>
            <a:r>
              <a:rPr lang="id-ID" sz="1200" dirty="0" smtClean="0"/>
              <a:t> </a:t>
            </a:r>
            <a:r>
              <a:rPr lang="nb-NO" sz="1200" dirty="0" smtClean="0"/>
              <a:t>(1998a</a:t>
            </a:r>
            <a:r>
              <a:rPr lang="nb-NO" sz="1200" dirty="0"/>
              <a:t>, 1998b, 2002; Waddell et al., 1998).</a:t>
            </a: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351344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3095</TotalTime>
  <Words>1000</Words>
  <Application>Microsoft Office PowerPoint</Application>
  <PresentationFormat>Custom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255</cp:revision>
  <dcterms:created xsi:type="dcterms:W3CDTF">2021-03-01T00:34:11Z</dcterms:created>
  <dcterms:modified xsi:type="dcterms:W3CDTF">2022-04-04T22:52:06Z</dcterms:modified>
</cp:coreProperties>
</file>