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2" r:id="rId4"/>
    <p:sldId id="353" r:id="rId5"/>
    <p:sldId id="354" r:id="rId6"/>
    <p:sldId id="263" r:id="rId7"/>
    <p:sldId id="264" r:id="rId8"/>
    <p:sldId id="270" r:id="rId9"/>
    <p:sldId id="265" r:id="rId10"/>
    <p:sldId id="271" r:id="rId11"/>
    <p:sldId id="266" r:id="rId12"/>
    <p:sldId id="267" r:id="rId13"/>
    <p:sldId id="268" r:id="rId14"/>
    <p:sldId id="269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FD7B-3DEE-4F49-9470-722B8557B493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D49C-0054-4A08-8143-87D88A7DE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8D49C-0054-4A08-8143-87D88A7DE7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5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B7AD-AE73-4910-9249-0AE5E16E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FCC29-0531-411D-9684-34239D94655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401546-6B84-4399-A53E-C32200CA37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ANALISIS MULTIVARIATE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486400" y="12954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ROA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743200" y="5334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CAR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19400" y="17526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NPL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819400" y="29718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NIM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733800" y="8382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3810000" y="17526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3886200" y="1828800"/>
            <a:ext cx="1600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83768" y="18864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Independent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436096" y="332656"/>
            <a:ext cx="1328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Dependent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705600" y="32766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Age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436096" y="3356992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Size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5867400" y="1981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 flipV="1">
            <a:off x="6172200" y="1981200"/>
            <a:ext cx="990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775325" y="4079875"/>
            <a:ext cx="198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Control variables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041525" y="4765675"/>
            <a:ext cx="448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ROA = b0 + b1CAR + b2NPL + b3NIM + e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041525" y="5527675"/>
            <a:ext cx="634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ROA = b0 + b1CAR + b2NPL +b3NIM + b4Size + b5Age + e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117725" y="6061075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We never hyphotese variable control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2104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124200" y="0"/>
            <a:ext cx="2703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mic Sans MS" pitchFamily="66" charset="0"/>
              </a:rPr>
              <a:t>Path Analysis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93725" y="3622675"/>
            <a:ext cx="83679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Exogenous variable ξ (</a:t>
            </a:r>
            <a:r>
              <a:rPr lang="en-US" b="1" dirty="0" err="1">
                <a:latin typeface="Comic Sans MS" pitchFamily="66" charset="0"/>
              </a:rPr>
              <a:t>Ksi</a:t>
            </a:r>
            <a:r>
              <a:rPr lang="en-US" b="1" dirty="0">
                <a:latin typeface="Comic Sans MS" pitchFamily="66" charset="0"/>
              </a:rPr>
              <a:t>)= is not posses an </a:t>
            </a:r>
            <a:r>
              <a:rPr lang="en-US" b="1" dirty="0" err="1">
                <a:latin typeface="Comic Sans MS" pitchFamily="66" charset="0"/>
              </a:rPr>
              <a:t>antecendent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varaibles</a:t>
            </a:r>
            <a:endParaRPr lang="en-US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Endogenous variable η (Eta)= is posses an antecedent variables</a:t>
            </a:r>
          </a:p>
          <a:p>
            <a:r>
              <a:rPr lang="en-US" b="1" dirty="0">
                <a:latin typeface="Comic Sans MS" pitchFamily="66" charset="0"/>
              </a:rPr>
              <a:t>Intervening /Mediating variable = is posses an antecedent as well as</a:t>
            </a:r>
          </a:p>
          <a:p>
            <a:r>
              <a:rPr lang="en-US" b="1" dirty="0">
                <a:latin typeface="Comic Sans MS" pitchFamily="66" charset="0"/>
              </a:rPr>
              <a:t>                                                      consequent variables (η1)</a:t>
            </a:r>
          </a:p>
          <a:p>
            <a:r>
              <a:rPr lang="en-US" b="1" dirty="0">
                <a:latin typeface="Comic Sans MS" pitchFamily="66" charset="0"/>
              </a:rPr>
              <a:t>Coefficient parameter from Exogenous to endogenous γ (gamma)</a:t>
            </a:r>
          </a:p>
          <a:p>
            <a:r>
              <a:rPr lang="en-US" b="1" dirty="0">
                <a:latin typeface="Comic Sans MS" pitchFamily="66" charset="0"/>
              </a:rPr>
              <a:t>Coefficient parameter from endogenous to </a:t>
            </a:r>
            <a:r>
              <a:rPr lang="en-US" b="1" dirty="0" err="1">
                <a:latin typeface="Comic Sans MS" pitchFamily="66" charset="0"/>
              </a:rPr>
              <a:t>endogeneus</a:t>
            </a:r>
            <a:r>
              <a:rPr lang="en-US" b="1" dirty="0">
                <a:latin typeface="Comic Sans MS" pitchFamily="66" charset="0"/>
              </a:rPr>
              <a:t> β (beta)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895600" y="5715000"/>
            <a:ext cx="38683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η1=γ1.1ξ1+γ1.2ξ2+ ζ1</a:t>
            </a:r>
          </a:p>
          <a:p>
            <a:endParaRPr lang="en-US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 η2= γ2.1ξ1+γ2.2ξ2+β2.1η1+ ζ2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00200" y="0"/>
            <a:ext cx="5221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Comic Sans MS" pitchFamily="66" charset="0"/>
              </a:rPr>
              <a:t>Structural Equation Modeling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12725" y="3394075"/>
            <a:ext cx="251062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Measurement Model:</a:t>
            </a:r>
          </a:p>
          <a:p>
            <a:r>
              <a:rPr lang="en-US" b="1" dirty="0">
                <a:latin typeface="Comic Sans MS" pitchFamily="66" charset="0"/>
              </a:rPr>
              <a:t>ξ 1(</a:t>
            </a:r>
            <a:r>
              <a:rPr lang="en-US" b="1" dirty="0" err="1">
                <a:latin typeface="Comic Sans MS" pitchFamily="66" charset="0"/>
              </a:rPr>
              <a:t>Ksi</a:t>
            </a:r>
            <a:r>
              <a:rPr lang="en-US" b="1" dirty="0">
                <a:latin typeface="Comic Sans MS" pitchFamily="66" charset="0"/>
              </a:rPr>
              <a:t>) </a:t>
            </a:r>
          </a:p>
          <a:p>
            <a:r>
              <a:rPr lang="en-US" b="1" dirty="0">
                <a:latin typeface="Comic Sans MS" pitchFamily="66" charset="0"/>
              </a:rPr>
              <a:t>X1=</a:t>
            </a:r>
            <a:r>
              <a:rPr lang="en-US" sz="2000" b="1" dirty="0">
                <a:latin typeface="Comic Sans MS" pitchFamily="66" charset="0"/>
              </a:rPr>
              <a:t>λ</a:t>
            </a:r>
            <a:r>
              <a:rPr lang="en-US" b="1" dirty="0">
                <a:latin typeface="Comic Sans MS" pitchFamily="66" charset="0"/>
              </a:rPr>
              <a:t>1ξ1+d1</a:t>
            </a:r>
          </a:p>
          <a:p>
            <a:r>
              <a:rPr lang="en-US" b="1" dirty="0">
                <a:latin typeface="Comic Sans MS" pitchFamily="66" charset="0"/>
              </a:rPr>
              <a:t>X2=λ2ξ1+d2</a:t>
            </a:r>
          </a:p>
          <a:p>
            <a:r>
              <a:rPr lang="en-US" b="1" dirty="0">
                <a:latin typeface="Comic Sans MS" pitchFamily="66" charset="0"/>
              </a:rPr>
              <a:t>X3=λ3ξ1+d3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413125" y="3394075"/>
            <a:ext cx="37689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Structural Model:</a:t>
            </a:r>
          </a:p>
          <a:p>
            <a:endParaRPr lang="en-US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η1=γ1.1ξ1+γ1.2ξ2+ ζ1</a:t>
            </a:r>
          </a:p>
          <a:p>
            <a:endParaRPr lang="en-US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η2= γ2.1ξ1+γ2.2ξ2+β2.1η1+ ζ2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524000" y="1676400"/>
            <a:ext cx="144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66FF33"/>
                </a:solidFill>
                <a:latin typeface="Comic Sans MS" pitchFamily="66" charset="0"/>
              </a:rPr>
              <a:t>Numbers of</a:t>
            </a:r>
          </a:p>
          <a:p>
            <a:pPr algn="ctr"/>
            <a:r>
              <a:rPr lang="en-US">
                <a:solidFill>
                  <a:srgbClr val="66FF33"/>
                </a:solidFill>
                <a:latin typeface="Comic Sans MS" pitchFamily="66" charset="0"/>
              </a:rPr>
              <a:t>Books read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657600" y="3276600"/>
            <a:ext cx="144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Parent</a:t>
            </a:r>
          </a:p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Condition</a:t>
            </a:r>
          </a:p>
          <a:p>
            <a:pPr algn="ctr"/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illiterate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257800" y="1676400"/>
            <a:ext cx="1447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66FF33"/>
                </a:solidFill>
                <a:latin typeface="Comic Sans MS" pitchFamily="66" charset="0"/>
              </a:rPr>
              <a:t>Capability of</a:t>
            </a:r>
          </a:p>
          <a:p>
            <a:pPr algn="ctr"/>
            <a:r>
              <a:rPr lang="en-US">
                <a:solidFill>
                  <a:srgbClr val="66FF33"/>
                </a:solidFill>
                <a:latin typeface="Comic Sans MS" pitchFamily="66" charset="0"/>
              </a:rPr>
              <a:t>reading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9718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42672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041525" y="11842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X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699125" y="1260475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Y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175125" y="40798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Z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270125" y="4689475"/>
            <a:ext cx="38459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Y = b0 +b1X + b2Z*X+ e</a:t>
            </a:r>
          </a:p>
          <a:p>
            <a:endParaRPr lang="en-US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Y= b0 + b1X + b2Z +b3Z*X + e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955925" y="198438"/>
            <a:ext cx="332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Moderating Variables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24000" y="12192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A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0" y="12954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B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39749" y="1981200"/>
            <a:ext cx="85042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A and B as Shoes Company</a:t>
            </a:r>
          </a:p>
          <a:p>
            <a:r>
              <a:rPr lang="en-US" b="1" dirty="0">
                <a:latin typeface="Comic Sans MS" pitchFamily="66" charset="0"/>
              </a:rPr>
              <a:t>If I have to setup MIS in company A, is it also applicable for company </a:t>
            </a:r>
            <a:r>
              <a:rPr 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901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According Universal theory, yes it also can be applied as well at company B</a:t>
            </a:r>
          </a:p>
          <a:p>
            <a:endParaRPr lang="en-US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But according to Contingency theory can not be applied to B since company B</a:t>
            </a:r>
          </a:p>
          <a:p>
            <a:r>
              <a:rPr lang="en-US" b="1" dirty="0">
                <a:latin typeface="Comic Sans MS" pitchFamily="66" charset="0"/>
              </a:rPr>
              <a:t>Has its own situational or contextual factors that might be different from A,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041525" y="3927475"/>
            <a:ext cx="34242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The contingency variables are: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Environment uncertainty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Technology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Organizational structure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Strategy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Culture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286000" y="0"/>
            <a:ext cx="495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Universal vs Contingency Theory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Metode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Analisis</a:t>
            </a:r>
            <a:r>
              <a:rPr lang="en-US" dirty="0">
                <a:solidFill>
                  <a:srgbClr val="0070C0"/>
                </a:solidFill>
              </a:rPr>
              <a:t> Data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>
                <a:solidFill>
                  <a:srgbClr val="C00000"/>
                </a:solidFill>
              </a:rPr>
              <a:t>Metode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Dependen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r>
              <a:rPr lang="en-US" sz="2800" dirty="0" err="1">
                <a:solidFill>
                  <a:srgbClr val="C00000"/>
                </a:solidFill>
              </a:rPr>
              <a:t>menguji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ada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tidaknya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hubungan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dua</a:t>
            </a:r>
            <a:r>
              <a:rPr lang="en-US" sz="2800" dirty="0">
                <a:solidFill>
                  <a:srgbClr val="C00000"/>
                </a:solidFill>
              </a:rPr>
              <a:t> set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. </a:t>
            </a:r>
            <a:r>
              <a:rPr lang="en-US" sz="2800" dirty="0" err="1">
                <a:solidFill>
                  <a:srgbClr val="C00000"/>
                </a:solidFill>
              </a:rPr>
              <a:t>Satu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adalah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bebas</a:t>
            </a:r>
            <a:r>
              <a:rPr lang="en-US" sz="2800" dirty="0">
                <a:solidFill>
                  <a:srgbClr val="C00000"/>
                </a:solidFill>
              </a:rPr>
              <a:t> (</a:t>
            </a:r>
            <a:r>
              <a:rPr lang="en-US" sz="2800" dirty="0" err="1">
                <a:solidFill>
                  <a:srgbClr val="C00000"/>
                </a:solidFill>
              </a:rPr>
              <a:t>independen</a:t>
            </a:r>
            <a:r>
              <a:rPr lang="en-US" sz="2800" dirty="0">
                <a:solidFill>
                  <a:srgbClr val="C00000"/>
                </a:solidFill>
              </a:rPr>
              <a:t>) </a:t>
            </a:r>
            <a:r>
              <a:rPr lang="en-US" sz="2800" dirty="0" err="1">
                <a:solidFill>
                  <a:srgbClr val="C00000"/>
                </a:solidFill>
              </a:rPr>
              <a:t>dan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satu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adalah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terikat</a:t>
            </a:r>
            <a:r>
              <a:rPr lang="en-US" sz="2800" dirty="0">
                <a:solidFill>
                  <a:srgbClr val="C00000"/>
                </a:solidFill>
              </a:rPr>
              <a:t> (</a:t>
            </a:r>
            <a:r>
              <a:rPr lang="en-US" sz="2800" dirty="0" err="1">
                <a:solidFill>
                  <a:srgbClr val="C00000"/>
                </a:solidFill>
              </a:rPr>
              <a:t>dependen</a:t>
            </a:r>
            <a:r>
              <a:rPr lang="en-US" sz="2800" dirty="0">
                <a:solidFill>
                  <a:srgbClr val="C00000"/>
                </a:solidFill>
              </a:rPr>
              <a:t>). </a:t>
            </a:r>
            <a:r>
              <a:rPr lang="en-US" sz="2800" dirty="0" err="1">
                <a:solidFill>
                  <a:srgbClr val="C00000"/>
                </a:solidFill>
              </a:rPr>
              <a:t>Tujuan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metode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dependen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menentukan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apakah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bebas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mempengaruhi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terikat</a:t>
            </a:r>
            <a:r>
              <a:rPr lang="en-US" sz="2800" dirty="0">
                <a:solidFill>
                  <a:srgbClr val="C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>
                <a:solidFill>
                  <a:srgbClr val="C00000"/>
                </a:solidFill>
              </a:rPr>
              <a:t>Metode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Interdependen:jika</a:t>
            </a:r>
            <a:r>
              <a:rPr lang="en-US" sz="2800" dirty="0">
                <a:solidFill>
                  <a:srgbClr val="C00000"/>
                </a:solidFill>
              </a:rPr>
              <a:t> set data yang </a:t>
            </a:r>
            <a:r>
              <a:rPr lang="en-US" sz="2800" dirty="0" err="1">
                <a:solidFill>
                  <a:srgbClr val="C00000"/>
                </a:solidFill>
              </a:rPr>
              <a:t>ada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tidak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mungkin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dikelompokkan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kedalam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bebas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terikat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maka</a:t>
            </a:r>
            <a:r>
              <a:rPr lang="en-US" sz="2800" dirty="0">
                <a:solidFill>
                  <a:srgbClr val="C00000"/>
                </a:solidFill>
              </a:rPr>
              <a:t> yang </a:t>
            </a:r>
            <a:r>
              <a:rPr lang="en-US" sz="2800" dirty="0" err="1">
                <a:solidFill>
                  <a:srgbClr val="C00000"/>
                </a:solidFill>
              </a:rPr>
              <a:t>dapat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dilakukan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adalah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mengidentifikasi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bagaimana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mengapa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variabel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tersebut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saling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berkaitan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satu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sama</a:t>
            </a:r>
            <a:r>
              <a:rPr lang="en-US" sz="2800" dirty="0">
                <a:solidFill>
                  <a:srgbClr val="C00000"/>
                </a:solidFill>
              </a:rPr>
              <a:t> lain.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Analisis</a:t>
            </a:r>
            <a:r>
              <a:rPr lang="en-US" dirty="0">
                <a:solidFill>
                  <a:srgbClr val="0070C0"/>
                </a:solidFill>
              </a:rPr>
              <a:t> Data</a:t>
            </a:r>
          </a:p>
        </p:txBody>
      </p:sp>
      <p:graphicFrame>
        <p:nvGraphicFramePr>
          <p:cNvPr id="11281" name="Group 1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65247455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terikat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Bebas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Teknik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Analisis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Non-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AutoNum type="arabicPeriod"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atau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lebih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Non-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non-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kategori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non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&gt;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kategori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non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&gt;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kategori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atau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lebih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non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Crosstab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/Chi-squares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Beda t-test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Beda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berpasangan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Analysis of variance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(ANOVA) –one way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Anova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Two way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Anova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Multivariate analysis of variance (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Manova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Teknik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Analisis</a:t>
            </a:r>
            <a:r>
              <a:rPr lang="en-US" dirty="0">
                <a:solidFill>
                  <a:srgbClr val="0070C0"/>
                </a:solidFill>
              </a:rPr>
              <a:t> Data</a:t>
            </a:r>
          </a:p>
        </p:txBody>
      </p:sp>
      <p:graphicFrame>
        <p:nvGraphicFramePr>
          <p:cNvPr id="12305" name="Group 17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357473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terikat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Variabel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bebas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Teknik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Analisis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5.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6.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Satu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non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7.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lebih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lebih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non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lebih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non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Dua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lebih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metrik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Multiple Regression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Analisis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Diskriminan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Logistic regression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Structural equation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Modelling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(SEM)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Statistik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Parametrik</a:t>
            </a:r>
            <a:endParaRPr lang="en-US" dirty="0">
              <a:solidFill>
                <a:srgbClr val="0070C0"/>
              </a:solidFill>
            </a:endParaRPr>
          </a:p>
          <a:p>
            <a:pPr marL="533400" indent="-533400"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Asumsi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>
                <a:solidFill>
                  <a:srgbClr val="0070C0"/>
                </a:solidFill>
              </a:rPr>
              <a:t>Data Normal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>
                <a:solidFill>
                  <a:srgbClr val="0070C0"/>
                </a:solidFill>
              </a:rPr>
              <a:t>Varian </a:t>
            </a:r>
            <a:r>
              <a:rPr lang="en-US" dirty="0" err="1">
                <a:solidFill>
                  <a:srgbClr val="0070C0"/>
                </a:solidFill>
              </a:rPr>
              <a:t>Sama</a:t>
            </a:r>
            <a:endParaRPr lang="en-US" dirty="0">
              <a:solidFill>
                <a:srgbClr val="0070C0"/>
              </a:solidFill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 err="1">
                <a:solidFill>
                  <a:srgbClr val="0070C0"/>
                </a:solidFill>
              </a:rPr>
              <a:t>Skala</a:t>
            </a:r>
            <a:r>
              <a:rPr lang="en-US" dirty="0">
                <a:solidFill>
                  <a:srgbClr val="0070C0"/>
                </a:solidFill>
              </a:rPr>
              <a:t> Interval/</a:t>
            </a:r>
            <a:r>
              <a:rPr lang="en-US" dirty="0" err="1">
                <a:solidFill>
                  <a:srgbClr val="0070C0"/>
                </a:solidFill>
              </a:rPr>
              <a:t>Rasio</a:t>
            </a:r>
            <a:endParaRPr lang="en-US" dirty="0">
              <a:solidFill>
                <a:srgbClr val="0070C0"/>
              </a:solidFill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>
                <a:solidFill>
                  <a:srgbClr val="0070C0"/>
                </a:solidFill>
              </a:rPr>
              <a:t>N &gt; 30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Non-</a:t>
            </a:r>
            <a:r>
              <a:rPr lang="en-US" dirty="0" err="1">
                <a:solidFill>
                  <a:srgbClr val="C00000"/>
                </a:solidFill>
              </a:rPr>
              <a:t>Parametrik</a:t>
            </a:r>
            <a:endParaRPr lang="en-US" dirty="0">
              <a:solidFill>
                <a:srgbClr val="C00000"/>
              </a:solidFill>
            </a:endParaRPr>
          </a:p>
          <a:p>
            <a:pPr marL="533400" indent="-533400" eaLnBrk="1" hangingPunct="1">
              <a:defRPr/>
            </a:pPr>
            <a:r>
              <a:rPr lang="en-US" dirty="0" err="1">
                <a:solidFill>
                  <a:srgbClr val="C00000"/>
                </a:solidFill>
              </a:rPr>
              <a:t>Asumsi</a:t>
            </a:r>
            <a:r>
              <a:rPr lang="en-US" dirty="0">
                <a:solidFill>
                  <a:srgbClr val="C00000"/>
                </a:solidFill>
              </a:rPr>
              <a:t>: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</a:rPr>
              <a:t>Data 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 Normal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</a:rPr>
              <a:t>Varian 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Sama</a:t>
            </a:r>
            <a:endParaRPr lang="en-US" dirty="0">
              <a:solidFill>
                <a:srgbClr val="C00000"/>
              </a:solidFill>
            </a:endParaRP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 err="1">
                <a:solidFill>
                  <a:srgbClr val="C00000"/>
                </a:solidFill>
              </a:rPr>
              <a:t>Skala</a:t>
            </a:r>
            <a:r>
              <a:rPr lang="en-US" dirty="0">
                <a:solidFill>
                  <a:srgbClr val="C00000"/>
                </a:solidFill>
              </a:rPr>
              <a:t> Nominal/Ordinal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</a:rPr>
              <a:t>N &lt;30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20925" y="1230313"/>
            <a:ext cx="313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sz="2000" b="1" dirty="0">
                <a:solidFill>
                  <a:srgbClr val="FF0000"/>
                </a:solidFill>
              </a:rPr>
              <a:t>Content of Theory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74725" y="2297113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Concepts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41725" y="2297113"/>
            <a:ext cx="1368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/>
              <a:t>Definiton</a:t>
            </a:r>
            <a:endParaRPr lang="en-US" sz="2000" b="1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03925" y="2297113"/>
            <a:ext cx="1625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Proposition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1676400" y="1600200"/>
            <a:ext cx="24384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14800" y="1600200"/>
            <a:ext cx="24384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114800" y="16002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17525" y="2601913"/>
            <a:ext cx="198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  </a:t>
            </a:r>
            <a:r>
              <a:rPr lang="en-US" sz="2000" b="1" dirty="0"/>
              <a:t>Abstract idea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108325" y="2601913"/>
            <a:ext cx="2679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State meaning of the</a:t>
            </a:r>
          </a:p>
          <a:p>
            <a:r>
              <a:rPr lang="en-US" sz="2000" b="1" dirty="0"/>
              <a:t>concept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927725" y="2678113"/>
            <a:ext cx="3217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Statement about concept</a:t>
            </a:r>
          </a:p>
          <a:p>
            <a:r>
              <a:rPr lang="en-US" sz="2000" b="1" dirty="0"/>
              <a:t>Or relationship between</a:t>
            </a:r>
          </a:p>
          <a:p>
            <a:r>
              <a:rPr lang="en-US" sz="2000" b="1" dirty="0"/>
              <a:t>concept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65125" y="3821113"/>
            <a:ext cx="17840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Non-Variable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574925" y="3821113"/>
            <a:ext cx="11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Variable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914400" y="2971800"/>
            <a:ext cx="5334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1447800" y="2971800"/>
            <a:ext cx="16764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965325" y="4583113"/>
            <a:ext cx="1891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Observe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err="1">
                <a:solidFill>
                  <a:srgbClr val="7030A0"/>
                </a:solidFill>
              </a:rPr>
              <a:t>Kinerja</a:t>
            </a:r>
            <a:r>
              <a:rPr lang="en-US" sz="2000" b="1" dirty="0">
                <a:solidFill>
                  <a:srgbClr val="7030A0"/>
                </a:solidFill>
              </a:rPr>
              <a:t> (ROA)</a:t>
            </a:r>
          </a:p>
          <a:p>
            <a:r>
              <a:rPr lang="en-US" sz="2000" b="1" dirty="0" err="1">
                <a:solidFill>
                  <a:srgbClr val="7030A0"/>
                </a:solidFill>
              </a:rPr>
              <a:t>Inflasi</a:t>
            </a:r>
            <a:r>
              <a:rPr lang="en-US" sz="2000" b="1" dirty="0">
                <a:solidFill>
                  <a:srgbClr val="7030A0"/>
                </a:solidFill>
              </a:rPr>
              <a:t> (IHK)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3717925" y="4583113"/>
            <a:ext cx="379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Un-observed</a:t>
            </a:r>
            <a:r>
              <a:rPr lang="id-ID" sz="2000" b="1" dirty="0">
                <a:solidFill>
                  <a:srgbClr val="7030A0"/>
                </a:solidFill>
              </a:rPr>
              <a:t>/Konstruk/Laten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2514600" y="4114800"/>
            <a:ext cx="5334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114800"/>
            <a:ext cx="12192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193925" y="-65088"/>
            <a:ext cx="4394200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KERANGKA PEMIKIRAN TEORITIS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0" y="381000"/>
            <a:ext cx="946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7030A0"/>
                </a:solidFill>
              </a:rPr>
              <a:t>Suatu</a:t>
            </a:r>
            <a:r>
              <a:rPr lang="en-US" sz="2000" b="1" dirty="0">
                <a:solidFill>
                  <a:srgbClr val="7030A0"/>
                </a:solidFill>
              </a:rPr>
              <a:t> conceptual model </a:t>
            </a:r>
            <a:r>
              <a:rPr lang="en-US" sz="2000" b="1" dirty="0" err="1">
                <a:solidFill>
                  <a:srgbClr val="7030A0"/>
                </a:solidFill>
              </a:rPr>
              <a:t>untk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menggambarkan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hubungan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antar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variabel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yg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000" b="1" dirty="0" err="1">
                <a:solidFill>
                  <a:srgbClr val="7030A0"/>
                </a:solidFill>
              </a:rPr>
              <a:t>Telah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diidentifkasi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sebagai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faktor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penting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yg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berkaitan</a:t>
            </a:r>
            <a:r>
              <a:rPr lang="en-US" sz="2000" b="1" dirty="0">
                <a:solidFill>
                  <a:srgbClr val="7030A0"/>
                </a:solidFill>
              </a:rPr>
              <a:t> dg </a:t>
            </a:r>
            <a:r>
              <a:rPr lang="en-US" sz="2000" b="1" dirty="0" err="1">
                <a:solidFill>
                  <a:srgbClr val="7030A0"/>
                </a:solidFill>
              </a:rPr>
              <a:t>masalah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>
                <a:solidFill>
                  <a:srgbClr val="7030A0"/>
                </a:solidFill>
              </a:rPr>
              <a:t>penelitian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0502" name="Rectangle 23"/>
          <p:cNvSpPr>
            <a:spLocks noChangeArrowheads="1"/>
          </p:cNvSpPr>
          <p:nvPr/>
        </p:nvSpPr>
        <p:spPr bwMode="auto">
          <a:xfrm>
            <a:off x="2209800" y="5029200"/>
            <a:ext cx="914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03" name="Oval 24"/>
          <p:cNvSpPr>
            <a:spLocks noChangeArrowheads="1"/>
          </p:cNvSpPr>
          <p:nvPr/>
        </p:nvSpPr>
        <p:spPr bwMode="auto">
          <a:xfrm>
            <a:off x="4114800" y="4953000"/>
            <a:ext cx="9144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00" decel="100000" fill="hold"/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900" decel="100000" fill="hold"/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900" decel="100000" fill="hold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nimBg="1"/>
      <p:bldP spid="20494" grpId="0" animBg="1"/>
      <p:bldP spid="20495" grpId="0" animBg="1"/>
      <p:bldP spid="20498" grpId="0" animBg="1"/>
      <p:bldP spid="204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1">
            <a:extLst>
              <a:ext uri="{FF2B5EF4-FFF2-40B4-BE49-F238E27FC236}">
                <a16:creationId xmlns:a16="http://schemas.microsoft.com/office/drawing/2014/main" id="{BA58AC73-7435-462A-A8DA-D79481432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122" y="1371600"/>
            <a:ext cx="1600200" cy="10287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>
                <a:solidFill>
                  <a:srgbClr val="FFFF00"/>
                </a:solidFill>
              </a:rPr>
              <a:t>Kepuasan </a:t>
            </a:r>
          </a:p>
          <a:p>
            <a:r>
              <a:rPr lang="en-US" altLang="en-US" sz="1350" b="1">
                <a:solidFill>
                  <a:srgbClr val="FFFF00"/>
                </a:solidFill>
              </a:rPr>
              <a:t>     Kerja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1C066DA-45EB-454D-BC61-A5DD5067D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847975"/>
            <a:ext cx="628650" cy="342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>
                <a:solidFill>
                  <a:srgbClr val="66FF33"/>
                </a:solidFill>
              </a:rPr>
              <a:t>M1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C7B9345-A2E9-442B-A0C5-E6754C535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6" y="2894410"/>
            <a:ext cx="560785" cy="342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44D579D2-83EB-4FB8-A3F9-7CB979D58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010" y="2896791"/>
            <a:ext cx="485775" cy="342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/>
              <a:t>M3</a:t>
            </a:r>
          </a:p>
        </p:txBody>
      </p:sp>
      <p:cxnSp>
        <p:nvCxnSpPr>
          <p:cNvPr id="23558" name="Straight Arrow Connector 6">
            <a:extLst>
              <a:ext uri="{FF2B5EF4-FFF2-40B4-BE49-F238E27FC236}">
                <a16:creationId xmlns:a16="http://schemas.microsoft.com/office/drawing/2014/main" id="{7BF52B7F-7244-464F-904A-1A34C305DA5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314700" y="2327673"/>
            <a:ext cx="742950" cy="539353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59" name="Straight Arrow Connector 8">
            <a:extLst>
              <a:ext uri="{FF2B5EF4-FFF2-40B4-BE49-F238E27FC236}">
                <a16:creationId xmlns:a16="http://schemas.microsoft.com/office/drawing/2014/main" id="{1EB9EED6-14A0-4F98-A8BC-B455F69A0641}"/>
              </a:ext>
            </a:extLst>
          </p:cNvPr>
          <p:cNvCxnSpPr>
            <a:cxnSpLocks noChangeShapeType="1"/>
            <a:stCxn id="23554" idx="4"/>
            <a:endCxn id="23556" idx="0"/>
          </p:cNvCxnSpPr>
          <p:nvPr/>
        </p:nvCxnSpPr>
        <p:spPr bwMode="auto">
          <a:xfrm>
            <a:off x="4442222" y="2400301"/>
            <a:ext cx="0" cy="494110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0" name="TextBox 13">
            <a:extLst>
              <a:ext uri="{FF2B5EF4-FFF2-40B4-BE49-F238E27FC236}">
                <a16:creationId xmlns:a16="http://schemas.microsoft.com/office/drawing/2014/main" id="{6380ADC8-57A7-44D4-B365-F8F21B51E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1" y="2993231"/>
            <a:ext cx="91563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 dirty="0" err="1">
                <a:solidFill>
                  <a:srgbClr val="0070C0"/>
                </a:solidFill>
              </a:rPr>
              <a:t>Indikator</a:t>
            </a:r>
            <a:endParaRPr lang="en-US" altLang="en-US" sz="1350" b="1" dirty="0">
              <a:solidFill>
                <a:srgbClr val="0070C0"/>
              </a:solidFill>
            </a:endParaRPr>
          </a:p>
        </p:txBody>
      </p:sp>
      <p:sp>
        <p:nvSpPr>
          <p:cNvPr id="23561" name="TextBox 14">
            <a:extLst>
              <a:ext uri="{FF2B5EF4-FFF2-40B4-BE49-F238E27FC236}">
                <a16:creationId xmlns:a16="http://schemas.microsoft.com/office/drawing/2014/main" id="{50ABB7ED-8AAD-4EE3-A01A-B64D83595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29050"/>
            <a:ext cx="13716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>
                <a:solidFill>
                  <a:srgbClr val="FF3300"/>
                </a:solidFill>
              </a:rPr>
              <a:t>Skala Likert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2BCB8BB4-7B7A-41FA-A814-CE9DD479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86251"/>
            <a:ext cx="554355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 b="1" dirty="0">
                <a:solidFill>
                  <a:srgbClr val="7030A0"/>
                </a:solidFill>
              </a:rPr>
              <a:t>M1 = </a:t>
            </a:r>
            <a:r>
              <a:rPr lang="en-US" altLang="en-US" sz="1350" b="1" dirty="0" err="1">
                <a:solidFill>
                  <a:srgbClr val="7030A0"/>
                </a:solidFill>
              </a:rPr>
              <a:t>Menyenangkan</a:t>
            </a:r>
            <a:r>
              <a:rPr lang="en-US" altLang="en-US" sz="1350" b="1" dirty="0">
                <a:solidFill>
                  <a:srgbClr val="7030A0"/>
                </a:solidFill>
              </a:rPr>
              <a:t>	STS	TS	N	S	SS</a:t>
            </a:r>
          </a:p>
          <a:p>
            <a:r>
              <a:rPr lang="en-US" altLang="en-US" sz="1350" b="1" dirty="0">
                <a:solidFill>
                  <a:srgbClr val="7030A0"/>
                </a:solidFill>
              </a:rPr>
              <a:t>M2 = </a:t>
            </a:r>
            <a:r>
              <a:rPr lang="en-US" altLang="en-US" sz="1350" b="1" dirty="0" err="1">
                <a:solidFill>
                  <a:srgbClr val="7030A0"/>
                </a:solidFill>
              </a:rPr>
              <a:t>Menjajikan</a:t>
            </a:r>
            <a:r>
              <a:rPr lang="en-US" altLang="en-US" sz="1350" b="1" dirty="0">
                <a:solidFill>
                  <a:srgbClr val="7030A0"/>
                </a:solidFill>
              </a:rPr>
              <a:t>		STS	TS	N	S	SS</a:t>
            </a:r>
          </a:p>
          <a:p>
            <a:r>
              <a:rPr lang="en-US" altLang="en-US" sz="1350" b="1" dirty="0">
                <a:solidFill>
                  <a:srgbClr val="7030A0"/>
                </a:solidFill>
              </a:rPr>
              <a:t>M3 = </a:t>
            </a:r>
            <a:r>
              <a:rPr lang="en-US" altLang="en-US" sz="1350" b="1" dirty="0" err="1">
                <a:solidFill>
                  <a:srgbClr val="7030A0"/>
                </a:solidFill>
              </a:rPr>
              <a:t>Menantang</a:t>
            </a:r>
            <a:r>
              <a:rPr lang="en-US" altLang="en-US" sz="1350" b="1" dirty="0">
                <a:solidFill>
                  <a:srgbClr val="7030A0"/>
                </a:solidFill>
              </a:rPr>
              <a:t>		STS	TS	N	S	SS</a:t>
            </a:r>
          </a:p>
        </p:txBody>
      </p:sp>
      <p:cxnSp>
        <p:nvCxnSpPr>
          <p:cNvPr id="23563" name="Straight Arrow Connector 18">
            <a:extLst>
              <a:ext uri="{FF2B5EF4-FFF2-40B4-BE49-F238E27FC236}">
                <a16:creationId xmlns:a16="http://schemas.microsoft.com/office/drawing/2014/main" id="{021978BD-08FD-4BF0-A4FB-CE526C54AEDD}"/>
              </a:ext>
            </a:extLst>
          </p:cNvPr>
          <p:cNvCxnSpPr>
            <a:cxnSpLocks noChangeShapeType="1"/>
            <a:stCxn id="23554" idx="5"/>
            <a:endCxn id="23557" idx="0"/>
          </p:cNvCxnSpPr>
          <p:nvPr/>
        </p:nvCxnSpPr>
        <p:spPr bwMode="auto">
          <a:xfrm>
            <a:off x="5008960" y="2249091"/>
            <a:ext cx="642938" cy="647700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67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A077F-BC81-4CF1-BE7E-7D8CC514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7030A0"/>
                </a:solidFill>
              </a:rPr>
              <a:t>Semantic Differences</a:t>
            </a:r>
          </a:p>
        </p:txBody>
      </p:sp>
      <p:cxnSp>
        <p:nvCxnSpPr>
          <p:cNvPr id="24579" name="Straight Connector 3">
            <a:extLst>
              <a:ext uri="{FF2B5EF4-FFF2-40B4-BE49-F238E27FC236}">
                <a16:creationId xmlns:a16="http://schemas.microsoft.com/office/drawing/2014/main" id="{6EBEE0BB-4373-412E-A447-A2E1D36E79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200" y="2628900"/>
            <a:ext cx="314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0" name="TextBox 4">
            <a:extLst>
              <a:ext uri="{FF2B5EF4-FFF2-40B4-BE49-F238E27FC236}">
                <a16:creationId xmlns:a16="http://schemas.microsoft.com/office/drawing/2014/main" id="{27E1DC3D-356E-477E-9D54-02C453773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2628900"/>
            <a:ext cx="69442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Dislike</a:t>
            </a:r>
          </a:p>
        </p:txBody>
      </p:sp>
      <p:sp>
        <p:nvSpPr>
          <p:cNvPr id="24581" name="TextBox 5">
            <a:extLst>
              <a:ext uri="{FF2B5EF4-FFF2-40B4-BE49-F238E27FC236}">
                <a16:creationId xmlns:a16="http://schemas.microsoft.com/office/drawing/2014/main" id="{92376FAC-9A4C-4F16-A453-88E0C6602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1" y="2628900"/>
            <a:ext cx="50206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Like</a:t>
            </a:r>
          </a:p>
        </p:txBody>
      </p:sp>
      <p:cxnSp>
        <p:nvCxnSpPr>
          <p:cNvPr id="24582" name="Straight Connector 7">
            <a:extLst>
              <a:ext uri="{FF2B5EF4-FFF2-40B4-BE49-F238E27FC236}">
                <a16:creationId xmlns:a16="http://schemas.microsoft.com/office/drawing/2014/main" id="{4DFD245F-AC19-4029-897A-B70C15BD2AF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57500" y="3657600"/>
            <a:ext cx="3143250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3" name="TextBox 8">
            <a:extLst>
              <a:ext uri="{FF2B5EF4-FFF2-40B4-BE49-F238E27FC236}">
                <a16:creationId xmlns:a16="http://schemas.microsoft.com/office/drawing/2014/main" id="{BC87A4F4-36F6-425F-A906-2D6B7DC6A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1" y="3771900"/>
            <a:ext cx="49244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Bad</a:t>
            </a:r>
          </a:p>
        </p:txBody>
      </p:sp>
      <p:sp>
        <p:nvSpPr>
          <p:cNvPr id="24584" name="TextBox 9">
            <a:extLst>
              <a:ext uri="{FF2B5EF4-FFF2-40B4-BE49-F238E27FC236}">
                <a16:creationId xmlns:a16="http://schemas.microsoft.com/office/drawing/2014/main" id="{B1A05836-CEF8-47E5-AF20-F8BD8C683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406" y="3675460"/>
            <a:ext cx="7429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269609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3886200" y="1066800"/>
            <a:ext cx="1905000" cy="9906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Kepuasan</a:t>
            </a: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0325" y="2754313"/>
            <a:ext cx="1215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/>
              <a:t>Dimensi</a:t>
            </a:r>
            <a:endParaRPr lang="en-US" sz="2000" b="1" dirty="0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276600" y="2057400"/>
            <a:ext cx="1447800" cy="6858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057400"/>
            <a:ext cx="0" cy="7620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724400" y="2057400"/>
            <a:ext cx="2057400" cy="7620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270125" y="4049713"/>
            <a:ext cx="1477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Q1  Q2  Q3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175125" y="4049713"/>
            <a:ext cx="195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Q4  Q5  Q6  Q7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308725" y="4049713"/>
            <a:ext cx="230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Q8  Q9  Q10   Q11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36525" y="3973513"/>
            <a:ext cx="13477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/>
              <a:t>Indikator</a:t>
            </a:r>
            <a:endParaRPr lang="en-US" sz="2000" b="1" dirty="0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3124200"/>
            <a:ext cx="4572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2971800" y="3124200"/>
            <a:ext cx="762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048000" y="3124200"/>
            <a:ext cx="3048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4419600" y="3124200"/>
            <a:ext cx="3048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724400" y="3124200"/>
            <a:ext cx="152400" cy="9906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724400" y="3124200"/>
            <a:ext cx="5334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724400" y="3124200"/>
            <a:ext cx="914400" cy="9906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6553200" y="3200400"/>
            <a:ext cx="3810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6934200" y="3200400"/>
            <a:ext cx="76200" cy="8382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6934200" y="3200400"/>
            <a:ext cx="5334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6934200" y="3200400"/>
            <a:ext cx="1066800" cy="8382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11113" y="4800600"/>
            <a:ext cx="9132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Q1 = </a:t>
            </a:r>
            <a:r>
              <a:rPr lang="en-US" b="1" dirty="0" err="1">
                <a:solidFill>
                  <a:srgbClr val="FF0000"/>
                </a:solidFill>
              </a:rPr>
              <a:t>setujukah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bahwa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pekerjaan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saudara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membosankan</a:t>
            </a:r>
            <a:r>
              <a:rPr lang="en-US" b="1" dirty="0">
                <a:solidFill>
                  <a:srgbClr val="FF0000"/>
                </a:solidFill>
              </a:rPr>
              <a:t> ? STS  TS   N  S   SS</a:t>
            </a:r>
          </a:p>
          <a:p>
            <a:r>
              <a:rPr lang="en-US" b="1" dirty="0">
                <a:solidFill>
                  <a:srgbClr val="FF0000"/>
                </a:solidFill>
              </a:rPr>
              <a:t>Q4 = </a:t>
            </a:r>
            <a:r>
              <a:rPr lang="en-US" b="1" dirty="0" err="1">
                <a:solidFill>
                  <a:srgbClr val="FF0000"/>
                </a:solidFill>
              </a:rPr>
              <a:t>setujukah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bahwa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atasan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saudara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selalu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menghargai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pekerjaan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saudara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Q8 = </a:t>
            </a:r>
            <a:r>
              <a:rPr lang="en-US" b="1" dirty="0" err="1">
                <a:solidFill>
                  <a:srgbClr val="FF0000"/>
                </a:solidFill>
              </a:rPr>
              <a:t>setujukah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bahwa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teman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sekerja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sudara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selalu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mendorong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saudara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193925" y="11113"/>
            <a:ext cx="622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UN-OBSERVED VARIABLE (LATENT VARIABLES</a:t>
            </a:r>
            <a:r>
              <a:rPr lang="en-US" sz="2000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" name="Oval 28"/>
          <p:cNvSpPr>
            <a:spLocks noChangeArrowheads="1"/>
          </p:cNvSpPr>
          <p:nvPr/>
        </p:nvSpPr>
        <p:spPr bwMode="auto">
          <a:xfrm>
            <a:off x="2590800" y="2667000"/>
            <a:ext cx="914400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FFFF00"/>
                </a:solidFill>
              </a:rPr>
              <a:t>Job</a:t>
            </a:r>
          </a:p>
        </p:txBody>
      </p:sp>
      <p:sp>
        <p:nvSpPr>
          <p:cNvPr id="3" name="Oval 29"/>
          <p:cNvSpPr>
            <a:spLocks noChangeArrowheads="1"/>
          </p:cNvSpPr>
          <p:nvPr/>
        </p:nvSpPr>
        <p:spPr bwMode="auto">
          <a:xfrm>
            <a:off x="4267200" y="2819400"/>
            <a:ext cx="990600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FFFF00"/>
                </a:solidFill>
              </a:rPr>
              <a:t>Atasan</a:t>
            </a:r>
          </a:p>
        </p:txBody>
      </p:sp>
      <p:sp>
        <p:nvSpPr>
          <p:cNvPr id="4" name="Oval 30"/>
          <p:cNvSpPr>
            <a:spLocks noChangeArrowheads="1"/>
          </p:cNvSpPr>
          <p:nvPr/>
        </p:nvSpPr>
        <p:spPr bwMode="auto">
          <a:xfrm>
            <a:off x="6400800" y="2895600"/>
            <a:ext cx="1066800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b="1">
                <a:solidFill>
                  <a:srgbClr val="FFFF00"/>
                </a:solidFill>
              </a:rPr>
              <a:t>Co Worker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decel="100000" fill="hold"/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2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900" decel="100000" fill="hold"/>
                                        <p:tgtEl>
                                          <p:spTgt spid="2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12" grpId="0" animBg="1"/>
      <p:bldP spid="21513" grpId="0" animBg="1"/>
      <p:bldP spid="21514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215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600200"/>
          </a:xfrm>
          <a:noFill/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Reflective and Formative Indicator</a:t>
            </a:r>
            <a:br>
              <a:rPr lang="en-US" sz="4000" dirty="0">
                <a:effectLst/>
              </a:rPr>
            </a:br>
            <a:endParaRPr lang="en-US" sz="4000" dirty="0"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endParaRPr lang="id-ID" dirty="0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590800" y="2514600"/>
            <a:ext cx="13716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Tahoma" charset="0"/>
              </a:rPr>
              <a:t>Stress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6248400" y="2514600"/>
            <a:ext cx="1371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Tahoma" charset="0"/>
              </a:rPr>
              <a:t>Stress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279525" y="4146550"/>
            <a:ext cx="1185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ahoma" charset="0"/>
              </a:rPr>
              <a:t>Stomach</a:t>
            </a:r>
          </a:p>
          <a:p>
            <a:r>
              <a:rPr lang="en-US" b="1" dirty="0">
                <a:solidFill>
                  <a:srgbClr val="FF0000"/>
                </a:solidFill>
                <a:latin typeface="Tahoma" charset="0"/>
              </a:rPr>
              <a:t>ache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46325" y="4146550"/>
            <a:ext cx="131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ahoma" charset="0"/>
              </a:rPr>
              <a:t>Headache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717925" y="422275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Tahoma" charset="0"/>
              </a:rPr>
              <a:t>tension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334000" y="4191000"/>
            <a:ext cx="105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Tahoma" charset="0"/>
              </a:rPr>
              <a:t>Divorce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537325" y="4298950"/>
            <a:ext cx="1030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Tahoma" charset="0"/>
              </a:rPr>
              <a:t>Retired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604125" y="4222750"/>
            <a:ext cx="134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  <a:latin typeface="Tahoma" charset="0"/>
              </a:rPr>
              <a:t>Bankcrup</a:t>
            </a:r>
            <a:r>
              <a:rPr lang="en-US">
                <a:solidFill>
                  <a:srgbClr val="660066"/>
                </a:solidFill>
                <a:latin typeface="Tahoma" charset="0"/>
              </a:rPr>
              <a:t>t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1600200" y="3276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2743200" y="33528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429000" y="33528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5638800" y="3276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67818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7391400" y="32766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676400" y="5030788"/>
            <a:ext cx="321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Tahoma" charset="0"/>
              </a:rPr>
              <a:t>Reflective Indicator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5638800" y="4954588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ahoma" charset="0"/>
              </a:rPr>
              <a:t>Formative Indicator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C00000"/>
                </a:solidFill>
              </a:rPr>
              <a:t>Skala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Pengukuran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Variabel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8778" name="Group 10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56359015"/>
              </p:ext>
            </p:extLst>
          </p:nvPr>
        </p:nvGraphicFramePr>
        <p:xfrm>
          <a:off x="457200" y="1600200"/>
          <a:ext cx="8610600" cy="4621216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98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Skala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Kategori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Peringkat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Jarak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Unique Origin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Nilai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Tengah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Dispersi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signif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Ordinal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Tdk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Inter-quartil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Deviasi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Interval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Deviasi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t, 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Deviasi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t, 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Independen</a:t>
            </a:r>
            <a:r>
              <a:rPr lang="en-US" dirty="0">
                <a:solidFill>
                  <a:srgbClr val="7030A0"/>
                </a:solidFill>
              </a:rPr>
              <a:t> (</a:t>
            </a:r>
            <a:r>
              <a:rPr lang="en-US" dirty="0" err="1">
                <a:solidFill>
                  <a:srgbClr val="7030A0"/>
                </a:solidFill>
              </a:rPr>
              <a:t>bebas</a:t>
            </a:r>
            <a:r>
              <a:rPr lang="en-US" dirty="0">
                <a:solidFill>
                  <a:srgbClr val="7030A0"/>
                </a:solidFill>
              </a:rPr>
              <a:t>)/</a:t>
            </a:r>
            <a:r>
              <a:rPr lang="en-US" dirty="0" err="1">
                <a:solidFill>
                  <a:srgbClr val="7030A0"/>
                </a:solidFill>
              </a:rPr>
              <a:t>exogen</a:t>
            </a:r>
            <a:endParaRPr lang="en-US" dirty="0">
              <a:solidFill>
                <a:srgbClr val="7030A0"/>
              </a:solidFill>
            </a:endParaRPr>
          </a:p>
          <a:p>
            <a:pPr eaLnBrk="1" hangingPunct="1"/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Dependen</a:t>
            </a:r>
            <a:r>
              <a:rPr lang="en-US" dirty="0">
                <a:solidFill>
                  <a:srgbClr val="7030A0"/>
                </a:solidFill>
              </a:rPr>
              <a:t> (</a:t>
            </a:r>
            <a:r>
              <a:rPr lang="en-US" dirty="0" err="1">
                <a:solidFill>
                  <a:srgbClr val="7030A0"/>
                </a:solidFill>
              </a:rPr>
              <a:t>terikat</a:t>
            </a:r>
            <a:r>
              <a:rPr lang="en-US" dirty="0">
                <a:solidFill>
                  <a:srgbClr val="7030A0"/>
                </a:solidFill>
              </a:rPr>
              <a:t>)/ endogen</a:t>
            </a:r>
          </a:p>
          <a:p>
            <a:pPr eaLnBrk="1" hangingPunct="1"/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Kontrol</a:t>
            </a:r>
            <a:r>
              <a:rPr lang="en-US" dirty="0">
                <a:solidFill>
                  <a:srgbClr val="7030A0"/>
                </a:solidFill>
              </a:rPr>
              <a:t> (</a:t>
            </a:r>
            <a:r>
              <a:rPr lang="en-US" dirty="0" err="1">
                <a:solidFill>
                  <a:srgbClr val="7030A0"/>
                </a:solidFill>
              </a:rPr>
              <a:t>umumnya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demografi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Moderating (</a:t>
            </a:r>
            <a:r>
              <a:rPr lang="en-US" dirty="0" err="1">
                <a:solidFill>
                  <a:srgbClr val="7030A0"/>
                </a:solidFill>
              </a:rPr>
              <a:t>memperkuat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atau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memperlemah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hubungan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dependen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independen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eaLnBrk="1" hangingPunct="1"/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Intervening </a:t>
            </a:r>
            <a:r>
              <a:rPr lang="en-US" dirty="0" err="1">
                <a:solidFill>
                  <a:srgbClr val="7030A0"/>
                </a:solidFill>
              </a:rPr>
              <a:t>atau</a:t>
            </a:r>
            <a:r>
              <a:rPr lang="en-US" dirty="0">
                <a:solidFill>
                  <a:srgbClr val="7030A0"/>
                </a:solidFill>
              </a:rPr>
              <a:t> mediating (</a:t>
            </a:r>
            <a:r>
              <a:rPr lang="en-US" dirty="0" err="1">
                <a:solidFill>
                  <a:srgbClr val="7030A0"/>
                </a:solidFill>
              </a:rPr>
              <a:t>variabel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antara</a:t>
            </a:r>
            <a:r>
              <a:rPr lang="en-US" dirty="0">
                <a:solidFill>
                  <a:srgbClr val="66FF3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810</Words>
  <Application>Microsoft Office PowerPoint</Application>
  <PresentationFormat>On-screen Show (4:3)</PresentationFormat>
  <Paragraphs>249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Comic Sans MS</vt:lpstr>
      <vt:lpstr>Constantia</vt:lpstr>
      <vt:lpstr>Tahoma</vt:lpstr>
      <vt:lpstr>Wingdings</vt:lpstr>
      <vt:lpstr>Wingdings 2</vt:lpstr>
      <vt:lpstr>Flow</vt:lpstr>
      <vt:lpstr>ANALISIS MULTIVARIATE</vt:lpstr>
      <vt:lpstr>Statistik</vt:lpstr>
      <vt:lpstr>PowerPoint Presentation</vt:lpstr>
      <vt:lpstr>PowerPoint Presentation</vt:lpstr>
      <vt:lpstr>Semantic Differences</vt:lpstr>
      <vt:lpstr>PowerPoint Presentation</vt:lpstr>
      <vt:lpstr>Reflective and Formative Indicator </vt:lpstr>
      <vt:lpstr>Skala Pengukuran Variabel</vt:lpstr>
      <vt:lpstr>Jenis variabel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Analisis Data</vt:lpstr>
      <vt:lpstr>Teknik Analisis Data</vt:lpstr>
      <vt:lpstr>Teknik Analisis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Imam Ghozali</dc:creator>
  <cp:lastModifiedBy>Ghozali Imam</cp:lastModifiedBy>
  <cp:revision>8</cp:revision>
  <dcterms:created xsi:type="dcterms:W3CDTF">2013-09-02T04:20:30Z</dcterms:created>
  <dcterms:modified xsi:type="dcterms:W3CDTF">2021-04-06T11:23:10Z</dcterms:modified>
</cp:coreProperties>
</file>