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1" r:id="rId9"/>
    <p:sldId id="262" r:id="rId10"/>
    <p:sldId id="272" r:id="rId11"/>
    <p:sldId id="263" r:id="rId12"/>
    <p:sldId id="264" r:id="rId13"/>
    <p:sldId id="265" r:id="rId14"/>
    <p:sldId id="266" r:id="rId15"/>
    <p:sldId id="267" r:id="rId16"/>
    <p:sldId id="268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368D-8995-43E5-A487-41AFA86CFEC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5657-25C3-40D2-8B63-75D74E38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5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368D-8995-43E5-A487-41AFA86CFEC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5657-25C3-40D2-8B63-75D74E38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4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368D-8995-43E5-A487-41AFA86CFEC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5657-25C3-40D2-8B63-75D74E38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0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368D-8995-43E5-A487-41AFA86CFEC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5657-25C3-40D2-8B63-75D74E38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7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368D-8995-43E5-A487-41AFA86CFEC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5657-25C3-40D2-8B63-75D74E38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368D-8995-43E5-A487-41AFA86CFEC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5657-25C3-40D2-8B63-75D74E38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7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368D-8995-43E5-A487-41AFA86CFEC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5657-25C3-40D2-8B63-75D74E38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368D-8995-43E5-A487-41AFA86CFEC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5657-25C3-40D2-8B63-75D74E38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3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368D-8995-43E5-A487-41AFA86CFEC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5657-25C3-40D2-8B63-75D74E38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0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368D-8995-43E5-A487-41AFA86CFEC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5657-25C3-40D2-8B63-75D74E38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5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368D-8995-43E5-A487-41AFA86CFEC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5657-25C3-40D2-8B63-75D74E38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2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E368D-8995-43E5-A487-41AFA86CFEC6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A5657-25C3-40D2-8B63-75D74E38C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3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–</a:t>
            </a:r>
            <a:r>
              <a:rPr lang="en-US" dirty="0" err="1"/>
              <a:t>materi</a:t>
            </a:r>
            <a:r>
              <a:rPr lang="en-US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87537-E128-4FD8-8D53-801D3855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studi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4455A-F517-458C-8EC1-5DFE677F6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Keberadaan</a:t>
            </a:r>
            <a:r>
              <a:rPr lang="en-US" altLang="en-US" dirty="0"/>
              <a:t> AKP </a:t>
            </a:r>
            <a:r>
              <a:rPr lang="en-US" altLang="en-US" dirty="0" err="1"/>
              <a:t>dilatar</a:t>
            </a:r>
            <a:r>
              <a:rPr lang="en-US" altLang="en-US" dirty="0"/>
              <a:t> </a:t>
            </a:r>
            <a:r>
              <a:rPr lang="en-US" altLang="en-US" dirty="0" err="1"/>
              <a:t>belakangi</a:t>
            </a:r>
            <a:r>
              <a:rPr lang="en-US" altLang="en-US" dirty="0"/>
              <a:t> oleh </a:t>
            </a:r>
            <a:r>
              <a:rPr lang="en-US" altLang="en-US" dirty="0" err="1"/>
              <a:t>upaya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:</a:t>
            </a:r>
          </a:p>
          <a:p>
            <a:r>
              <a:rPr lang="en-US" altLang="en-US" dirty="0"/>
              <a:t>1. </a:t>
            </a:r>
            <a:r>
              <a:rPr lang="en-US" altLang="en-US" dirty="0" err="1"/>
              <a:t>Mendapatkan</a:t>
            </a:r>
            <a:r>
              <a:rPr lang="en-US" altLang="en-US" dirty="0"/>
              <a:t>/ </a:t>
            </a:r>
            <a:r>
              <a:rPr lang="en-US" altLang="en-US" dirty="0" err="1"/>
              <a:t>merencanakan</a:t>
            </a:r>
            <a:r>
              <a:rPr lang="en-US" altLang="en-US" dirty="0"/>
              <a:t>  </a:t>
            </a:r>
            <a:r>
              <a:rPr lang="en-US" altLang="en-US" dirty="0" err="1"/>
              <a:t>kebijakan</a:t>
            </a:r>
            <a:r>
              <a:rPr lang="en-US" altLang="en-US" dirty="0"/>
              <a:t> yang </a:t>
            </a:r>
            <a:r>
              <a:rPr lang="en-US" altLang="en-US" dirty="0" err="1"/>
              <a:t>baik</a:t>
            </a:r>
            <a:endParaRPr lang="en-US" altLang="en-US" dirty="0"/>
          </a:p>
          <a:p>
            <a:r>
              <a:rPr lang="en-US" altLang="en-US" dirty="0"/>
              <a:t>2.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perbaikan</a:t>
            </a:r>
            <a:r>
              <a:rPr lang="en-US" altLang="en-US" dirty="0"/>
              <a:t> </a:t>
            </a:r>
            <a:r>
              <a:rPr lang="en-US" altLang="en-US" dirty="0" err="1"/>
              <a:t>atas</a:t>
            </a:r>
            <a:r>
              <a:rPr lang="en-US" altLang="en-US" dirty="0"/>
              <a:t> </a:t>
            </a:r>
            <a:r>
              <a:rPr lang="en-US" altLang="en-US" dirty="0" err="1"/>
              <a:t>kebijakan</a:t>
            </a:r>
            <a:r>
              <a:rPr lang="en-US" altLang="en-US" dirty="0"/>
              <a:t> yang </a:t>
            </a:r>
            <a:r>
              <a:rPr lang="en-US" altLang="en-US" dirty="0" err="1"/>
              <a:t>sudah</a:t>
            </a:r>
            <a:r>
              <a:rPr lang="en-US" altLang="en-US" dirty="0"/>
              <a:t> </a:t>
            </a:r>
            <a:r>
              <a:rPr lang="en-US" altLang="en-US" dirty="0" err="1"/>
              <a:t>ada</a:t>
            </a:r>
            <a:endParaRPr lang="en-US" altLang="en-US" dirty="0"/>
          </a:p>
          <a:p>
            <a:r>
              <a:rPr lang="en-US" altLang="en-US" dirty="0"/>
              <a:t>3. </a:t>
            </a:r>
            <a:r>
              <a:rPr lang="en-US" altLang="en-US" dirty="0" err="1"/>
              <a:t>melakukan</a:t>
            </a:r>
            <a:r>
              <a:rPr lang="en-US" altLang="en-US" dirty="0"/>
              <a:t> monitoring dan </a:t>
            </a:r>
            <a:r>
              <a:rPr lang="en-US" altLang="en-US" dirty="0" err="1"/>
              <a:t>evaluasi</a:t>
            </a:r>
            <a:r>
              <a:rPr lang="en-US" altLang="en-US" dirty="0"/>
              <a:t> </a:t>
            </a:r>
            <a:r>
              <a:rPr lang="en-US" altLang="en-US" dirty="0" err="1"/>
              <a:t>atas</a:t>
            </a:r>
            <a:r>
              <a:rPr lang="en-US" altLang="en-US" dirty="0"/>
              <a:t> proses </a:t>
            </a:r>
            <a:r>
              <a:rPr lang="en-US" altLang="en-US" dirty="0" err="1"/>
              <a:t>pelaksanaan</a:t>
            </a:r>
            <a:r>
              <a:rPr lang="en-US" altLang="en-US" dirty="0"/>
              <a:t> </a:t>
            </a:r>
            <a:r>
              <a:rPr lang="en-US" altLang="en-US" dirty="0" err="1"/>
              <a:t>kebijakan</a:t>
            </a:r>
            <a:endParaRPr lang="en-US" alt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09007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Apa itu analisa kebijakan publik 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Aktivitas menciptakan pengetahuan </a:t>
            </a:r>
            <a:r>
              <a:rPr lang="en-US" altLang="en-US" sz="2400" i="1">
                <a:solidFill>
                  <a:srgbClr val="FF0000"/>
                </a:solidFill>
              </a:rPr>
              <a:t>tentang</a:t>
            </a:r>
            <a:r>
              <a:rPr lang="en-US" altLang="en-US" sz="2400" i="1"/>
              <a:t> </a:t>
            </a:r>
            <a:r>
              <a:rPr lang="en-US" altLang="en-US" sz="2400"/>
              <a:t>dan </a:t>
            </a:r>
            <a:r>
              <a:rPr lang="en-US" altLang="en-US" sz="2400" i="1">
                <a:solidFill>
                  <a:srgbClr val="FF0000"/>
                </a:solidFill>
              </a:rPr>
              <a:t>dalam</a:t>
            </a:r>
            <a:r>
              <a:rPr lang="en-US" altLang="en-US" sz="2400"/>
              <a:t> proses pembuatan kebijakan publik (</a:t>
            </a:r>
            <a:r>
              <a:rPr lang="en-US" altLang="en-US" sz="2400" b="1"/>
              <a:t>lasswell, 1987</a:t>
            </a:r>
            <a:r>
              <a:rPr lang="en-US" altLang="en-US" sz="240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Kata “</a:t>
            </a:r>
            <a:r>
              <a:rPr lang="en-US" altLang="en-US" sz="2400" i="1">
                <a:solidFill>
                  <a:srgbClr val="FF0000"/>
                </a:solidFill>
              </a:rPr>
              <a:t>tentang</a:t>
            </a:r>
            <a:r>
              <a:rPr lang="en-US" altLang="en-US" sz="2400"/>
              <a:t>” bermakna bahwa analisa kebijakan meneliti sebab, akibat dan kinerja kebijakan. Ini berkaitan dengan </a:t>
            </a:r>
            <a:r>
              <a:rPr lang="en-US" altLang="en-US" sz="2400" i="1"/>
              <a:t>fakta dan pengetahuan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Kata “</a:t>
            </a:r>
            <a:r>
              <a:rPr lang="en-US" altLang="en-US" sz="2400" i="1">
                <a:solidFill>
                  <a:srgbClr val="FF0000"/>
                </a:solidFill>
              </a:rPr>
              <a:t>dalam</a:t>
            </a:r>
            <a:r>
              <a:rPr lang="en-US" altLang="en-US" sz="2400"/>
              <a:t>” menunjuk bahwa analisa kebijakan meneliti tentang prosedur, aktor dsb. Ini menunjuk adanya “</a:t>
            </a:r>
            <a:r>
              <a:rPr lang="en-US" altLang="en-US" sz="2400" i="1"/>
              <a:t>tindakan”</a:t>
            </a:r>
          </a:p>
        </p:txBody>
      </p:sp>
    </p:spTree>
    <p:extLst>
      <p:ext uri="{BB962C8B-B14F-4D97-AF65-F5344CB8AC3E}">
        <p14:creationId xmlns:p14="http://schemas.microsoft.com/office/powerpoint/2010/main" val="3503882350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Policy analysis is the use of </a:t>
            </a:r>
            <a:r>
              <a:rPr lang="en-US" altLang="en-US" i="1">
                <a:solidFill>
                  <a:srgbClr val="FF0000"/>
                </a:solidFill>
              </a:rPr>
              <a:t>reason</a:t>
            </a:r>
            <a:r>
              <a:rPr lang="en-US" altLang="en-US"/>
              <a:t> and </a:t>
            </a:r>
            <a:r>
              <a:rPr lang="en-US" altLang="en-US" i="1">
                <a:solidFill>
                  <a:srgbClr val="FF0000"/>
                </a:solidFill>
              </a:rPr>
              <a:t>evidence</a:t>
            </a:r>
            <a:r>
              <a:rPr lang="en-US" altLang="en-US"/>
              <a:t> to make the best policy choice (</a:t>
            </a:r>
            <a:r>
              <a:rPr lang="en-US" altLang="en-US" b="1"/>
              <a:t>Mac Rae, 1983</a:t>
            </a:r>
            <a:r>
              <a:rPr lang="en-US" altLang="en-US"/>
              <a:t>)</a:t>
            </a:r>
          </a:p>
          <a:p>
            <a:pPr eaLnBrk="1" hangingPunct="1"/>
            <a:r>
              <a:rPr lang="en-US" altLang="en-US"/>
              <a:t>AKP : setiap jenis analisa yang </a:t>
            </a:r>
            <a:r>
              <a:rPr lang="en-US" altLang="en-US" i="1">
                <a:solidFill>
                  <a:srgbClr val="FF0000"/>
                </a:solidFill>
              </a:rPr>
              <a:t>menghasilkan dan menyajikan informasi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/>
              <a:t>sehingga dapat menjadi </a:t>
            </a:r>
            <a:r>
              <a:rPr lang="en-US" altLang="en-US" i="1"/>
              <a:t>dasar </a:t>
            </a:r>
            <a:r>
              <a:rPr lang="en-US" altLang="en-US"/>
              <a:t>bagi pengambil kebijakan dalam menguji pendapat mereka (</a:t>
            </a:r>
            <a:r>
              <a:rPr lang="en-US" altLang="en-US" b="1"/>
              <a:t>ES Quade, 1983</a:t>
            </a:r>
            <a:r>
              <a:rPr lang="en-US" alt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4005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/>
              <a:t>AKP : </a:t>
            </a:r>
            <a:r>
              <a:rPr lang="en-US" altLang="en-US" sz="2000" i="1">
                <a:solidFill>
                  <a:srgbClr val="FF0000"/>
                </a:solidFill>
              </a:rPr>
              <a:t>disiplin ilmu sosial terapan</a:t>
            </a:r>
            <a:r>
              <a:rPr lang="en-US" altLang="en-US" sz="2000">
                <a:solidFill>
                  <a:srgbClr val="FF0000"/>
                </a:solidFill>
              </a:rPr>
              <a:t> </a:t>
            </a:r>
            <a:r>
              <a:rPr lang="en-US" altLang="en-US" sz="2000"/>
              <a:t>yang menggunakan </a:t>
            </a:r>
            <a:r>
              <a:rPr lang="en-US" altLang="en-US" sz="2000" i="1">
                <a:solidFill>
                  <a:srgbClr val="FF0000"/>
                </a:solidFill>
              </a:rPr>
              <a:t>metode</a:t>
            </a:r>
            <a:r>
              <a:rPr lang="en-US" altLang="en-US" sz="2000" i="1"/>
              <a:t> dan </a:t>
            </a:r>
            <a:r>
              <a:rPr lang="en-US" altLang="en-US" sz="2000" i="1">
                <a:solidFill>
                  <a:srgbClr val="FF0000"/>
                </a:solidFill>
              </a:rPr>
              <a:t>argumen</a:t>
            </a:r>
            <a:r>
              <a:rPr lang="en-US" altLang="en-US" sz="2000">
                <a:solidFill>
                  <a:srgbClr val="FF0000"/>
                </a:solidFill>
              </a:rPr>
              <a:t> </a:t>
            </a:r>
            <a:r>
              <a:rPr lang="en-US" altLang="en-US" sz="2000"/>
              <a:t>untuk </a:t>
            </a:r>
            <a:r>
              <a:rPr lang="en-US" altLang="en-US" sz="2000" i="1"/>
              <a:t>menghasilkan dan memindahkan  informasi yang relevan</a:t>
            </a:r>
            <a:r>
              <a:rPr lang="en-US" altLang="en-US" sz="2000"/>
              <a:t> dengan kebijakan shg dapat digunakan </a:t>
            </a:r>
            <a:r>
              <a:rPr lang="en-US" altLang="en-US" sz="2000" i="1"/>
              <a:t>di tingkat politik</a:t>
            </a:r>
            <a:r>
              <a:rPr lang="en-US" altLang="en-US" sz="2000"/>
              <a:t> dalam memecahkan masalah kebijakan (</a:t>
            </a:r>
            <a:r>
              <a:rPr lang="en-US" altLang="en-US" sz="2000" b="1"/>
              <a:t>William N Dunn, 2000</a:t>
            </a:r>
            <a:r>
              <a:rPr lang="en-US" altLang="en-US" sz="200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Dunn secara tegas menyebut bukan saja pengetahuan akan tetapi disiplin ilmu sosial terapan, karena mempunyai </a:t>
            </a:r>
            <a:r>
              <a:rPr lang="en-US" altLang="en-US" sz="2000" b="1" i="1"/>
              <a:t>Metodologi</a:t>
            </a:r>
            <a:r>
              <a:rPr lang="en-US" altLang="en-US" sz="2000" i="1"/>
              <a:t> </a:t>
            </a:r>
            <a:r>
              <a:rPr lang="en-US" altLang="en-US" sz="2000"/>
              <a:t>dan </a:t>
            </a:r>
            <a:r>
              <a:rPr lang="en-US" altLang="en-US" sz="2000" b="1" i="1"/>
              <a:t>argumen</a:t>
            </a:r>
            <a:r>
              <a:rPr lang="en-US" altLang="en-US" sz="2000" i="1"/>
              <a:t> </a:t>
            </a:r>
            <a:r>
              <a:rPr lang="en-US" altLang="en-US" sz="2000"/>
              <a:t>yang bernalar.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AKP merupakan </a:t>
            </a:r>
            <a:r>
              <a:rPr lang="en-US" altLang="en-US" sz="2000" i="1">
                <a:solidFill>
                  <a:srgbClr val="FF0000"/>
                </a:solidFill>
              </a:rPr>
              <a:t>aktivitas intelektual</a:t>
            </a:r>
            <a:r>
              <a:rPr lang="en-US" altLang="en-US" sz="2000">
                <a:solidFill>
                  <a:srgbClr val="FF0000"/>
                </a:solidFill>
              </a:rPr>
              <a:t> </a:t>
            </a:r>
            <a:r>
              <a:rPr lang="en-US" altLang="en-US" sz="2000"/>
              <a:t>yg dilakukan dalam proses politik. Merupakan proses </a:t>
            </a:r>
            <a:r>
              <a:rPr lang="en-US" altLang="en-US" sz="2000" i="1"/>
              <a:t>kognitif</a:t>
            </a:r>
            <a:r>
              <a:rPr lang="en-US" altLang="en-US" sz="2000"/>
              <a:t> dan bukan proses politik. 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AKP adalah </a:t>
            </a:r>
            <a:r>
              <a:rPr lang="en-US" altLang="en-US" sz="2000" i="1">
                <a:solidFill>
                  <a:srgbClr val="FF0000"/>
                </a:solidFill>
              </a:rPr>
              <a:t>awal </a:t>
            </a:r>
            <a:r>
              <a:rPr lang="en-US" altLang="en-US" sz="2000" i="1"/>
              <a:t>dan </a:t>
            </a:r>
            <a:r>
              <a:rPr lang="en-US" altLang="en-US" sz="2000" i="1">
                <a:solidFill>
                  <a:srgbClr val="FF0000"/>
                </a:solidFill>
              </a:rPr>
              <a:t>bukan akhir</a:t>
            </a:r>
            <a:r>
              <a:rPr lang="en-US" altLang="en-US" sz="2000">
                <a:solidFill>
                  <a:srgbClr val="FF0000"/>
                </a:solidFill>
              </a:rPr>
              <a:t> </a:t>
            </a:r>
            <a:r>
              <a:rPr lang="en-US" altLang="en-US" sz="2000"/>
              <a:t>dari upaya memperbaiki proses pembuatan kebijakan.</a:t>
            </a:r>
          </a:p>
        </p:txBody>
      </p:sp>
    </p:spTree>
    <p:extLst>
      <p:ext uri="{BB962C8B-B14F-4D97-AF65-F5344CB8AC3E}">
        <p14:creationId xmlns:p14="http://schemas.microsoft.com/office/powerpoint/2010/main" val="3437025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altLang="en-US"/>
              <a:t>Tujuan AKP</a:t>
            </a:r>
          </a:p>
        </p:txBody>
      </p:sp>
      <p:sp>
        <p:nvSpPr>
          <p:cNvPr id="15363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d-ID" altLang="en-US">
                <a:solidFill>
                  <a:srgbClr val="FF0000"/>
                </a:solidFill>
              </a:rPr>
              <a:t>Mempengaruhi proses politik </a:t>
            </a:r>
            <a:r>
              <a:rPr lang="id-ID" altLang="en-US"/>
              <a:t>melalui pendekatan kognitif</a:t>
            </a:r>
          </a:p>
          <a:p>
            <a:r>
              <a:rPr lang="id-ID" altLang="en-US"/>
              <a:t>Memberikan </a:t>
            </a:r>
            <a:r>
              <a:rPr lang="id-ID" altLang="en-US">
                <a:solidFill>
                  <a:srgbClr val="FF0000"/>
                </a:solidFill>
              </a:rPr>
              <a:t>rekomendasi</a:t>
            </a:r>
            <a:r>
              <a:rPr lang="id-ID" altLang="en-US"/>
              <a:t> pada pemerintah</a:t>
            </a:r>
          </a:p>
          <a:p>
            <a:r>
              <a:rPr lang="id-ID" altLang="en-US"/>
              <a:t>Upaya </a:t>
            </a:r>
            <a:r>
              <a:rPr lang="id-ID" altLang="en-US">
                <a:solidFill>
                  <a:srgbClr val="FF0000"/>
                </a:solidFill>
              </a:rPr>
              <a:t>mendapatkan KP yang aktual </a:t>
            </a:r>
            <a:r>
              <a:rPr lang="id-ID" altLang="en-US"/>
              <a:t>yang sesuai dengan kepentingan publik</a:t>
            </a:r>
          </a:p>
          <a:p>
            <a:r>
              <a:rPr lang="id-ID" altLang="en-US">
                <a:solidFill>
                  <a:srgbClr val="FF0000"/>
                </a:solidFill>
              </a:rPr>
              <a:t>Mencegah kegagalan </a:t>
            </a:r>
            <a:r>
              <a:rPr lang="id-ID" altLang="en-US"/>
              <a:t>dalam pemecahan masalah melalui KP</a:t>
            </a:r>
          </a:p>
          <a:p>
            <a:r>
              <a:rPr lang="id-ID" altLang="en-US"/>
              <a:t>Memberikan peluang bagi peningkatan </a:t>
            </a:r>
            <a:r>
              <a:rPr lang="id-ID" altLang="en-US">
                <a:solidFill>
                  <a:srgbClr val="FF0000"/>
                </a:solidFill>
              </a:rPr>
              <a:t>partisipasi publik</a:t>
            </a:r>
          </a:p>
        </p:txBody>
      </p:sp>
    </p:spTree>
    <p:extLst>
      <p:ext uri="{BB962C8B-B14F-4D97-AF65-F5344CB8AC3E}">
        <p14:creationId xmlns:p14="http://schemas.microsoft.com/office/powerpoint/2010/main" val="3599988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altLang="en-US"/>
              <a:t>Tugas AKP</a:t>
            </a:r>
          </a:p>
        </p:txBody>
      </p:sp>
      <p:sp>
        <p:nvSpPr>
          <p:cNvPr id="1638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d-ID" altLang="en-US">
                <a:solidFill>
                  <a:srgbClr val="FF0000"/>
                </a:solidFill>
              </a:rPr>
              <a:t>Merumuskan</a:t>
            </a:r>
            <a:r>
              <a:rPr lang="id-ID" altLang="en-US"/>
              <a:t> cara memecahkan masalah</a:t>
            </a:r>
          </a:p>
          <a:p>
            <a:r>
              <a:rPr lang="id-ID" altLang="en-US">
                <a:solidFill>
                  <a:srgbClr val="FF0000"/>
                </a:solidFill>
              </a:rPr>
              <a:t>Menyediakan informasi </a:t>
            </a:r>
            <a:r>
              <a:rPr lang="id-ID" altLang="en-US"/>
              <a:t>tentang alternatif dan konsekwensinya</a:t>
            </a:r>
          </a:p>
          <a:p>
            <a:r>
              <a:rPr lang="id-ID" altLang="en-US">
                <a:solidFill>
                  <a:srgbClr val="FF0000"/>
                </a:solidFill>
              </a:rPr>
              <a:t>Mengidentifikasi</a:t>
            </a:r>
            <a:r>
              <a:rPr lang="id-ID" altLang="en-US"/>
              <a:t> isu dan masalah</a:t>
            </a:r>
          </a:p>
          <a:p>
            <a:r>
              <a:rPr lang="id-ID" altLang="en-US">
                <a:solidFill>
                  <a:srgbClr val="FF0000"/>
                </a:solidFill>
              </a:rPr>
              <a:t>Mengkritisi</a:t>
            </a:r>
            <a:r>
              <a:rPr lang="id-ID" altLang="en-US"/>
              <a:t> berbagai hal berkaitan dengan suatu kebijakan tertentu</a:t>
            </a:r>
          </a:p>
        </p:txBody>
      </p:sp>
    </p:spTree>
    <p:extLst>
      <p:ext uri="{BB962C8B-B14F-4D97-AF65-F5344CB8AC3E}">
        <p14:creationId xmlns:p14="http://schemas.microsoft.com/office/powerpoint/2010/main" val="2251814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altLang="en-US"/>
              <a:t>Beberapa variabel yg dapat mempengaruhi hasil AKP</a:t>
            </a:r>
          </a:p>
        </p:txBody>
      </p:sp>
      <p:sp>
        <p:nvSpPr>
          <p:cNvPr id="1741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d-ID" altLang="en-US">
                <a:solidFill>
                  <a:srgbClr val="FF0000"/>
                </a:solidFill>
              </a:rPr>
              <a:t>Tujuan</a:t>
            </a:r>
            <a:r>
              <a:rPr lang="id-ID" altLang="en-US"/>
              <a:t> yg dicapai</a:t>
            </a:r>
          </a:p>
          <a:p>
            <a:r>
              <a:rPr lang="id-ID" altLang="en-US">
                <a:solidFill>
                  <a:srgbClr val="FF0000"/>
                </a:solidFill>
              </a:rPr>
              <a:t>Preferensi nilai </a:t>
            </a:r>
            <a:r>
              <a:rPr lang="id-ID" altLang="en-US"/>
              <a:t>yg dipertimbangkan dalam pembuatan policy</a:t>
            </a:r>
          </a:p>
          <a:p>
            <a:r>
              <a:rPr lang="id-ID" altLang="en-US">
                <a:solidFill>
                  <a:srgbClr val="FF0000"/>
                </a:solidFill>
              </a:rPr>
              <a:t>Sumber daya </a:t>
            </a:r>
            <a:r>
              <a:rPr lang="id-ID" altLang="en-US"/>
              <a:t>yang digunakan</a:t>
            </a:r>
          </a:p>
          <a:p>
            <a:r>
              <a:rPr lang="id-ID" altLang="en-US"/>
              <a:t>Kemampuan dan komitmen </a:t>
            </a:r>
            <a:r>
              <a:rPr lang="id-ID" altLang="en-US">
                <a:solidFill>
                  <a:srgbClr val="FF0000"/>
                </a:solidFill>
              </a:rPr>
              <a:t>aktor</a:t>
            </a:r>
          </a:p>
          <a:p>
            <a:r>
              <a:rPr lang="id-ID" altLang="en-US">
                <a:solidFill>
                  <a:srgbClr val="FF0000"/>
                </a:solidFill>
              </a:rPr>
              <a:t>Lingkungan</a:t>
            </a:r>
            <a:r>
              <a:rPr lang="id-ID" altLang="en-US"/>
              <a:t> kebijakan</a:t>
            </a:r>
          </a:p>
        </p:txBody>
      </p:sp>
    </p:spTree>
    <p:extLst>
      <p:ext uri="{BB962C8B-B14F-4D97-AF65-F5344CB8AC3E}">
        <p14:creationId xmlns:p14="http://schemas.microsoft.com/office/powerpoint/2010/main" val="4227876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DDD5E-2CD2-45A9-9BFE-545EF7155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690" y="1025236"/>
            <a:ext cx="10467109" cy="5151727"/>
          </a:xfrm>
        </p:spPr>
        <p:txBody>
          <a:bodyPr/>
          <a:lstStyle/>
          <a:p>
            <a:pPr eaLnBrk="1" hangingPunct="1"/>
            <a:r>
              <a:rPr lang="en-US" altLang="en-US" dirty="0"/>
              <a:t>Proses AKP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aktivitas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intelektual</a:t>
            </a:r>
            <a:r>
              <a:rPr lang="en-US" altLang="en-US" dirty="0">
                <a:solidFill>
                  <a:srgbClr val="FF0000"/>
                </a:solidFill>
              </a:rPr>
              <a:t> yang </a:t>
            </a:r>
            <a:r>
              <a:rPr lang="en-US" altLang="en-US" dirty="0" err="1">
                <a:solidFill>
                  <a:srgbClr val="FF0000"/>
                </a:solidFill>
              </a:rPr>
              <a:t>dilakukan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dalam</a:t>
            </a:r>
            <a:r>
              <a:rPr lang="en-US" altLang="en-US" dirty="0">
                <a:solidFill>
                  <a:srgbClr val="FF0000"/>
                </a:solidFill>
              </a:rPr>
              <a:t> proses </a:t>
            </a:r>
            <a:r>
              <a:rPr lang="en-US" altLang="en-US" dirty="0" err="1">
                <a:solidFill>
                  <a:srgbClr val="FF0000"/>
                </a:solidFill>
              </a:rPr>
              <a:t>politik</a:t>
            </a:r>
            <a:endParaRPr lang="en-US" altLang="en-US" dirty="0">
              <a:solidFill>
                <a:srgbClr val="FF0000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>
                <a:solidFill>
                  <a:srgbClr val="FF0000"/>
                </a:solidFill>
              </a:rPr>
              <a:t>Aktivitas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politik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/>
              <a:t>meliputi</a:t>
            </a:r>
            <a:r>
              <a:rPr lang="en-US" altLang="en-US" dirty="0"/>
              <a:t> : agenda setting, </a:t>
            </a:r>
            <a:r>
              <a:rPr lang="en-US" altLang="en-US" dirty="0" err="1"/>
              <a:t>formulasi</a:t>
            </a:r>
            <a:r>
              <a:rPr lang="en-US" altLang="en-US" dirty="0"/>
              <a:t> </a:t>
            </a:r>
            <a:r>
              <a:rPr lang="en-US" altLang="en-US" dirty="0" err="1"/>
              <a:t>kebijakan</a:t>
            </a:r>
            <a:r>
              <a:rPr lang="en-US" altLang="en-US" dirty="0"/>
              <a:t>, </a:t>
            </a:r>
            <a:r>
              <a:rPr lang="en-US" altLang="en-US" dirty="0" err="1"/>
              <a:t>adopsi</a:t>
            </a:r>
            <a:r>
              <a:rPr lang="en-US" altLang="en-US" dirty="0"/>
              <a:t> </a:t>
            </a:r>
            <a:r>
              <a:rPr lang="en-US" altLang="en-US" dirty="0" err="1"/>
              <a:t>kebijakan</a:t>
            </a:r>
            <a:r>
              <a:rPr lang="en-US" altLang="en-US" dirty="0"/>
              <a:t>, </a:t>
            </a:r>
            <a:r>
              <a:rPr lang="en-US" altLang="en-US" dirty="0" err="1"/>
              <a:t>implementasi</a:t>
            </a:r>
            <a:r>
              <a:rPr lang="en-US" altLang="en-US" dirty="0"/>
              <a:t> </a:t>
            </a:r>
            <a:r>
              <a:rPr lang="en-US" altLang="en-US" dirty="0" err="1"/>
              <a:t>kebijakan</a:t>
            </a:r>
            <a:r>
              <a:rPr lang="en-US" altLang="en-US" dirty="0"/>
              <a:t> dan </a:t>
            </a:r>
            <a:r>
              <a:rPr lang="en-US" altLang="en-US" dirty="0" err="1"/>
              <a:t>evaluasi</a:t>
            </a:r>
            <a:r>
              <a:rPr lang="en-US" altLang="en-US" dirty="0"/>
              <a:t> </a:t>
            </a:r>
            <a:r>
              <a:rPr lang="en-US" altLang="en-US" dirty="0" err="1"/>
              <a:t>kebijakan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>
                <a:solidFill>
                  <a:srgbClr val="FF0000"/>
                </a:solidFill>
              </a:rPr>
              <a:t>Aktivitas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intelektual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/>
              <a:t>meliputi</a:t>
            </a:r>
            <a:r>
              <a:rPr lang="en-US" altLang="en-US" dirty="0"/>
              <a:t> : </a:t>
            </a:r>
            <a:r>
              <a:rPr lang="en-US" altLang="en-US" dirty="0" err="1"/>
              <a:t>perumusan</a:t>
            </a:r>
            <a:r>
              <a:rPr lang="en-US" altLang="en-US" dirty="0"/>
              <a:t> </a:t>
            </a:r>
            <a:r>
              <a:rPr lang="en-US" altLang="en-US" dirty="0" err="1"/>
              <a:t>masalah</a:t>
            </a:r>
            <a:r>
              <a:rPr lang="en-US" altLang="en-US" dirty="0"/>
              <a:t>, forecasting, </a:t>
            </a:r>
            <a:r>
              <a:rPr lang="en-US" altLang="en-US" dirty="0" err="1"/>
              <a:t>rekomendasi</a:t>
            </a:r>
            <a:r>
              <a:rPr lang="en-US" altLang="en-US" dirty="0"/>
              <a:t> </a:t>
            </a:r>
            <a:r>
              <a:rPr lang="en-US" altLang="en-US" dirty="0" err="1"/>
              <a:t>kebijakan</a:t>
            </a:r>
            <a:r>
              <a:rPr lang="en-US" altLang="en-US" dirty="0"/>
              <a:t>, monitoring dan </a:t>
            </a:r>
            <a:r>
              <a:rPr lang="en-US" altLang="en-US" dirty="0" err="1"/>
              <a:t>evaluasi</a:t>
            </a:r>
            <a:r>
              <a:rPr lang="en-US" altLang="en-US" dirty="0"/>
              <a:t> </a:t>
            </a:r>
            <a:r>
              <a:rPr lang="en-US" altLang="en-US" dirty="0" err="1"/>
              <a:t>kebijakan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Menggunakan</a:t>
            </a:r>
            <a:r>
              <a:rPr lang="en-US" altLang="en-US" dirty="0"/>
              <a:t> </a:t>
            </a:r>
            <a:r>
              <a:rPr lang="en-US" altLang="en-US" dirty="0" err="1"/>
              <a:t>metode</a:t>
            </a:r>
            <a:r>
              <a:rPr lang="en-US" altLang="en-US" dirty="0"/>
              <a:t> yang </a:t>
            </a:r>
            <a:r>
              <a:rPr lang="en-US" altLang="en-US" dirty="0" err="1"/>
              <a:t>khusus</a:t>
            </a:r>
            <a:endParaRPr lang="en-US" alt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173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Tujuan perkuliahan</a:t>
            </a:r>
          </a:p>
        </p:txBody>
      </p:sp>
      <p:sp>
        <p:nvSpPr>
          <p:cNvPr id="5123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 Mahasiswa dapat </a:t>
            </a:r>
            <a:r>
              <a:rPr lang="en-US" altLang="en-US">
                <a:solidFill>
                  <a:srgbClr val="FF0000"/>
                </a:solidFill>
              </a:rPr>
              <a:t>memahami </a:t>
            </a:r>
            <a:r>
              <a:rPr lang="en-US" altLang="en-US"/>
              <a:t>bagaimana proses analisis kebijakan publik</a:t>
            </a:r>
          </a:p>
          <a:p>
            <a:pPr eaLnBrk="1" hangingPunct="1"/>
            <a:r>
              <a:rPr lang="en-US" altLang="en-US"/>
              <a:t>2. Mahasiswa </a:t>
            </a:r>
            <a:r>
              <a:rPr lang="en-US" altLang="en-US">
                <a:solidFill>
                  <a:srgbClr val="FF0000"/>
                </a:solidFill>
              </a:rPr>
              <a:t>mengetahui manfaat dari AKP</a:t>
            </a:r>
          </a:p>
          <a:p>
            <a:pPr eaLnBrk="1" hangingPunct="1"/>
            <a:r>
              <a:rPr lang="en-US" altLang="en-US"/>
              <a:t>3. Mahasiswa </a:t>
            </a:r>
            <a:r>
              <a:rPr lang="en-US" altLang="en-US">
                <a:solidFill>
                  <a:srgbClr val="FF0000"/>
                </a:solidFill>
              </a:rPr>
              <a:t>dapat melakukan analisis </a:t>
            </a:r>
            <a:r>
              <a:rPr lang="en-US" altLang="en-US"/>
              <a:t>atas suatu Kebijakan publik </a:t>
            </a:r>
          </a:p>
        </p:txBody>
      </p:sp>
    </p:spTree>
    <p:extLst>
      <p:ext uri="{BB962C8B-B14F-4D97-AF65-F5344CB8AC3E}">
        <p14:creationId xmlns:p14="http://schemas.microsoft.com/office/powerpoint/2010/main" val="312862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Penilaian</a:t>
            </a:r>
          </a:p>
        </p:txBody>
      </p:sp>
      <p:sp>
        <p:nvSpPr>
          <p:cNvPr id="717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 Ujian (</a:t>
            </a:r>
            <a:r>
              <a:rPr lang="id-ID" altLang="en-US"/>
              <a:t>UTS dan UAS</a:t>
            </a:r>
            <a:r>
              <a:rPr lang="en-US" altLang="en-US"/>
              <a:t>)</a:t>
            </a:r>
          </a:p>
          <a:p>
            <a:pPr eaLnBrk="1" hangingPunct="1"/>
            <a:r>
              <a:rPr lang="id-ID" altLang="en-US"/>
              <a:t>2</a:t>
            </a:r>
            <a:r>
              <a:rPr lang="en-US" altLang="en-US"/>
              <a:t>. Tugas individual</a:t>
            </a:r>
          </a:p>
          <a:p>
            <a:pPr eaLnBrk="1" hangingPunct="1"/>
            <a:r>
              <a:rPr lang="id-ID" altLang="en-US"/>
              <a:t>3</a:t>
            </a:r>
            <a:r>
              <a:rPr lang="en-US" altLang="en-US"/>
              <a:t>. presensi</a:t>
            </a:r>
          </a:p>
          <a:p>
            <a:pPr eaLnBrk="1" hangingPunct="1"/>
            <a:r>
              <a:rPr lang="id-ID" altLang="en-US"/>
              <a:t>4</a:t>
            </a:r>
            <a:r>
              <a:rPr lang="en-US" altLang="en-US"/>
              <a:t>. Aktivitas di kelas</a:t>
            </a:r>
          </a:p>
        </p:txBody>
      </p:sp>
    </p:spTree>
    <p:extLst>
      <p:ext uri="{BB962C8B-B14F-4D97-AF65-F5344CB8AC3E}">
        <p14:creationId xmlns:p14="http://schemas.microsoft.com/office/powerpoint/2010/main" val="1559677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Referensi</a:t>
            </a:r>
          </a:p>
        </p:txBody>
      </p:sp>
      <p:sp>
        <p:nvSpPr>
          <p:cNvPr id="819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153400" cy="5257800"/>
          </a:xfrm>
        </p:spPr>
        <p:txBody>
          <a:bodyPr/>
          <a:lstStyle/>
          <a:p>
            <a:pPr eaLnBrk="1" hangingPunct="1"/>
            <a:r>
              <a:rPr lang="en-US" altLang="en-US" sz="2000"/>
              <a:t>William N Dunn, Introdution to public policy analisis, (1988)</a:t>
            </a:r>
          </a:p>
          <a:p>
            <a:pPr eaLnBrk="1" hangingPunct="1"/>
            <a:r>
              <a:rPr lang="en-US" altLang="en-US" sz="2000"/>
              <a:t>Leslie A. Pall,(1986) Public policy analysis</a:t>
            </a:r>
          </a:p>
          <a:p>
            <a:pPr eaLnBrk="1" hangingPunct="1"/>
            <a:r>
              <a:rPr lang="en-US" altLang="en-US" sz="2000"/>
              <a:t>Randall Ripley, (1985) Policy analysis in Political science</a:t>
            </a:r>
          </a:p>
          <a:p>
            <a:pPr eaLnBrk="1" hangingPunct="1"/>
            <a:r>
              <a:rPr lang="en-US" altLang="en-US" sz="2000"/>
              <a:t>Edith Stokckey dan Richard Zachauser (1978), A Primer for policy analysis</a:t>
            </a:r>
          </a:p>
          <a:p>
            <a:pPr eaLnBrk="1" hangingPunct="1"/>
            <a:r>
              <a:rPr lang="en-US" altLang="en-US" sz="2000"/>
              <a:t>Wayne parsons, 1998, Policy anslysis</a:t>
            </a:r>
          </a:p>
          <a:p>
            <a:pPr eaLnBrk="1" hangingPunct="1"/>
            <a:r>
              <a:rPr lang="en-US" altLang="en-US" sz="2000"/>
              <a:t>AG Subarsosno, (2003), Analisis Kebijakan Publik</a:t>
            </a:r>
            <a:endParaRPr lang="id-ID" altLang="en-US" sz="2000"/>
          </a:p>
          <a:p>
            <a:pPr eaLnBrk="1" hangingPunct="1"/>
            <a:r>
              <a:rPr lang="id-ID" altLang="en-US" sz="2000"/>
              <a:t>Sri Suwitri, Hartuti Purnaweni, Kismartini, 2014, Analisis kebijakan Publik, buku modul UT, UT, Jakarta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4176190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Materi perkuliahan 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/>
              <a:t>1. Pengantar, Latar Belakang studi AKP</a:t>
            </a:r>
          </a:p>
          <a:p>
            <a:r>
              <a:rPr lang="en-US" altLang="en-US" sz="2400"/>
              <a:t>2. Konsep dan pengertian AKP</a:t>
            </a:r>
          </a:p>
          <a:p>
            <a:r>
              <a:rPr lang="en-US" altLang="en-US" sz="2400"/>
              <a:t>3. Metodologi dalam AKP</a:t>
            </a:r>
          </a:p>
          <a:p>
            <a:r>
              <a:rPr lang="en-US" altLang="en-US" sz="2400"/>
              <a:t>4. Argumen Kebijakan</a:t>
            </a:r>
          </a:p>
          <a:p>
            <a:r>
              <a:rPr lang="en-US" altLang="en-US" sz="2400"/>
              <a:t>5. Kerangka analisis KP</a:t>
            </a:r>
          </a:p>
          <a:p>
            <a:r>
              <a:rPr lang="en-US" altLang="en-US" sz="2400"/>
              <a:t>6. Problem Structuring</a:t>
            </a:r>
          </a:p>
          <a:p>
            <a:r>
              <a:rPr lang="en-US" altLang="en-US" sz="2400"/>
              <a:t>7. Forecasting</a:t>
            </a:r>
          </a:p>
          <a:p>
            <a:r>
              <a:rPr lang="en-US" altLang="en-US" sz="2400"/>
              <a:t>8. Recomendasi</a:t>
            </a:r>
          </a:p>
          <a:p>
            <a:r>
              <a:rPr lang="en-US" altLang="en-US" sz="2400"/>
              <a:t>9. Monitoring</a:t>
            </a:r>
          </a:p>
          <a:p>
            <a:r>
              <a:rPr lang="en-US" altLang="en-US" sz="2400"/>
              <a:t>10 Evaluasi</a:t>
            </a:r>
          </a:p>
        </p:txBody>
      </p:sp>
    </p:spTree>
    <p:extLst>
      <p:ext uri="{BB962C8B-B14F-4D97-AF65-F5344CB8AC3E}">
        <p14:creationId xmlns:p14="http://schemas.microsoft.com/office/powerpoint/2010/main" val="224533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Studi </a:t>
            </a:r>
            <a:r>
              <a:rPr lang="id-ID" altLang="en-US"/>
              <a:t>K</a:t>
            </a:r>
            <a:r>
              <a:rPr lang="en-US" altLang="en-US"/>
              <a:t>ebijakan </a:t>
            </a:r>
            <a:r>
              <a:rPr lang="id-ID" altLang="en-US"/>
              <a:t>P</a:t>
            </a:r>
            <a:r>
              <a:rPr lang="en-US" altLang="en-US"/>
              <a:t>ublik 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 Formulasi  kebijakan Publik</a:t>
            </a:r>
          </a:p>
          <a:p>
            <a:pPr eaLnBrk="1" hangingPunct="1"/>
            <a:r>
              <a:rPr lang="en-US" altLang="en-US"/>
              <a:t>2. Implementasi kebijakan publik</a:t>
            </a:r>
          </a:p>
          <a:p>
            <a:pPr eaLnBrk="1" hangingPunct="1"/>
            <a:r>
              <a:rPr lang="en-US" altLang="en-US"/>
              <a:t>3. Evaluasi kebijakan publik</a:t>
            </a:r>
          </a:p>
          <a:p>
            <a:pPr eaLnBrk="1" hangingPunct="1"/>
            <a:r>
              <a:rPr lang="en-US" altLang="en-US"/>
              <a:t>4. Analisis kebijakan publik</a:t>
            </a:r>
          </a:p>
          <a:p>
            <a:pPr eaLnBrk="1" hangingPunct="1"/>
            <a:r>
              <a:rPr lang="en-US" altLang="en-US"/>
              <a:t>5. Perbandingan kebijakan publik</a:t>
            </a:r>
          </a:p>
        </p:txBody>
      </p:sp>
    </p:spTree>
    <p:extLst>
      <p:ext uri="{BB962C8B-B14F-4D97-AF65-F5344CB8AC3E}">
        <p14:creationId xmlns:p14="http://schemas.microsoft.com/office/powerpoint/2010/main" val="56889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44EDD-9B29-4A9F-B225-C02AF9DAE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Anatara</a:t>
            </a:r>
            <a:r>
              <a:rPr lang="en-US" dirty="0"/>
              <a:t> Policy proses dan AKP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7FAAB-0B57-4252-A623-2EEAF643B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 proses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policy analysis</a:t>
            </a:r>
          </a:p>
          <a:p>
            <a:r>
              <a:rPr lang="en-US" dirty="0"/>
              <a:t>Policy proses pada </a:t>
            </a:r>
            <a:r>
              <a:rPr lang="en-US" dirty="0" err="1"/>
              <a:t>hakekatnya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bagaiamana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,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dievaluasi</a:t>
            </a:r>
            <a:endParaRPr lang="en-US" dirty="0"/>
          </a:p>
          <a:p>
            <a:r>
              <a:rPr lang="en-US" dirty="0"/>
              <a:t>Policy analysis pada </a:t>
            </a:r>
            <a:r>
              <a:rPr lang="en-US" dirty="0" err="1"/>
              <a:t>hekaktany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Analisa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dan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disusun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97495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C3203AD8-D369-4C6B-A12A-DF74A5E992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7418" y="858982"/>
            <a:ext cx="10536382" cy="531798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    POLICY Proses 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Kebijakan</a:t>
            </a:r>
            <a:r>
              <a:rPr lang="en-US" altLang="en-US" dirty="0"/>
              <a:t> </a:t>
            </a:r>
            <a:r>
              <a:rPr lang="en-US" altLang="en-US" dirty="0" err="1"/>
              <a:t>publik</a:t>
            </a:r>
            <a:r>
              <a:rPr lang="en-US" altLang="en-US" dirty="0"/>
              <a:t> </a:t>
            </a:r>
            <a:r>
              <a:rPr lang="en-US" altLang="en-US" dirty="0" err="1"/>
              <a:t>dibuat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mengatasi</a:t>
            </a:r>
            <a:r>
              <a:rPr lang="en-US" altLang="en-US" dirty="0"/>
              <a:t> </a:t>
            </a:r>
            <a:r>
              <a:rPr lang="en-US" altLang="en-US" dirty="0" err="1"/>
              <a:t>masalah</a:t>
            </a:r>
            <a:r>
              <a:rPr lang="en-US" altLang="en-US" dirty="0"/>
              <a:t> </a:t>
            </a:r>
            <a:r>
              <a:rPr lang="en-US" altLang="en-US" dirty="0" err="1"/>
              <a:t>tertentu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Diselenggarakan</a:t>
            </a:r>
            <a:r>
              <a:rPr lang="en-US" altLang="en-US" dirty="0"/>
              <a:t> </a:t>
            </a:r>
            <a:r>
              <a:rPr lang="en-US" altLang="en-US" dirty="0" err="1"/>
              <a:t>melalui</a:t>
            </a:r>
            <a:r>
              <a:rPr lang="en-US" altLang="en-US" dirty="0"/>
              <a:t> </a:t>
            </a:r>
            <a:r>
              <a:rPr lang="en-US" altLang="en-US" b="1" dirty="0"/>
              <a:t>proses </a:t>
            </a:r>
            <a:r>
              <a:rPr lang="en-US" altLang="en-US" dirty="0" err="1"/>
              <a:t>yag</a:t>
            </a:r>
            <a:r>
              <a:rPr lang="en-US" altLang="en-US" dirty="0"/>
              <a:t> sangat </a:t>
            </a:r>
            <a:r>
              <a:rPr lang="en-US" altLang="en-US" dirty="0" err="1"/>
              <a:t>panjang</a:t>
            </a:r>
            <a:r>
              <a:rPr lang="en-US" altLang="en-US" dirty="0"/>
              <a:t>, </a:t>
            </a:r>
            <a:r>
              <a:rPr lang="en-US" altLang="en-US" dirty="0" err="1"/>
              <a:t>sejak</a:t>
            </a:r>
            <a:r>
              <a:rPr lang="en-US" altLang="en-US" dirty="0"/>
              <a:t> </a:t>
            </a:r>
            <a:r>
              <a:rPr lang="en-US" altLang="en-US" dirty="0" err="1"/>
              <a:t>rumusan</a:t>
            </a:r>
            <a:r>
              <a:rPr lang="en-US" altLang="en-US" dirty="0"/>
              <a:t> </a:t>
            </a:r>
            <a:r>
              <a:rPr lang="en-US" altLang="en-US" dirty="0" err="1"/>
              <a:t>masalah</a:t>
            </a:r>
            <a:r>
              <a:rPr lang="en-US" altLang="en-US" dirty="0"/>
              <a:t>, </a:t>
            </a:r>
            <a:r>
              <a:rPr lang="en-US" altLang="en-US" dirty="0" err="1"/>
              <a:t>penyusunan</a:t>
            </a:r>
            <a:r>
              <a:rPr lang="en-US" altLang="en-US" dirty="0"/>
              <a:t>  agenda </a:t>
            </a:r>
            <a:r>
              <a:rPr lang="en-US" altLang="en-US" dirty="0" err="1"/>
              <a:t>kebijakan</a:t>
            </a:r>
            <a:r>
              <a:rPr lang="en-US" altLang="en-US" dirty="0"/>
              <a:t>, </a:t>
            </a:r>
            <a:r>
              <a:rPr lang="en-US" altLang="en-US" dirty="0" err="1"/>
              <a:t>negosiasi</a:t>
            </a:r>
            <a:r>
              <a:rPr lang="en-US" altLang="en-US" dirty="0"/>
              <a:t>, </a:t>
            </a:r>
            <a:r>
              <a:rPr lang="en-US" altLang="en-US" dirty="0" err="1"/>
              <a:t>pengesahan</a:t>
            </a:r>
            <a:r>
              <a:rPr lang="en-US" altLang="en-US" dirty="0"/>
              <a:t>, </a:t>
            </a:r>
            <a:r>
              <a:rPr lang="en-US" altLang="en-US" dirty="0" err="1"/>
              <a:t>implementasi</a:t>
            </a:r>
            <a:r>
              <a:rPr lang="en-US" altLang="en-US" dirty="0"/>
              <a:t>  </a:t>
            </a:r>
            <a:r>
              <a:rPr lang="en-US" altLang="en-US" dirty="0" err="1"/>
              <a:t>sampai</a:t>
            </a:r>
            <a:r>
              <a:rPr lang="en-US" altLang="en-US" dirty="0"/>
              <a:t> </a:t>
            </a:r>
            <a:r>
              <a:rPr lang="en-US" altLang="en-US" dirty="0" err="1"/>
              <a:t>evaluasi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Proses </a:t>
            </a:r>
            <a:r>
              <a:rPr lang="en-US" altLang="en-US" dirty="0" err="1"/>
              <a:t>kebijakan</a:t>
            </a:r>
            <a:r>
              <a:rPr lang="en-US" altLang="en-US" dirty="0"/>
              <a:t> </a:t>
            </a:r>
            <a:r>
              <a:rPr lang="en-US" altLang="en-US" dirty="0" err="1"/>
              <a:t>publik</a:t>
            </a:r>
            <a:r>
              <a:rPr lang="en-US" altLang="en-US" dirty="0"/>
              <a:t> </a:t>
            </a:r>
            <a:r>
              <a:rPr lang="en-US" altLang="en-US" dirty="0" err="1"/>
              <a:t>merupakan</a:t>
            </a:r>
            <a:r>
              <a:rPr lang="en-US" altLang="en-US" dirty="0"/>
              <a:t> proses </a:t>
            </a:r>
            <a:r>
              <a:rPr lang="en-US" altLang="en-US" dirty="0" err="1"/>
              <a:t>politik</a:t>
            </a:r>
            <a:r>
              <a:rPr lang="en-US" altLang="en-US" dirty="0"/>
              <a:t> </a:t>
            </a:r>
            <a:r>
              <a:rPr lang="en-US" altLang="en-US" dirty="0" err="1"/>
              <a:t>sekaligus</a:t>
            </a:r>
            <a:r>
              <a:rPr lang="en-US" altLang="en-US" dirty="0"/>
              <a:t> proses </a:t>
            </a:r>
            <a:r>
              <a:rPr lang="en-US" altLang="en-US" dirty="0" err="1"/>
              <a:t>rasional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Proses </a:t>
            </a:r>
            <a:r>
              <a:rPr lang="en-US" altLang="en-US" dirty="0" err="1"/>
              <a:t>kebijakan</a:t>
            </a:r>
            <a:r>
              <a:rPr lang="en-US" altLang="en-US" dirty="0"/>
              <a:t> </a:t>
            </a:r>
            <a:r>
              <a:rPr lang="en-US" altLang="en-US" dirty="0" err="1"/>
              <a:t>publik</a:t>
            </a:r>
            <a:r>
              <a:rPr lang="en-US" altLang="en-US" dirty="0"/>
              <a:t> </a:t>
            </a:r>
            <a:r>
              <a:rPr lang="en-US" altLang="en-US" dirty="0" err="1"/>
              <a:t>merupakan</a:t>
            </a:r>
            <a:r>
              <a:rPr lang="en-US" altLang="en-US" dirty="0"/>
              <a:t> proses yang </a:t>
            </a:r>
            <a:r>
              <a:rPr lang="en-US" altLang="en-US" dirty="0" err="1"/>
              <a:t>rumit</a:t>
            </a:r>
            <a:r>
              <a:rPr lang="en-US" altLang="en-US" dirty="0"/>
              <a:t> dan </a:t>
            </a:r>
            <a:r>
              <a:rPr lang="en-US" altLang="en-US" dirty="0" err="1"/>
              <a:t>kompleks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Meliputi</a:t>
            </a:r>
            <a:r>
              <a:rPr lang="en-US" altLang="en-US" dirty="0"/>
              <a:t> </a:t>
            </a:r>
            <a:r>
              <a:rPr lang="en-US" altLang="en-US" dirty="0" err="1"/>
              <a:t>beberapa</a:t>
            </a:r>
            <a:r>
              <a:rPr lang="en-US" altLang="en-US" dirty="0"/>
              <a:t> </a:t>
            </a:r>
            <a:r>
              <a:rPr lang="en-US" altLang="en-US" dirty="0" err="1"/>
              <a:t>tahap</a:t>
            </a:r>
            <a:r>
              <a:rPr lang="en-US" altLang="en-US" dirty="0"/>
              <a:t> </a:t>
            </a:r>
            <a:r>
              <a:rPr lang="en-US" altLang="en-US" dirty="0" err="1"/>
              <a:t>spr</a:t>
            </a:r>
            <a:r>
              <a:rPr lang="en-US" altLang="en-US" dirty="0"/>
              <a:t> : Agenda setting, </a:t>
            </a:r>
            <a:r>
              <a:rPr lang="en-US" altLang="en-US" dirty="0" err="1"/>
              <a:t>Formulasi</a:t>
            </a:r>
            <a:r>
              <a:rPr lang="en-US" altLang="en-US" dirty="0"/>
              <a:t> </a:t>
            </a:r>
            <a:r>
              <a:rPr lang="en-US" altLang="en-US" dirty="0" err="1"/>
              <a:t>kebijakan</a:t>
            </a:r>
            <a:r>
              <a:rPr lang="en-US" altLang="en-US" dirty="0"/>
              <a:t>, </a:t>
            </a:r>
            <a:r>
              <a:rPr lang="en-US" altLang="en-US" dirty="0" err="1"/>
              <a:t>Legitimasi</a:t>
            </a:r>
            <a:r>
              <a:rPr lang="en-US" altLang="en-US" dirty="0"/>
              <a:t> </a:t>
            </a:r>
            <a:r>
              <a:rPr lang="en-US" altLang="en-US" dirty="0" err="1"/>
              <a:t>kebijakan</a:t>
            </a:r>
            <a:r>
              <a:rPr lang="en-US" altLang="en-US" dirty="0"/>
              <a:t>, </a:t>
            </a:r>
            <a:r>
              <a:rPr lang="en-US" altLang="en-US" dirty="0" err="1"/>
              <a:t>Implementasi</a:t>
            </a:r>
            <a:r>
              <a:rPr lang="en-US" altLang="en-US" dirty="0"/>
              <a:t> </a:t>
            </a:r>
            <a:r>
              <a:rPr lang="en-US" altLang="en-US" dirty="0" err="1"/>
              <a:t>kebijakan</a:t>
            </a:r>
            <a:r>
              <a:rPr lang="en-US" altLang="en-US" dirty="0"/>
              <a:t> dan </a:t>
            </a:r>
            <a:r>
              <a:rPr lang="en-US" altLang="en-US" dirty="0" err="1"/>
              <a:t>Evaluasi</a:t>
            </a:r>
            <a:r>
              <a:rPr lang="en-US" altLang="en-US" dirty="0"/>
              <a:t> </a:t>
            </a:r>
            <a:r>
              <a:rPr lang="en-US" altLang="en-US" dirty="0" err="1"/>
              <a:t>kebijakan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  <p:transition>
    <p:whee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/>
              <a:t>Analisis kebijakan publik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371600"/>
            <a:ext cx="83058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i="1" dirty="0"/>
              <a:t>“</a:t>
            </a:r>
            <a:r>
              <a:rPr lang="en-US" sz="2400" i="1" dirty="0">
                <a:solidFill>
                  <a:srgbClr val="FF0000"/>
                </a:solidFill>
              </a:rPr>
              <a:t>public policy analysis</a:t>
            </a:r>
            <a:r>
              <a:rPr lang="en-US" sz="2400" i="1" dirty="0"/>
              <a:t>”</a:t>
            </a:r>
          </a:p>
          <a:p>
            <a:pPr eaLnBrk="1" hangingPunct="1">
              <a:defRPr/>
            </a:pP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analisa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diartikan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penilaian</a:t>
            </a:r>
            <a:r>
              <a:rPr lang="en-US" sz="2400" dirty="0"/>
              <a:t>,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mendetail</a:t>
            </a:r>
            <a:r>
              <a:rPr lang="en-US" sz="2400" dirty="0"/>
              <a:t> </a:t>
            </a:r>
            <a:r>
              <a:rPr lang="en-US" sz="2400" dirty="0" err="1"/>
              <a:t>dsb</a:t>
            </a:r>
            <a:endParaRPr lang="en-US" sz="2400" dirty="0"/>
          </a:p>
          <a:p>
            <a:pPr eaLnBrk="1" hangingPunct="1">
              <a:defRPr/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analisa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, </a:t>
            </a:r>
            <a:r>
              <a:rPr lang="en-US" sz="2400" dirty="0" err="1"/>
              <a:t>istilah</a:t>
            </a:r>
            <a:r>
              <a:rPr lang="en-US" sz="2400" dirty="0"/>
              <a:t>  </a:t>
            </a:r>
            <a:r>
              <a:rPr lang="en-US" sz="2400" dirty="0" err="1"/>
              <a:t>analisa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difokuskan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b="1" dirty="0" err="1"/>
              <a:t>upaya</a:t>
            </a:r>
            <a:r>
              <a:rPr lang="en-US" sz="2400" b="1" dirty="0"/>
              <a:t> </a:t>
            </a:r>
            <a:r>
              <a:rPr lang="en-US" sz="2400" b="1" dirty="0" err="1"/>
              <a:t>menciptakan</a:t>
            </a:r>
            <a:r>
              <a:rPr lang="en-US" sz="2400" b="1" dirty="0"/>
              <a:t> </a:t>
            </a:r>
            <a:r>
              <a:rPr lang="en-US" sz="2400" b="1" dirty="0" err="1"/>
              <a:t>pengetahuan</a:t>
            </a:r>
            <a:r>
              <a:rPr lang="en-US" sz="2400" b="1" dirty="0"/>
              <a:t> </a:t>
            </a:r>
            <a:r>
              <a:rPr lang="en-US" sz="2400" b="1" dirty="0" err="1"/>
              <a:t>t</a:t>
            </a:r>
            <a:r>
              <a:rPr lang="en-US" sz="2400" dirty="0" err="1"/>
              <a:t>entang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id-ID" sz="2400" dirty="0"/>
              <a:t> yg berkaitan dengan kebijakan publik</a:t>
            </a:r>
          </a:p>
          <a:p>
            <a:pPr eaLnBrk="1" hangingPunct="1">
              <a:defRPr/>
            </a:pPr>
            <a:r>
              <a:rPr lang="id-ID" sz="2400" dirty="0"/>
              <a:t>Menyiratkan penggunaan intuisi dan penilaian, mencakup penggunaan pengamatan thd kebijakan, desain dan sintesis dari alternatif nya</a:t>
            </a:r>
            <a:endParaRPr lang="en-US" sz="2400" dirty="0"/>
          </a:p>
          <a:p>
            <a:pPr eaLnBrk="1" hangingPunct="1">
              <a:defRPr/>
            </a:pP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Analysys</a:t>
            </a:r>
            <a:r>
              <a:rPr lang="en-US" sz="2400" dirty="0"/>
              <a:t> for Policy dan </a:t>
            </a:r>
            <a:r>
              <a:rPr lang="en-US" sz="2400" dirty="0" err="1"/>
              <a:t>Analysisi</a:t>
            </a:r>
            <a:r>
              <a:rPr lang="en-US" sz="2400" dirty="0"/>
              <a:t> off Policy</a:t>
            </a:r>
            <a:endParaRPr lang="id-ID" sz="2400" dirty="0"/>
          </a:p>
          <a:p>
            <a:pPr marL="0" indent="0">
              <a:buNone/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3708889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777</Words>
  <Application>Microsoft Office PowerPoint</Application>
  <PresentationFormat>Widescreen</PresentationFormat>
  <Paragraphs>92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Analisis Kebijakan Publik –materi 1</vt:lpstr>
      <vt:lpstr>Tujuan perkuliahan</vt:lpstr>
      <vt:lpstr>Penilaian</vt:lpstr>
      <vt:lpstr>Referensi</vt:lpstr>
      <vt:lpstr>Materi perkuliahan :</vt:lpstr>
      <vt:lpstr>Studi Kebijakan Publik :</vt:lpstr>
      <vt:lpstr>Anatara Policy proses dan AKP</vt:lpstr>
      <vt:lpstr>PowerPoint Presentation</vt:lpstr>
      <vt:lpstr>Analisis kebijakan publik</vt:lpstr>
      <vt:lpstr>Latar belakang studi</vt:lpstr>
      <vt:lpstr>Apa itu analisa kebijakan publik ?</vt:lpstr>
      <vt:lpstr>PowerPoint Presentation</vt:lpstr>
      <vt:lpstr>PowerPoint Presentation</vt:lpstr>
      <vt:lpstr>Tujuan AKP</vt:lpstr>
      <vt:lpstr>Tugas AKP</vt:lpstr>
      <vt:lpstr>Beberapa variabel yg dapat mempengaruhi hasil AKP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Kebijakan Publik</dc:title>
  <dc:creator>USER</dc:creator>
  <cp:lastModifiedBy>asus</cp:lastModifiedBy>
  <cp:revision>7</cp:revision>
  <dcterms:created xsi:type="dcterms:W3CDTF">2021-02-13T02:49:18Z</dcterms:created>
  <dcterms:modified xsi:type="dcterms:W3CDTF">2022-03-18T03:27:01Z</dcterms:modified>
</cp:coreProperties>
</file>