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5EDB702-36D1-4E02-8CC9-10A949532584}"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6F628-2093-48F4-B064-6B97BB072482}"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EDB702-36D1-4E02-8CC9-10A949532584}"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6F628-2093-48F4-B064-6B97BB0724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EDB702-36D1-4E02-8CC9-10A949532584}" type="datetimeFigureOut">
              <a:rPr lang="en-US" smtClean="0"/>
              <a:t>9/6/2016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A86F628-2093-48F4-B064-6B97BB0724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EDB702-36D1-4E02-8CC9-10A949532584}"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6F628-2093-48F4-B064-6B97BB07248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EDB702-36D1-4E02-8CC9-10A949532584}"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6F628-2093-48F4-B064-6B97BB07248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EDB702-36D1-4E02-8CC9-10A949532584}"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6F628-2093-48F4-B064-6B97BB07248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EDB702-36D1-4E02-8CC9-10A949532584}" type="datetimeFigureOut">
              <a:rPr lang="en-US" smtClean="0"/>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6F628-2093-48F4-B064-6B97BB07248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EDB702-36D1-4E02-8CC9-10A949532584}" type="datetimeFigureOut">
              <a:rPr lang="en-US" smtClean="0"/>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6F628-2093-48F4-B064-6B97BB0724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DB702-36D1-4E02-8CC9-10A949532584}" type="datetimeFigureOut">
              <a:rPr lang="en-US" smtClean="0"/>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6F628-2093-48F4-B064-6B97BB0724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EDB702-36D1-4E02-8CC9-10A949532584}"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6F628-2093-48F4-B064-6B97BB072482}"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5EDB702-36D1-4E02-8CC9-10A949532584}" type="datetimeFigureOut">
              <a:rPr lang="en-US" smtClean="0"/>
              <a:t>9/6/2016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A86F628-2093-48F4-B064-6B97BB07248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5EDB702-36D1-4E02-8CC9-10A949532584}" type="datetimeFigureOut">
              <a:rPr lang="en-US" smtClean="0"/>
              <a:t>9/6/2016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A86F628-2093-48F4-B064-6B97BB07248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8077200" cy="1673352"/>
          </a:xfrm>
        </p:spPr>
        <p:txBody>
          <a:bodyPr/>
          <a:lstStyle/>
          <a:p>
            <a:pPr algn="ctr"/>
            <a:r>
              <a:rPr lang="en-US" dirty="0" smtClean="0"/>
              <a:t>PEREKONOMIAN INDONESIA</a:t>
            </a:r>
            <a:br>
              <a:rPr lang="en-US" dirty="0" smtClean="0"/>
            </a:br>
            <a:r>
              <a:rPr lang="en-US" dirty="0" smtClean="0"/>
              <a:t>(EKA 510)</a:t>
            </a:r>
            <a:endParaRPr lang="en-US" dirty="0"/>
          </a:p>
        </p:txBody>
      </p:sp>
      <p:sp>
        <p:nvSpPr>
          <p:cNvPr id="3" name="Subtitle 2"/>
          <p:cNvSpPr>
            <a:spLocks noGrp="1"/>
          </p:cNvSpPr>
          <p:nvPr>
            <p:ph type="subTitle" idx="1"/>
          </p:nvPr>
        </p:nvSpPr>
        <p:spPr>
          <a:xfrm>
            <a:off x="1066800" y="3048000"/>
            <a:ext cx="8077200" cy="1499616"/>
          </a:xfrm>
        </p:spPr>
        <p:txBody>
          <a:bodyPr/>
          <a:lstStyle/>
          <a:p>
            <a:r>
              <a:rPr lang="en-US" dirty="0" smtClean="0"/>
              <a:t>Yogi </a:t>
            </a:r>
            <a:r>
              <a:rPr lang="en-US" dirty="0" err="1" smtClean="0"/>
              <a:t>Pasca</a:t>
            </a:r>
            <a:r>
              <a:rPr lang="en-US" dirty="0" smtClean="0"/>
              <a:t> </a:t>
            </a:r>
            <a:r>
              <a:rPr lang="en-US" dirty="0" err="1" smtClean="0"/>
              <a:t>Pratama</a:t>
            </a:r>
            <a:r>
              <a:rPr lang="en-US" dirty="0" smtClean="0"/>
              <a:t>, SE., ME.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Sixteenth and seventeenth century </a:t>
            </a:r>
            <a:br>
              <a:rPr lang="en-US" dirty="0" smtClean="0"/>
            </a:br>
            <a:endParaRPr lang="en-US" dirty="0"/>
          </a:p>
        </p:txBody>
      </p:sp>
      <p:sp>
        <p:nvSpPr>
          <p:cNvPr id="3" name="Content Placeholder 2"/>
          <p:cNvSpPr>
            <a:spLocks noGrp="1"/>
          </p:cNvSpPr>
          <p:nvPr>
            <p:ph idx="1"/>
          </p:nvPr>
        </p:nvSpPr>
        <p:spPr/>
        <p:txBody>
          <a:bodyPr/>
          <a:lstStyle/>
          <a:p>
            <a:r>
              <a:rPr lang="en-US" dirty="0" smtClean="0"/>
              <a:t>the role of the Dutch in the Indonesian archipelago, which began in 1596 when the first expedition of Dutch sailing ships arrived in Bantam. In the seventeenth and eighteenth centuries the Dutch overseas trade in the Far East, which focused on high-value goods, was in the hands of the powerful Dutch East India Company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nineteenth century </a:t>
            </a:r>
            <a:br>
              <a:rPr lang="en-US" dirty="0" smtClean="0"/>
            </a:br>
            <a:endParaRPr lang="en-US" dirty="0"/>
          </a:p>
        </p:txBody>
      </p:sp>
      <p:sp>
        <p:nvSpPr>
          <p:cNvPr id="3" name="Content Placeholder 2"/>
          <p:cNvSpPr>
            <a:spLocks noGrp="1"/>
          </p:cNvSpPr>
          <p:nvPr>
            <p:ph idx="1"/>
          </p:nvPr>
        </p:nvSpPr>
        <p:spPr/>
        <p:txBody>
          <a:bodyPr/>
          <a:lstStyle/>
          <a:p>
            <a:r>
              <a:rPr lang="en-US" dirty="0" smtClean="0"/>
              <a:t>Cultivation system</a:t>
            </a:r>
          </a:p>
          <a:p>
            <a:pPr>
              <a:buNone/>
            </a:pPr>
            <a:endParaRPr lang="en-US" sz="1600" dirty="0" smtClean="0"/>
          </a:p>
          <a:p>
            <a:pPr>
              <a:buNone/>
            </a:pPr>
            <a:r>
              <a:rPr lang="en-US" sz="1600" b="1" dirty="0" smtClean="0"/>
              <a:t>Table 1 . Financial Results of Government Cultivation, 1840-1849 ('Cultivation System') (in thousands of guilders in current values)</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sz="1600" dirty="0" smtClean="0"/>
          </a:p>
          <a:p>
            <a:pPr>
              <a:buNone/>
            </a:pPr>
            <a:r>
              <a:rPr lang="en-US" sz="1600" b="1" dirty="0" smtClean="0"/>
              <a:t>Source: </a:t>
            </a:r>
            <a:r>
              <a:rPr lang="en-US" sz="1600" b="1" dirty="0" err="1" smtClean="0"/>
              <a:t>Fasseur</a:t>
            </a:r>
            <a:r>
              <a:rPr lang="en-US" sz="1600" b="1" dirty="0" smtClean="0"/>
              <a:t> 1975: 20.</a:t>
            </a:r>
          </a:p>
          <a:p>
            <a:pPr>
              <a:buNone/>
            </a:pPr>
            <a:endParaRPr lang="en-US" dirty="0"/>
          </a:p>
        </p:txBody>
      </p:sp>
      <p:graphicFrame>
        <p:nvGraphicFramePr>
          <p:cNvPr id="4" name="Table 3"/>
          <p:cNvGraphicFramePr>
            <a:graphicFrameLocks noGrp="1"/>
          </p:cNvGraphicFramePr>
          <p:nvPr/>
        </p:nvGraphicFramePr>
        <p:xfrm>
          <a:off x="1295400" y="3276600"/>
          <a:ext cx="6096000" cy="22250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pPr algn="r"/>
                      <a:r>
                        <a:rPr lang="en-US" dirty="0" smtClean="0"/>
                        <a:t>1840-1844</a:t>
                      </a:r>
                      <a:endParaRPr lang="en-US" dirty="0"/>
                    </a:p>
                  </a:txBody>
                  <a:tcPr/>
                </a:tc>
                <a:tc>
                  <a:txBody>
                    <a:bodyPr/>
                    <a:lstStyle/>
                    <a:p>
                      <a:pPr algn="r"/>
                      <a:r>
                        <a:rPr lang="en-US" dirty="0" smtClean="0"/>
                        <a:t>1845-1849</a:t>
                      </a:r>
                      <a:endParaRPr lang="en-US" dirty="0"/>
                    </a:p>
                  </a:txBody>
                  <a:tcPr/>
                </a:tc>
              </a:tr>
              <a:tr h="370840">
                <a:tc>
                  <a:txBody>
                    <a:bodyPr/>
                    <a:lstStyle/>
                    <a:p>
                      <a:r>
                        <a:rPr lang="en-US" dirty="0" err="1" smtClean="0"/>
                        <a:t>coffe</a:t>
                      </a:r>
                      <a:endParaRPr lang="en-US" dirty="0"/>
                    </a:p>
                  </a:txBody>
                  <a:tcPr/>
                </a:tc>
                <a:tc>
                  <a:txBody>
                    <a:bodyPr/>
                    <a:lstStyle/>
                    <a:p>
                      <a:pPr algn="r"/>
                      <a:r>
                        <a:rPr lang="en-US" dirty="0" smtClean="0"/>
                        <a:t>40278</a:t>
                      </a:r>
                      <a:endParaRPr lang="en-US" dirty="0"/>
                    </a:p>
                  </a:txBody>
                  <a:tcPr/>
                </a:tc>
                <a:tc>
                  <a:txBody>
                    <a:bodyPr/>
                    <a:lstStyle/>
                    <a:p>
                      <a:pPr algn="r"/>
                      <a:r>
                        <a:rPr lang="en-US" dirty="0" smtClean="0"/>
                        <a:t>24549</a:t>
                      </a:r>
                      <a:endParaRPr lang="en-US" dirty="0"/>
                    </a:p>
                  </a:txBody>
                  <a:tcPr/>
                </a:tc>
              </a:tr>
              <a:tr h="370840">
                <a:tc>
                  <a:txBody>
                    <a:bodyPr/>
                    <a:lstStyle/>
                    <a:p>
                      <a:r>
                        <a:rPr lang="en-US" dirty="0" smtClean="0"/>
                        <a:t>sugar</a:t>
                      </a:r>
                      <a:endParaRPr lang="en-US" dirty="0"/>
                    </a:p>
                  </a:txBody>
                  <a:tcPr/>
                </a:tc>
                <a:tc>
                  <a:txBody>
                    <a:bodyPr/>
                    <a:lstStyle/>
                    <a:p>
                      <a:pPr algn="r"/>
                      <a:r>
                        <a:rPr lang="en-US" dirty="0" smtClean="0"/>
                        <a:t>8218</a:t>
                      </a:r>
                      <a:endParaRPr lang="en-US" dirty="0"/>
                    </a:p>
                  </a:txBody>
                  <a:tcPr/>
                </a:tc>
                <a:tc>
                  <a:txBody>
                    <a:bodyPr/>
                    <a:lstStyle/>
                    <a:p>
                      <a:pPr algn="r"/>
                      <a:r>
                        <a:rPr lang="en-US" dirty="0" smtClean="0"/>
                        <a:t>4136</a:t>
                      </a:r>
                      <a:endParaRPr lang="en-US" dirty="0"/>
                    </a:p>
                  </a:txBody>
                  <a:tcPr/>
                </a:tc>
              </a:tr>
              <a:tr h="370840">
                <a:tc>
                  <a:txBody>
                    <a:bodyPr/>
                    <a:lstStyle/>
                    <a:p>
                      <a:r>
                        <a:rPr lang="en-US" dirty="0" smtClean="0"/>
                        <a:t>indigo</a:t>
                      </a:r>
                      <a:endParaRPr lang="en-US" dirty="0"/>
                    </a:p>
                  </a:txBody>
                  <a:tcPr/>
                </a:tc>
                <a:tc>
                  <a:txBody>
                    <a:bodyPr/>
                    <a:lstStyle/>
                    <a:p>
                      <a:pPr algn="r"/>
                      <a:r>
                        <a:rPr lang="en-US" dirty="0" smtClean="0"/>
                        <a:t>7836</a:t>
                      </a:r>
                      <a:endParaRPr lang="en-US" dirty="0"/>
                    </a:p>
                  </a:txBody>
                  <a:tcPr/>
                </a:tc>
                <a:tc>
                  <a:txBody>
                    <a:bodyPr/>
                    <a:lstStyle/>
                    <a:p>
                      <a:pPr algn="r"/>
                      <a:r>
                        <a:rPr lang="en-US" dirty="0" smtClean="0"/>
                        <a:t>7726</a:t>
                      </a:r>
                      <a:endParaRPr lang="en-US" dirty="0"/>
                    </a:p>
                  </a:txBody>
                  <a:tcPr/>
                </a:tc>
              </a:tr>
              <a:tr h="370840">
                <a:tc>
                  <a:txBody>
                    <a:bodyPr/>
                    <a:lstStyle/>
                    <a:p>
                      <a:r>
                        <a:rPr lang="en-US" dirty="0" err="1" smtClean="0"/>
                        <a:t>Pepper,tea</a:t>
                      </a:r>
                      <a:endParaRPr lang="en-US" dirty="0"/>
                    </a:p>
                  </a:txBody>
                  <a:tcPr/>
                </a:tc>
                <a:tc>
                  <a:txBody>
                    <a:bodyPr/>
                    <a:lstStyle/>
                    <a:p>
                      <a:pPr algn="r"/>
                      <a:r>
                        <a:rPr lang="en-US" dirty="0" smtClean="0"/>
                        <a:t>647</a:t>
                      </a:r>
                      <a:endParaRPr lang="en-US" dirty="0"/>
                    </a:p>
                  </a:txBody>
                  <a:tcPr/>
                </a:tc>
                <a:tc>
                  <a:txBody>
                    <a:bodyPr/>
                    <a:lstStyle/>
                    <a:p>
                      <a:pPr algn="r"/>
                      <a:r>
                        <a:rPr lang="en-US" dirty="0" smtClean="0"/>
                        <a:t>1725</a:t>
                      </a:r>
                      <a:endParaRPr lang="en-US" dirty="0"/>
                    </a:p>
                  </a:txBody>
                  <a:tcPr/>
                </a:tc>
              </a:tr>
              <a:tr h="370840">
                <a:tc>
                  <a:txBody>
                    <a:bodyPr/>
                    <a:lstStyle/>
                    <a:p>
                      <a:r>
                        <a:rPr lang="en-US" dirty="0" smtClean="0"/>
                        <a:t>TOTAL</a:t>
                      </a:r>
                      <a:endParaRPr lang="en-US" dirty="0"/>
                    </a:p>
                  </a:txBody>
                  <a:tcPr/>
                </a:tc>
                <a:tc>
                  <a:txBody>
                    <a:bodyPr/>
                    <a:lstStyle/>
                    <a:p>
                      <a:pPr algn="r"/>
                      <a:r>
                        <a:rPr lang="en-US" dirty="0" smtClean="0"/>
                        <a:t>39341</a:t>
                      </a:r>
                      <a:endParaRPr lang="en-US" dirty="0"/>
                    </a:p>
                  </a:txBody>
                  <a:tcPr/>
                </a:tc>
                <a:tc>
                  <a:txBody>
                    <a:bodyPr/>
                    <a:lstStyle/>
                    <a:p>
                      <a:pPr algn="r"/>
                      <a:r>
                        <a:rPr lang="en-US" dirty="0" smtClean="0"/>
                        <a:t>35057</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533400" y="2133600"/>
          <a:ext cx="8153400" cy="4028440"/>
        </p:xfrm>
        <a:graphic>
          <a:graphicData uri="http://schemas.openxmlformats.org/drawingml/2006/table">
            <a:tbl>
              <a:tblPr firstRow="1" bandRow="1">
                <a:tableStyleId>{5C22544A-7EE6-4342-B048-85BDC9FD1C3A}</a:tableStyleId>
              </a:tblPr>
              <a:tblGrid>
                <a:gridCol w="1569720"/>
                <a:gridCol w="1645920"/>
                <a:gridCol w="1645920"/>
                <a:gridCol w="1645920"/>
                <a:gridCol w="1645920"/>
              </a:tblGrid>
              <a:tr h="370840">
                <a:tc>
                  <a:txBody>
                    <a:bodyPr/>
                    <a:lstStyle/>
                    <a:p>
                      <a:endParaRPr lang="en-US" dirty="0"/>
                    </a:p>
                  </a:txBody>
                  <a:tcPr/>
                </a:tc>
                <a:tc>
                  <a:txBody>
                    <a:bodyPr/>
                    <a:lstStyle/>
                    <a:p>
                      <a:r>
                        <a:rPr lang="en-US" dirty="0" smtClean="0"/>
                        <a:t>1831/40</a:t>
                      </a:r>
                      <a:endParaRPr lang="en-US" dirty="0"/>
                    </a:p>
                  </a:txBody>
                  <a:tcPr/>
                </a:tc>
                <a:tc>
                  <a:txBody>
                    <a:bodyPr/>
                    <a:lstStyle/>
                    <a:p>
                      <a:r>
                        <a:rPr lang="en-US" dirty="0" smtClean="0"/>
                        <a:t>1841/50</a:t>
                      </a:r>
                      <a:endParaRPr lang="en-US" dirty="0"/>
                    </a:p>
                  </a:txBody>
                  <a:tcPr/>
                </a:tc>
                <a:tc>
                  <a:txBody>
                    <a:bodyPr/>
                    <a:lstStyle/>
                    <a:p>
                      <a:r>
                        <a:rPr lang="en-US" dirty="0" smtClean="0"/>
                        <a:t>1851/60</a:t>
                      </a:r>
                      <a:endParaRPr lang="en-US" dirty="0"/>
                    </a:p>
                  </a:txBody>
                  <a:tcPr/>
                </a:tc>
                <a:tc>
                  <a:txBody>
                    <a:bodyPr/>
                    <a:lstStyle/>
                    <a:p>
                      <a:r>
                        <a:rPr lang="en-US" dirty="0" smtClean="0"/>
                        <a:t>1861/70</a:t>
                      </a:r>
                      <a:endParaRPr lang="en-US" dirty="0"/>
                    </a:p>
                  </a:txBody>
                  <a:tcPr/>
                </a:tc>
              </a:tr>
              <a:tr h="370840">
                <a:tc>
                  <a:txBody>
                    <a:bodyPr/>
                    <a:lstStyle/>
                    <a:p>
                      <a:r>
                        <a:rPr lang="en-US" dirty="0" smtClean="0"/>
                        <a:t>Gross</a:t>
                      </a:r>
                      <a:r>
                        <a:rPr lang="en-US" baseline="0" dirty="0" smtClean="0"/>
                        <a:t> revenues of sale of colonial product</a:t>
                      </a:r>
                      <a:endParaRPr lang="en-US" dirty="0"/>
                    </a:p>
                  </a:txBody>
                  <a:tcPr/>
                </a:tc>
                <a:tc>
                  <a:txBody>
                    <a:bodyPr/>
                    <a:lstStyle/>
                    <a:p>
                      <a:r>
                        <a:rPr lang="en-US" dirty="0" smtClean="0"/>
                        <a:t>227.0</a:t>
                      </a:r>
                      <a:endParaRPr lang="en-US" dirty="0"/>
                    </a:p>
                  </a:txBody>
                  <a:tcPr/>
                </a:tc>
                <a:tc>
                  <a:txBody>
                    <a:bodyPr/>
                    <a:lstStyle/>
                    <a:p>
                      <a:r>
                        <a:rPr lang="en-US" dirty="0" smtClean="0"/>
                        <a:t>473.9</a:t>
                      </a:r>
                      <a:endParaRPr lang="en-US" dirty="0"/>
                    </a:p>
                  </a:txBody>
                  <a:tcPr/>
                </a:tc>
                <a:tc>
                  <a:txBody>
                    <a:bodyPr/>
                    <a:lstStyle/>
                    <a:p>
                      <a:r>
                        <a:rPr lang="en-US" dirty="0" smtClean="0"/>
                        <a:t>652.7</a:t>
                      </a:r>
                      <a:endParaRPr lang="en-US" dirty="0"/>
                    </a:p>
                  </a:txBody>
                  <a:tcPr/>
                </a:tc>
                <a:tc>
                  <a:txBody>
                    <a:bodyPr/>
                    <a:lstStyle/>
                    <a:p>
                      <a:r>
                        <a:rPr lang="en-US" dirty="0" smtClean="0"/>
                        <a:t>641.8</a:t>
                      </a:r>
                      <a:endParaRPr lang="en-US" dirty="0"/>
                    </a:p>
                  </a:txBody>
                  <a:tcPr/>
                </a:tc>
              </a:tr>
              <a:tr h="370840">
                <a:tc>
                  <a:txBody>
                    <a:bodyPr/>
                    <a:lstStyle/>
                    <a:p>
                      <a:r>
                        <a:rPr lang="en-US" dirty="0" smtClean="0"/>
                        <a:t>Cost of transfer etc (NHM)</a:t>
                      </a:r>
                      <a:endParaRPr lang="en-US" dirty="0"/>
                    </a:p>
                  </a:txBody>
                  <a:tcPr/>
                </a:tc>
                <a:tc>
                  <a:txBody>
                    <a:bodyPr/>
                    <a:lstStyle/>
                    <a:p>
                      <a:r>
                        <a:rPr lang="en-US" dirty="0" smtClean="0"/>
                        <a:t>88.0</a:t>
                      </a:r>
                      <a:endParaRPr lang="en-US" dirty="0"/>
                    </a:p>
                  </a:txBody>
                  <a:tcPr/>
                </a:tc>
                <a:tc>
                  <a:txBody>
                    <a:bodyPr/>
                    <a:lstStyle/>
                    <a:p>
                      <a:r>
                        <a:rPr lang="en-US" dirty="0" smtClean="0"/>
                        <a:t>165.4</a:t>
                      </a:r>
                      <a:endParaRPr lang="en-US" dirty="0"/>
                    </a:p>
                  </a:txBody>
                  <a:tcPr/>
                </a:tc>
                <a:tc>
                  <a:txBody>
                    <a:bodyPr/>
                    <a:lstStyle/>
                    <a:p>
                      <a:r>
                        <a:rPr lang="en-US" dirty="0" smtClean="0"/>
                        <a:t>138.7</a:t>
                      </a:r>
                      <a:endParaRPr lang="en-US" dirty="0"/>
                    </a:p>
                  </a:txBody>
                  <a:tcPr/>
                </a:tc>
                <a:tc>
                  <a:txBody>
                    <a:bodyPr/>
                    <a:lstStyle/>
                    <a:p>
                      <a:r>
                        <a:rPr lang="en-US" dirty="0" smtClean="0"/>
                        <a:t>114.7</a:t>
                      </a:r>
                      <a:endParaRPr lang="en-US" dirty="0"/>
                    </a:p>
                  </a:txBody>
                  <a:tcPr/>
                </a:tc>
              </a:tr>
              <a:tr h="370840">
                <a:tc>
                  <a:txBody>
                    <a:bodyPr/>
                    <a:lstStyle/>
                    <a:p>
                      <a:r>
                        <a:rPr lang="en-US" dirty="0" smtClean="0"/>
                        <a:t>Sum of expenses</a:t>
                      </a:r>
                      <a:endParaRPr lang="en-US" dirty="0"/>
                    </a:p>
                  </a:txBody>
                  <a:tcPr/>
                </a:tc>
                <a:tc>
                  <a:txBody>
                    <a:bodyPr/>
                    <a:lstStyle/>
                    <a:p>
                      <a:r>
                        <a:rPr lang="en-US" dirty="0" smtClean="0"/>
                        <a:t>59.2</a:t>
                      </a:r>
                      <a:endParaRPr lang="en-US" dirty="0"/>
                    </a:p>
                  </a:txBody>
                  <a:tcPr/>
                </a:tc>
                <a:tc>
                  <a:txBody>
                    <a:bodyPr/>
                    <a:lstStyle/>
                    <a:p>
                      <a:r>
                        <a:rPr lang="en-US" dirty="0" smtClean="0"/>
                        <a:t>175.1</a:t>
                      </a:r>
                      <a:endParaRPr lang="en-US" dirty="0"/>
                    </a:p>
                  </a:txBody>
                  <a:tcPr/>
                </a:tc>
                <a:tc>
                  <a:txBody>
                    <a:bodyPr/>
                    <a:lstStyle/>
                    <a:p>
                      <a:r>
                        <a:rPr lang="en-US" dirty="0" smtClean="0"/>
                        <a:t>275.3</a:t>
                      </a:r>
                      <a:endParaRPr lang="en-US" dirty="0"/>
                    </a:p>
                  </a:txBody>
                  <a:tcPr/>
                </a:tc>
                <a:tc>
                  <a:txBody>
                    <a:bodyPr/>
                    <a:lstStyle/>
                    <a:p>
                      <a:r>
                        <a:rPr lang="en-US" dirty="0" smtClean="0"/>
                        <a:t>276.6</a:t>
                      </a:r>
                      <a:endParaRPr lang="en-US" dirty="0"/>
                    </a:p>
                  </a:txBody>
                  <a:tcPr/>
                </a:tc>
              </a:tr>
              <a:tr h="370840">
                <a:tc>
                  <a:txBody>
                    <a:bodyPr/>
                    <a:lstStyle/>
                    <a:p>
                      <a:r>
                        <a:rPr lang="en-US" dirty="0" smtClean="0"/>
                        <a:t>Total net</a:t>
                      </a:r>
                      <a:r>
                        <a:rPr lang="en-US" baseline="0" dirty="0" smtClean="0"/>
                        <a:t> profit</a:t>
                      </a:r>
                      <a:endParaRPr lang="en-US" dirty="0"/>
                    </a:p>
                  </a:txBody>
                  <a:tcPr/>
                </a:tc>
                <a:tc>
                  <a:txBody>
                    <a:bodyPr/>
                    <a:lstStyle/>
                    <a:p>
                      <a:r>
                        <a:rPr lang="en-US" dirty="0" smtClean="0"/>
                        <a:t>150.6</a:t>
                      </a:r>
                      <a:endParaRPr lang="en-US" dirty="0"/>
                    </a:p>
                  </a:txBody>
                  <a:tcPr/>
                </a:tc>
                <a:tc>
                  <a:txBody>
                    <a:bodyPr/>
                    <a:lstStyle/>
                    <a:p>
                      <a:r>
                        <a:rPr lang="en-US" dirty="0" smtClean="0"/>
                        <a:t>215.6</a:t>
                      </a:r>
                      <a:endParaRPr lang="en-US" dirty="0"/>
                    </a:p>
                  </a:txBody>
                  <a:tcPr/>
                </a:tc>
                <a:tc>
                  <a:txBody>
                    <a:bodyPr/>
                    <a:lstStyle/>
                    <a:p>
                      <a:r>
                        <a:rPr lang="en-US" dirty="0" smtClean="0"/>
                        <a:t>289.4</a:t>
                      </a:r>
                      <a:endParaRPr lang="en-US" dirty="0"/>
                    </a:p>
                  </a:txBody>
                  <a:tcPr/>
                </a:tc>
                <a:tc>
                  <a:txBody>
                    <a:bodyPr/>
                    <a:lstStyle/>
                    <a:p>
                      <a:r>
                        <a:rPr lang="en-US" dirty="0" smtClean="0"/>
                        <a:t>276.6</a:t>
                      </a:r>
                      <a:endParaRPr lang="en-US" dirty="0"/>
                    </a:p>
                  </a:txBody>
                  <a:tcPr/>
                </a:tc>
              </a:tr>
            </a:tbl>
          </a:graphicData>
        </a:graphic>
      </p:graphicFrame>
      <p:sp>
        <p:nvSpPr>
          <p:cNvPr id="716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Estimates of Total Profits ('batig slot') during the Cultivation System,</a:t>
            </a:r>
            <a:endParaRPr kumimoji="0" lang="en-US" sz="9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1831/40 – 1861/70 (in millions of guilders)</a:t>
            </a:r>
            <a:endParaRPr kumimoji="0" lang="en-US" sz="1800" b="0" i="0" u="none" strike="noStrike" cap="none" normalizeH="0" baseline="0" smtClean="0">
              <a:ln>
                <a:noFill/>
              </a:ln>
              <a:solidFill>
                <a:schemeClr val="tx1"/>
              </a:solidFill>
              <a:effectLst/>
              <a:latin typeface="Arial" pitchFamily="34" charset="0"/>
            </a:endParaRPr>
          </a:p>
        </p:txBody>
      </p:sp>
      <p:sp>
        <p:nvSpPr>
          <p:cNvPr id="8" name="TextBox 7"/>
          <p:cNvSpPr txBox="1"/>
          <p:nvPr/>
        </p:nvSpPr>
        <p:spPr>
          <a:xfrm>
            <a:off x="533400" y="1524000"/>
            <a:ext cx="8610600" cy="646331"/>
          </a:xfrm>
          <a:prstGeom prst="rect">
            <a:avLst/>
          </a:prstGeom>
          <a:noFill/>
        </p:spPr>
        <p:txBody>
          <a:bodyPr wrap="square" rtlCol="0">
            <a:spAutoFit/>
          </a:bodyPr>
          <a:lstStyle/>
          <a:p>
            <a:pPr>
              <a:buNone/>
            </a:pPr>
            <a:r>
              <a:rPr lang="en-US" b="1" dirty="0" err="1" smtClean="0"/>
              <a:t>Tabel</a:t>
            </a:r>
            <a:r>
              <a:rPr lang="en-US" b="1" dirty="0" smtClean="0"/>
              <a:t> 2. Estimates of Total Profits ('</a:t>
            </a:r>
            <a:r>
              <a:rPr lang="en-US" b="1" dirty="0" err="1" smtClean="0"/>
              <a:t>batig</a:t>
            </a:r>
            <a:r>
              <a:rPr lang="en-US" b="1" dirty="0" smtClean="0"/>
              <a:t> slot') during the Cultivation System,1831/40 – 1861/70 (in millions of guilders)</a:t>
            </a:r>
          </a:p>
        </p:txBody>
      </p:sp>
      <p:sp>
        <p:nvSpPr>
          <p:cNvPr id="9" name="TextBox 8"/>
          <p:cNvSpPr txBox="1"/>
          <p:nvPr/>
        </p:nvSpPr>
        <p:spPr>
          <a:xfrm>
            <a:off x="609600" y="6324600"/>
            <a:ext cx="4953000" cy="369332"/>
          </a:xfrm>
          <a:prstGeom prst="rect">
            <a:avLst/>
          </a:prstGeom>
          <a:noFill/>
        </p:spPr>
        <p:txBody>
          <a:bodyPr wrap="square" rtlCol="0">
            <a:spAutoFit/>
          </a:bodyPr>
          <a:lstStyle/>
          <a:p>
            <a:pPr>
              <a:buNone/>
            </a:pPr>
            <a:r>
              <a:rPr lang="en-US" b="1" dirty="0" smtClean="0"/>
              <a:t>Source: Van </a:t>
            </a:r>
            <a:r>
              <a:rPr lang="en-US" b="1" dirty="0" err="1" smtClean="0"/>
              <a:t>Zanden</a:t>
            </a:r>
            <a:r>
              <a:rPr lang="en-US" b="1" dirty="0" smtClean="0"/>
              <a:t> and Van Riel 2000: 223.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heyday of the colonial export economy (1900-1942) </a:t>
            </a:r>
            <a:endParaRPr lang="en-US" dirty="0"/>
          </a:p>
        </p:txBody>
      </p:sp>
      <p:pic>
        <p:nvPicPr>
          <p:cNvPr id="4" name="Content Placeholder 3" descr="http://eh.net/files/graphics/encyclopedia/touwen.indonesia.gif"/>
          <p:cNvPicPr>
            <a:picLocks noGrp="1"/>
          </p:cNvPicPr>
          <p:nvPr>
            <p:ph idx="1"/>
          </p:nvPr>
        </p:nvPicPr>
        <p:blipFill>
          <a:blip r:embed="rId2"/>
          <a:srcRect/>
          <a:stretch>
            <a:fillRect/>
          </a:stretch>
        </p:blipFill>
        <p:spPr bwMode="auto">
          <a:xfrm>
            <a:off x="990600" y="1524000"/>
            <a:ext cx="7162800"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post-1945 period </a:t>
            </a:r>
            <a:endParaRPr lang="en-US" dirty="0"/>
          </a:p>
        </p:txBody>
      </p:sp>
      <p:sp>
        <p:nvSpPr>
          <p:cNvPr id="3" name="Content Placeholder 2"/>
          <p:cNvSpPr>
            <a:spLocks noGrp="1"/>
          </p:cNvSpPr>
          <p:nvPr>
            <p:ph idx="1"/>
          </p:nvPr>
        </p:nvSpPr>
        <p:spPr/>
        <p:txBody>
          <a:bodyPr/>
          <a:lstStyle/>
          <a:p>
            <a:r>
              <a:rPr lang="en-US" dirty="0" smtClean="0"/>
              <a:t>Exchange rate problems and absence of foreign capital were detrimental to economic development, after the government had eliminated all foreign economic control in the private sector in 1957/58. Sukarno aimed at self-sufficiency and import substitution and estranged the suppliers of western capital even more when he developed communist sympathies.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1998 until present </a:t>
            </a:r>
            <a:br>
              <a:rPr lang="en-US" dirty="0" smtClean="0"/>
            </a:br>
            <a:endParaRPr lang="en-US" dirty="0"/>
          </a:p>
        </p:txBody>
      </p:sp>
      <p:sp>
        <p:nvSpPr>
          <p:cNvPr id="3" name="Content Placeholder 2"/>
          <p:cNvSpPr>
            <a:spLocks noGrp="1"/>
          </p:cNvSpPr>
          <p:nvPr>
            <p:ph idx="1"/>
          </p:nvPr>
        </p:nvSpPr>
        <p:spPr/>
        <p:txBody>
          <a:bodyPr/>
          <a:lstStyle/>
          <a:p>
            <a:r>
              <a:rPr lang="en-US" dirty="0" smtClean="0"/>
              <a:t>Today, the Indonesian economy still suffers from severe economic development problems following the financial crisis of 1997 and the subsequent political reforms after </a:t>
            </a:r>
            <a:r>
              <a:rPr lang="en-US" dirty="0" err="1" smtClean="0"/>
              <a:t>Soeharto</a:t>
            </a:r>
            <a:r>
              <a:rPr lang="en-US" dirty="0" smtClean="0"/>
              <a:t> stepped down in 1998.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Additional Themes in the Indonesian Historiography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chemeClr val="accent2">
                    <a:lumMod val="75000"/>
                  </a:schemeClr>
                </a:solidFill>
              </a:rPr>
              <a:t>The indigenous economy and the dualist economy (</a:t>
            </a:r>
            <a:r>
              <a:rPr lang="en-US" dirty="0" smtClean="0">
                <a:solidFill>
                  <a:schemeClr val="accent2">
                    <a:lumMod val="75000"/>
                  </a:schemeClr>
                </a:solidFill>
              </a:rPr>
              <a:t>traders and peasant</a:t>
            </a:r>
            <a:r>
              <a:rPr lang="en-US" b="1" dirty="0" smtClean="0">
                <a:solidFill>
                  <a:schemeClr val="accent2">
                    <a:lumMod val="75000"/>
                  </a:schemeClr>
                </a:solidFill>
              </a:rPr>
              <a:t>)</a:t>
            </a:r>
          </a:p>
          <a:p>
            <a:r>
              <a:rPr lang="en-US" b="1" dirty="0" smtClean="0"/>
              <a:t>The characteristics of Dutch imperialism (</a:t>
            </a:r>
            <a:r>
              <a:rPr lang="en-US" dirty="0" smtClean="0"/>
              <a:t>political, economic and military motives </a:t>
            </a:r>
            <a:r>
              <a:rPr lang="en-US" b="1" dirty="0" smtClean="0"/>
              <a:t>)</a:t>
            </a:r>
          </a:p>
          <a:p>
            <a:r>
              <a:rPr lang="en-US" b="1" dirty="0" smtClean="0">
                <a:solidFill>
                  <a:schemeClr val="accent2">
                    <a:lumMod val="75000"/>
                  </a:schemeClr>
                </a:solidFill>
              </a:rPr>
              <a:t>The impact of the cultivation system on the indigenous economy (</a:t>
            </a:r>
            <a:r>
              <a:rPr lang="en-US" dirty="0" smtClean="0">
                <a:solidFill>
                  <a:schemeClr val="accent2">
                    <a:lumMod val="75000"/>
                  </a:schemeClr>
                </a:solidFill>
              </a:rPr>
              <a:t>Non-farm employment and purchasing power increased in the indigenous economy, although there was much regional inequality</a:t>
            </a:r>
            <a:r>
              <a:rPr lang="en-US" b="1" dirty="0" smtClean="0">
                <a:solidFill>
                  <a:schemeClr val="accent2">
                    <a:lumMod val="75000"/>
                  </a:schemeClr>
                </a:solidFill>
              </a:rPr>
              <a:t>)</a:t>
            </a:r>
          </a:p>
          <a:p>
            <a:r>
              <a:rPr lang="en-US" b="1" dirty="0" smtClean="0"/>
              <a:t>Regional diversity in export-led economic expansion</a:t>
            </a:r>
            <a:endParaRPr lang="en-US" dirty="0" smtClean="0"/>
          </a:p>
          <a:p>
            <a:r>
              <a:rPr lang="en-US" b="1" dirty="0" smtClean="0">
                <a:solidFill>
                  <a:schemeClr val="accent2">
                    <a:lumMod val="75000"/>
                  </a:schemeClr>
                </a:solidFill>
              </a:rPr>
              <a:t>The development of the colonial state and the role of Ethical Policy</a:t>
            </a:r>
            <a:endParaRPr lang="en-US" dirty="0" smtClean="0">
              <a:solidFill>
                <a:schemeClr val="accent2">
                  <a:lumMod val="75000"/>
                </a:schemeClr>
              </a:solidFill>
            </a:endParaRPr>
          </a:p>
          <a:p>
            <a:endParaRPr lang="en-US" b="1" dirty="0" smtClean="0"/>
          </a:p>
          <a:p>
            <a:endParaRPr lang="en-US" dirty="0" smtClean="0"/>
          </a:p>
          <a:p>
            <a:endParaRPr lang="en-US" b="1"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sz="7200" dirty="0" err="1" smtClean="0"/>
              <a:t>Terimakasih</a:t>
            </a:r>
            <a:endParaRPr lang="en-US" sz="7200" dirty="0" smtClean="0"/>
          </a:p>
          <a:p>
            <a:pPr>
              <a:buNone/>
            </a:pPr>
            <a:endParaRPr lang="en-US" sz="7200" dirty="0" smtClean="0"/>
          </a:p>
          <a:p>
            <a:pPr>
              <a:buNone/>
            </a:pPr>
            <a:r>
              <a:rPr lang="en-US" sz="2800" dirty="0" err="1" smtClean="0"/>
              <a:t>Pertemuan</a:t>
            </a:r>
            <a:r>
              <a:rPr lang="en-US" sz="2800" dirty="0" smtClean="0"/>
              <a:t> II : </a:t>
            </a:r>
            <a:r>
              <a:rPr lang="en-US" sz="2800" dirty="0" err="1" smtClean="0"/>
              <a:t>Sejarah</a:t>
            </a:r>
            <a:r>
              <a:rPr lang="en-US" sz="2800" dirty="0" smtClean="0"/>
              <a:t> </a:t>
            </a:r>
            <a:r>
              <a:rPr lang="en-US" sz="2800" dirty="0" err="1" smtClean="0"/>
              <a:t>perkembangan</a:t>
            </a:r>
            <a:r>
              <a:rPr lang="en-US" sz="2800" dirty="0" smtClean="0"/>
              <a:t> </a:t>
            </a:r>
            <a:r>
              <a:rPr lang="en-US" sz="2800" dirty="0" err="1" smtClean="0"/>
              <a:t>perekonomian</a:t>
            </a:r>
            <a:r>
              <a:rPr lang="en-US" sz="2800" dirty="0" smtClean="0"/>
              <a:t> 		      Indonesia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endParaRPr lang="en-US" dirty="0"/>
          </a:p>
        </p:txBody>
      </p:sp>
      <p:sp>
        <p:nvSpPr>
          <p:cNvPr id="3" name="Content Placeholder 2"/>
          <p:cNvSpPr>
            <a:spLocks noGrp="1"/>
          </p:cNvSpPr>
          <p:nvPr>
            <p:ph idx="1"/>
          </p:nvPr>
        </p:nvSpPr>
        <p:spPr/>
        <p:txBody>
          <a:bodyPr/>
          <a:lstStyle/>
          <a:p>
            <a:pPr>
              <a:buNone/>
            </a:pPr>
            <a:r>
              <a:rPr lang="en-US" dirty="0" err="1" smtClean="0"/>
              <a:t>Memperluas</a:t>
            </a:r>
            <a:r>
              <a:rPr lang="en-US" dirty="0" smtClean="0"/>
              <a:t> </a:t>
            </a:r>
            <a:r>
              <a:rPr lang="en-US" dirty="0" err="1" smtClean="0"/>
              <a:t>pemahaman</a:t>
            </a:r>
            <a:r>
              <a:rPr lang="en-US" dirty="0" smtClean="0"/>
              <a:t> </a:t>
            </a:r>
            <a:r>
              <a:rPr lang="en-US" dirty="0" err="1" smtClean="0"/>
              <a:t>mahasiswa</a:t>
            </a:r>
            <a:r>
              <a:rPr lang="en-US" dirty="0" smtClean="0"/>
              <a:t> </a:t>
            </a:r>
            <a:r>
              <a:rPr lang="en-US" dirty="0" err="1" smtClean="0"/>
              <a:t>terhadap</a:t>
            </a:r>
            <a:r>
              <a:rPr lang="en-US" dirty="0" smtClean="0"/>
              <a:t> </a:t>
            </a:r>
            <a:r>
              <a:rPr lang="en-US" dirty="0" err="1" smtClean="0"/>
              <a:t>perkembangan</a:t>
            </a:r>
            <a:r>
              <a:rPr lang="en-US" dirty="0" smtClean="0"/>
              <a:t> </a:t>
            </a:r>
            <a:r>
              <a:rPr lang="en-US" dirty="0" err="1" smtClean="0"/>
              <a:t>perekonomian</a:t>
            </a:r>
            <a:r>
              <a:rPr lang="en-US" dirty="0" smtClean="0"/>
              <a:t> Indonesia </a:t>
            </a:r>
            <a:r>
              <a:rPr lang="en-US" dirty="0" err="1" smtClean="0"/>
              <a:t>melalui</a:t>
            </a:r>
            <a:r>
              <a:rPr lang="en-US" dirty="0" smtClean="0"/>
              <a:t> </a:t>
            </a:r>
            <a:r>
              <a:rPr lang="en-US" dirty="0" err="1" smtClean="0"/>
              <a:t>pembahasan</a:t>
            </a:r>
            <a:r>
              <a:rPr lang="en-US" dirty="0" smtClean="0"/>
              <a:t> </a:t>
            </a:r>
            <a:r>
              <a:rPr lang="en-US" dirty="0" err="1" smtClean="0"/>
              <a:t>berbagai</a:t>
            </a:r>
            <a:r>
              <a:rPr lang="en-US" dirty="0" smtClean="0"/>
              <a:t> </a:t>
            </a:r>
            <a:r>
              <a:rPr lang="en-US" dirty="0" err="1" smtClean="0"/>
              <a:t>topik</a:t>
            </a:r>
            <a:r>
              <a:rPr lang="en-US" dirty="0" smtClean="0"/>
              <a:t> </a:t>
            </a:r>
            <a:r>
              <a:rPr lang="en-US" dirty="0" err="1" smtClean="0"/>
              <a:t>ekonomi</a:t>
            </a:r>
            <a:r>
              <a:rPr lang="en-US" dirty="0" smtClean="0"/>
              <a:t> </a:t>
            </a:r>
            <a:r>
              <a:rPr lang="en-US" dirty="0" err="1" smtClean="0"/>
              <a:t>baik</a:t>
            </a:r>
            <a:r>
              <a:rPr lang="en-US" dirty="0" smtClean="0"/>
              <a:t> </a:t>
            </a:r>
            <a:r>
              <a:rPr lang="en-US" dirty="0" err="1" smtClean="0"/>
              <a:t>domestik</a:t>
            </a:r>
            <a:r>
              <a:rPr lang="en-US" dirty="0" smtClean="0"/>
              <a:t> </a:t>
            </a:r>
            <a:r>
              <a:rPr lang="en-US" dirty="0" err="1" smtClean="0"/>
              <a:t>maupun</a:t>
            </a:r>
            <a:r>
              <a:rPr lang="en-US" dirty="0" smtClean="0"/>
              <a:t> </a:t>
            </a:r>
            <a:r>
              <a:rPr lang="en-US" dirty="0" err="1" smtClean="0"/>
              <a:t>internasional</a:t>
            </a:r>
            <a:r>
              <a:rPr lang="en-US" dirty="0" smtClean="0"/>
              <a:t> </a:t>
            </a:r>
            <a:r>
              <a:rPr lang="en-US" dirty="0" err="1" smtClean="0"/>
              <a:t>dengan</a:t>
            </a:r>
            <a:r>
              <a:rPr lang="en-US" dirty="0" smtClean="0"/>
              <a:t> </a:t>
            </a:r>
            <a:r>
              <a:rPr lang="en-US" dirty="0" err="1" smtClean="0"/>
              <a:t>menerapkan</a:t>
            </a:r>
            <a:r>
              <a:rPr lang="en-US" dirty="0" smtClean="0"/>
              <a:t> </a:t>
            </a:r>
            <a:r>
              <a:rPr lang="en-US" dirty="0" err="1" smtClean="0"/>
              <a:t>kerangka</a:t>
            </a:r>
            <a:r>
              <a:rPr lang="en-US" dirty="0" smtClean="0"/>
              <a:t> </a:t>
            </a:r>
            <a:r>
              <a:rPr lang="en-US" dirty="0" err="1" smtClean="0"/>
              <a:t>teori</a:t>
            </a:r>
            <a:r>
              <a:rPr lang="en-US" dirty="0" smtClean="0"/>
              <a:t> </a:t>
            </a:r>
            <a:r>
              <a:rPr lang="en-US" dirty="0" err="1" smtClean="0"/>
              <a:t>ekonomi</a:t>
            </a:r>
            <a:r>
              <a:rPr lang="en-US" dirty="0" smtClean="0"/>
              <a:t> yang </a:t>
            </a:r>
            <a:r>
              <a:rPr lang="en-US" dirty="0" err="1" smtClean="0"/>
              <a:t>telah</a:t>
            </a:r>
            <a:r>
              <a:rPr lang="en-US" dirty="0" smtClean="0"/>
              <a:t> </a:t>
            </a:r>
            <a:r>
              <a:rPr lang="en-US" dirty="0" err="1" smtClean="0"/>
              <a:t>diberikan</a:t>
            </a:r>
            <a:r>
              <a:rPr lang="en-US" dirty="0" smtClean="0"/>
              <a:t> </a:t>
            </a:r>
            <a:r>
              <a:rPr lang="en-US" dirty="0" err="1" smtClean="0"/>
              <a:t>sebelumnya</a:t>
            </a:r>
            <a:r>
              <a:rPr lang="en-US" dirty="0" smtClean="0"/>
              <a:t>, </a:t>
            </a:r>
            <a:r>
              <a:rPr lang="en-US" dirty="0" err="1" smtClean="0"/>
              <a:t>khususnya</a:t>
            </a:r>
            <a:r>
              <a:rPr lang="en-US" dirty="0" smtClean="0"/>
              <a:t> </a:t>
            </a:r>
            <a:r>
              <a:rPr lang="en-US" dirty="0" err="1" smtClean="0"/>
              <a:t>teori</a:t>
            </a:r>
            <a:r>
              <a:rPr lang="en-US" dirty="0" smtClean="0"/>
              <a:t> </a:t>
            </a:r>
            <a:r>
              <a:rPr lang="en-US" dirty="0" err="1" smtClean="0"/>
              <a:t>ekonomi</a:t>
            </a:r>
            <a:r>
              <a:rPr lang="en-US" dirty="0" smtClean="0"/>
              <a:t> </a:t>
            </a:r>
            <a:r>
              <a:rPr lang="en-US" dirty="0" err="1" smtClean="0"/>
              <a:t>makro</a:t>
            </a: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Rincian</a:t>
            </a:r>
            <a:r>
              <a:rPr lang="en-US" dirty="0" smtClean="0"/>
              <a:t> </a:t>
            </a:r>
            <a:r>
              <a:rPr lang="en-US" dirty="0" err="1" smtClean="0"/>
              <a:t>Materi</a:t>
            </a:r>
            <a:r>
              <a:rPr lang="en-US" dirty="0" smtClean="0"/>
              <a:t> </a:t>
            </a:r>
            <a:r>
              <a:rPr lang="en-US" dirty="0" err="1" smtClean="0"/>
              <a:t>Perkuliahan</a:t>
            </a:r>
            <a:endParaRPr lang="en-US" dirty="0"/>
          </a:p>
        </p:txBody>
      </p:sp>
      <p:sp>
        <p:nvSpPr>
          <p:cNvPr id="3" name="Content Placeholder 2"/>
          <p:cNvSpPr>
            <a:spLocks noGrp="1"/>
          </p:cNvSpPr>
          <p:nvPr>
            <p:ph idx="1"/>
          </p:nvPr>
        </p:nvSpPr>
        <p:spPr>
          <a:xfrm>
            <a:off x="228600" y="1775191"/>
            <a:ext cx="8763000" cy="4701809"/>
          </a:xfrm>
        </p:spPr>
        <p:txBody>
          <a:bodyPr>
            <a:normAutofit fontScale="62500" lnSpcReduction="20000"/>
          </a:bodyPr>
          <a:lstStyle/>
          <a:p>
            <a:pPr>
              <a:buNone/>
            </a:pPr>
            <a:r>
              <a:rPr lang="en-US" dirty="0" smtClean="0">
                <a:solidFill>
                  <a:schemeClr val="accent2">
                    <a:lumMod val="75000"/>
                  </a:schemeClr>
                </a:solidFill>
              </a:rPr>
              <a:t>1 . </a:t>
            </a:r>
            <a:r>
              <a:rPr lang="en-US" dirty="0" err="1" smtClean="0">
                <a:solidFill>
                  <a:schemeClr val="accent2">
                    <a:lumMod val="75000"/>
                  </a:schemeClr>
                </a:solidFill>
              </a:rPr>
              <a:t>Pendahuluan</a:t>
            </a:r>
            <a:r>
              <a:rPr lang="en-US" dirty="0" smtClean="0">
                <a:solidFill>
                  <a:schemeClr val="accent2">
                    <a:lumMod val="75000"/>
                  </a:schemeClr>
                </a:solidFill>
              </a:rPr>
              <a:t> </a:t>
            </a:r>
            <a:r>
              <a:rPr lang="en-US" dirty="0" err="1" smtClean="0">
                <a:solidFill>
                  <a:schemeClr val="accent2">
                    <a:lumMod val="75000"/>
                  </a:schemeClr>
                </a:solidFill>
              </a:rPr>
              <a:t>dan</a:t>
            </a:r>
            <a:r>
              <a:rPr lang="en-US" dirty="0" smtClean="0">
                <a:solidFill>
                  <a:schemeClr val="accent2">
                    <a:lumMod val="75000"/>
                  </a:schemeClr>
                </a:solidFill>
              </a:rPr>
              <a:t> </a:t>
            </a:r>
            <a:r>
              <a:rPr lang="en-US" dirty="0" err="1" smtClean="0">
                <a:solidFill>
                  <a:schemeClr val="accent2">
                    <a:lumMod val="75000"/>
                  </a:schemeClr>
                </a:solidFill>
              </a:rPr>
              <a:t>konsep</a:t>
            </a:r>
            <a:r>
              <a:rPr lang="en-US" dirty="0" smtClean="0">
                <a:solidFill>
                  <a:schemeClr val="accent2">
                    <a:lumMod val="75000"/>
                  </a:schemeClr>
                </a:solidFill>
              </a:rPr>
              <a:t> </a:t>
            </a:r>
            <a:r>
              <a:rPr lang="en-US" dirty="0" err="1" smtClean="0">
                <a:solidFill>
                  <a:schemeClr val="accent2">
                    <a:lumMod val="75000"/>
                  </a:schemeClr>
                </a:solidFill>
              </a:rPr>
              <a:t>lingkup</a:t>
            </a:r>
            <a:r>
              <a:rPr lang="en-US" dirty="0" smtClean="0">
                <a:solidFill>
                  <a:schemeClr val="accent2">
                    <a:lumMod val="75000"/>
                  </a:schemeClr>
                </a:solidFill>
              </a:rPr>
              <a:t> </a:t>
            </a:r>
            <a:r>
              <a:rPr lang="en-US" dirty="0" err="1" smtClean="0">
                <a:solidFill>
                  <a:schemeClr val="accent2">
                    <a:lumMod val="75000"/>
                  </a:schemeClr>
                </a:solidFill>
              </a:rPr>
              <a:t>perkuliahan</a:t>
            </a:r>
            <a:r>
              <a:rPr lang="en-US" dirty="0" smtClean="0">
                <a:solidFill>
                  <a:schemeClr val="accent2">
                    <a:lumMod val="75000"/>
                  </a:schemeClr>
                </a:solidFill>
              </a:rPr>
              <a:t> </a:t>
            </a:r>
            <a:r>
              <a:rPr lang="en-US" dirty="0" err="1" smtClean="0">
                <a:solidFill>
                  <a:schemeClr val="accent2">
                    <a:lumMod val="75000"/>
                  </a:schemeClr>
                </a:solidFill>
              </a:rPr>
              <a:t>Perekonomian</a:t>
            </a:r>
            <a:r>
              <a:rPr lang="en-US" dirty="0" smtClean="0">
                <a:solidFill>
                  <a:schemeClr val="accent2">
                    <a:lumMod val="75000"/>
                  </a:schemeClr>
                </a:solidFill>
              </a:rPr>
              <a:t> Indonesia </a:t>
            </a:r>
          </a:p>
          <a:p>
            <a:pPr>
              <a:buNone/>
            </a:pPr>
            <a:r>
              <a:rPr lang="en-US" dirty="0" smtClean="0">
                <a:solidFill>
                  <a:schemeClr val="accent2">
                    <a:lumMod val="75000"/>
                  </a:schemeClr>
                </a:solidFill>
              </a:rPr>
              <a:t>2 . </a:t>
            </a:r>
            <a:r>
              <a:rPr lang="en-US" dirty="0" err="1" smtClean="0"/>
              <a:t>Sejarah</a:t>
            </a:r>
            <a:r>
              <a:rPr lang="en-US" dirty="0" smtClean="0"/>
              <a:t> </a:t>
            </a:r>
            <a:r>
              <a:rPr lang="en-US" dirty="0" err="1" smtClean="0"/>
              <a:t>perkembangan</a:t>
            </a:r>
            <a:r>
              <a:rPr lang="en-US" dirty="0" smtClean="0"/>
              <a:t> </a:t>
            </a:r>
            <a:r>
              <a:rPr lang="en-US" dirty="0" err="1" smtClean="0"/>
              <a:t>perekonomian</a:t>
            </a:r>
            <a:r>
              <a:rPr lang="en-US" dirty="0" smtClean="0"/>
              <a:t> Indonesia</a:t>
            </a:r>
          </a:p>
          <a:p>
            <a:pPr>
              <a:buNone/>
            </a:pPr>
            <a:r>
              <a:rPr lang="en-US" dirty="0" smtClean="0">
                <a:solidFill>
                  <a:schemeClr val="accent2">
                    <a:lumMod val="75000"/>
                  </a:schemeClr>
                </a:solidFill>
              </a:rPr>
              <a:t>3 . </a:t>
            </a:r>
            <a:r>
              <a:rPr lang="en-US" dirty="0" err="1" smtClean="0">
                <a:solidFill>
                  <a:schemeClr val="accent2">
                    <a:lumMod val="75000"/>
                  </a:schemeClr>
                </a:solidFill>
              </a:rPr>
              <a:t>Sistem</a:t>
            </a:r>
            <a:r>
              <a:rPr lang="en-US" dirty="0" smtClean="0">
                <a:solidFill>
                  <a:schemeClr val="accent2">
                    <a:lumMod val="75000"/>
                  </a:schemeClr>
                </a:solidFill>
              </a:rPr>
              <a:t> </a:t>
            </a:r>
            <a:r>
              <a:rPr lang="en-US" dirty="0" err="1" smtClean="0">
                <a:solidFill>
                  <a:schemeClr val="accent2">
                    <a:lumMod val="75000"/>
                  </a:schemeClr>
                </a:solidFill>
              </a:rPr>
              <a:t>perekonomian</a:t>
            </a:r>
            <a:r>
              <a:rPr lang="en-US" dirty="0" smtClean="0">
                <a:solidFill>
                  <a:schemeClr val="accent2">
                    <a:lumMod val="75000"/>
                  </a:schemeClr>
                </a:solidFill>
              </a:rPr>
              <a:t> Indonesia</a:t>
            </a:r>
          </a:p>
          <a:p>
            <a:pPr>
              <a:buNone/>
            </a:pPr>
            <a:r>
              <a:rPr lang="en-US" dirty="0" smtClean="0">
                <a:solidFill>
                  <a:schemeClr val="accent2">
                    <a:lumMod val="75000"/>
                  </a:schemeClr>
                </a:solidFill>
              </a:rPr>
              <a:t>4 . </a:t>
            </a:r>
            <a:r>
              <a:rPr lang="en-US" dirty="0" err="1" smtClean="0">
                <a:solidFill>
                  <a:schemeClr val="accent3">
                    <a:lumMod val="75000"/>
                  </a:schemeClr>
                </a:solidFill>
              </a:rPr>
              <a:t>Ujian</a:t>
            </a:r>
            <a:r>
              <a:rPr lang="en-US" dirty="0" smtClean="0">
                <a:solidFill>
                  <a:schemeClr val="accent3">
                    <a:lumMod val="75000"/>
                  </a:schemeClr>
                </a:solidFill>
              </a:rPr>
              <a:t> </a:t>
            </a:r>
            <a:r>
              <a:rPr lang="en-US" dirty="0" err="1" smtClean="0">
                <a:solidFill>
                  <a:schemeClr val="accent3">
                    <a:lumMod val="75000"/>
                  </a:schemeClr>
                </a:solidFill>
              </a:rPr>
              <a:t>Kompetensi</a:t>
            </a:r>
            <a:r>
              <a:rPr lang="en-US" dirty="0" smtClean="0">
                <a:solidFill>
                  <a:schemeClr val="accent3">
                    <a:lumMod val="75000"/>
                  </a:schemeClr>
                </a:solidFill>
              </a:rPr>
              <a:t> </a:t>
            </a:r>
            <a:r>
              <a:rPr lang="en-US" dirty="0" err="1" smtClean="0">
                <a:solidFill>
                  <a:schemeClr val="accent3">
                    <a:lumMod val="75000"/>
                  </a:schemeClr>
                </a:solidFill>
              </a:rPr>
              <a:t>Dasar</a:t>
            </a:r>
            <a:r>
              <a:rPr lang="en-US" dirty="0" smtClean="0">
                <a:solidFill>
                  <a:schemeClr val="accent3">
                    <a:lumMod val="75000"/>
                  </a:schemeClr>
                </a:solidFill>
              </a:rPr>
              <a:t> 1 (UKD 1) </a:t>
            </a:r>
            <a:r>
              <a:rPr lang="en-US" dirty="0" smtClean="0"/>
              <a:t>; </a:t>
            </a:r>
            <a:r>
              <a:rPr lang="en-US" dirty="0" err="1" smtClean="0"/>
              <a:t>Pendapatan</a:t>
            </a:r>
            <a:r>
              <a:rPr lang="en-US" dirty="0" smtClean="0"/>
              <a:t> </a:t>
            </a:r>
            <a:r>
              <a:rPr lang="en-US" dirty="0" err="1" smtClean="0"/>
              <a:t>Nasional</a:t>
            </a:r>
            <a:r>
              <a:rPr lang="en-US" dirty="0" smtClean="0"/>
              <a:t>, </a:t>
            </a:r>
            <a:r>
              <a:rPr lang="en-US" dirty="0" err="1" smtClean="0"/>
              <a:t>pertumbuhan</a:t>
            </a:r>
            <a:r>
              <a:rPr lang="en-US" dirty="0" smtClean="0"/>
              <a:t>,     </a:t>
            </a:r>
            <a:r>
              <a:rPr lang="en-US" dirty="0" err="1" smtClean="0"/>
              <a:t>dan</a:t>
            </a:r>
            <a:r>
              <a:rPr lang="en-US" dirty="0" smtClean="0"/>
              <a:t> </a:t>
            </a:r>
            <a:r>
              <a:rPr lang="en-US" dirty="0" err="1" smtClean="0"/>
              <a:t>struktur</a:t>
            </a:r>
            <a:r>
              <a:rPr lang="en-US" dirty="0" smtClean="0"/>
              <a:t> </a:t>
            </a:r>
            <a:r>
              <a:rPr lang="en-US" dirty="0" err="1" smtClean="0"/>
              <a:t>ekonomi</a:t>
            </a:r>
            <a:endParaRPr lang="en-US" dirty="0" smtClean="0"/>
          </a:p>
          <a:p>
            <a:pPr>
              <a:buNone/>
            </a:pPr>
            <a:r>
              <a:rPr lang="en-US" dirty="0" smtClean="0">
                <a:solidFill>
                  <a:schemeClr val="accent2">
                    <a:lumMod val="75000"/>
                  </a:schemeClr>
                </a:solidFill>
              </a:rPr>
              <a:t>5 . </a:t>
            </a:r>
            <a:r>
              <a:rPr lang="en-US" dirty="0" err="1" smtClean="0">
                <a:solidFill>
                  <a:schemeClr val="accent2">
                    <a:lumMod val="75000"/>
                  </a:schemeClr>
                </a:solidFill>
              </a:rPr>
              <a:t>Distribusi</a:t>
            </a:r>
            <a:r>
              <a:rPr lang="en-US" dirty="0" smtClean="0">
                <a:solidFill>
                  <a:schemeClr val="accent2">
                    <a:lumMod val="75000"/>
                  </a:schemeClr>
                </a:solidFill>
              </a:rPr>
              <a:t> </a:t>
            </a:r>
            <a:r>
              <a:rPr lang="en-US" dirty="0" err="1" smtClean="0">
                <a:solidFill>
                  <a:schemeClr val="accent2">
                    <a:lumMod val="75000"/>
                  </a:schemeClr>
                </a:solidFill>
              </a:rPr>
              <a:t>pendapatan</a:t>
            </a:r>
            <a:r>
              <a:rPr lang="en-US" dirty="0" smtClean="0">
                <a:solidFill>
                  <a:schemeClr val="accent2">
                    <a:lumMod val="75000"/>
                  </a:schemeClr>
                </a:solidFill>
              </a:rPr>
              <a:t> </a:t>
            </a:r>
            <a:r>
              <a:rPr lang="en-US" dirty="0" err="1" smtClean="0">
                <a:solidFill>
                  <a:schemeClr val="accent2">
                    <a:lumMod val="75000"/>
                  </a:schemeClr>
                </a:solidFill>
              </a:rPr>
              <a:t>dan</a:t>
            </a:r>
            <a:r>
              <a:rPr lang="en-US" dirty="0" smtClean="0">
                <a:solidFill>
                  <a:schemeClr val="accent2">
                    <a:lumMod val="75000"/>
                  </a:schemeClr>
                </a:solidFill>
              </a:rPr>
              <a:t> </a:t>
            </a:r>
            <a:r>
              <a:rPr lang="en-US" dirty="0" err="1" smtClean="0">
                <a:solidFill>
                  <a:schemeClr val="accent2">
                    <a:lumMod val="75000"/>
                  </a:schemeClr>
                </a:solidFill>
              </a:rPr>
              <a:t>kemiskinan</a:t>
            </a:r>
            <a:endParaRPr lang="en-US" dirty="0" smtClean="0">
              <a:solidFill>
                <a:schemeClr val="accent2">
                  <a:lumMod val="75000"/>
                </a:schemeClr>
              </a:solidFill>
            </a:endParaRPr>
          </a:p>
          <a:p>
            <a:pPr>
              <a:buNone/>
            </a:pPr>
            <a:r>
              <a:rPr lang="en-US" dirty="0" smtClean="0">
                <a:solidFill>
                  <a:schemeClr val="accent2">
                    <a:lumMod val="75000"/>
                  </a:schemeClr>
                </a:solidFill>
              </a:rPr>
              <a:t>6 . </a:t>
            </a:r>
            <a:r>
              <a:rPr lang="en-US" dirty="0" err="1" smtClean="0"/>
              <a:t>Kependudukan</a:t>
            </a:r>
            <a:r>
              <a:rPr lang="en-US" dirty="0" smtClean="0"/>
              <a:t>, </a:t>
            </a:r>
            <a:r>
              <a:rPr lang="en-US" dirty="0" err="1" smtClean="0"/>
              <a:t>ketenagakerjaan</a:t>
            </a:r>
            <a:r>
              <a:rPr lang="en-US" dirty="0" smtClean="0"/>
              <a:t>, </a:t>
            </a:r>
            <a:r>
              <a:rPr lang="en-US" dirty="0" err="1" smtClean="0"/>
              <a:t>kesempatan</a:t>
            </a:r>
            <a:r>
              <a:rPr lang="en-US" dirty="0" smtClean="0"/>
              <a:t> </a:t>
            </a:r>
            <a:r>
              <a:rPr lang="en-US" dirty="0" err="1" smtClean="0"/>
              <a:t>kerja</a:t>
            </a:r>
            <a:r>
              <a:rPr lang="en-US" dirty="0" smtClean="0"/>
              <a:t>, </a:t>
            </a:r>
            <a:r>
              <a:rPr lang="en-US" dirty="0" err="1" smtClean="0"/>
              <a:t>pengangguran</a:t>
            </a:r>
            <a:endParaRPr lang="en-US" dirty="0" smtClean="0"/>
          </a:p>
          <a:p>
            <a:pPr>
              <a:buNone/>
            </a:pPr>
            <a:r>
              <a:rPr lang="en-US" dirty="0" smtClean="0">
                <a:solidFill>
                  <a:schemeClr val="accent2">
                    <a:lumMod val="75000"/>
                  </a:schemeClr>
                </a:solidFill>
              </a:rPr>
              <a:t>7 . </a:t>
            </a:r>
            <a:r>
              <a:rPr lang="en-US" dirty="0" err="1" smtClean="0">
                <a:solidFill>
                  <a:schemeClr val="accent2">
                    <a:lumMod val="75000"/>
                  </a:schemeClr>
                </a:solidFill>
              </a:rPr>
              <a:t>Indeks</a:t>
            </a:r>
            <a:r>
              <a:rPr lang="en-US" dirty="0" smtClean="0">
                <a:solidFill>
                  <a:schemeClr val="accent2">
                    <a:lumMod val="75000"/>
                  </a:schemeClr>
                </a:solidFill>
              </a:rPr>
              <a:t> Pembangunan </a:t>
            </a:r>
            <a:r>
              <a:rPr lang="en-US" dirty="0" err="1" smtClean="0">
                <a:solidFill>
                  <a:schemeClr val="accent2">
                    <a:lumMod val="75000"/>
                  </a:schemeClr>
                </a:solidFill>
              </a:rPr>
              <a:t>Manusia</a:t>
            </a:r>
            <a:r>
              <a:rPr lang="en-US" dirty="0" smtClean="0">
                <a:solidFill>
                  <a:schemeClr val="accent2">
                    <a:lumMod val="75000"/>
                  </a:schemeClr>
                </a:solidFill>
              </a:rPr>
              <a:t> </a:t>
            </a:r>
          </a:p>
          <a:p>
            <a:pPr>
              <a:buNone/>
            </a:pPr>
            <a:r>
              <a:rPr lang="en-US" dirty="0" smtClean="0">
                <a:solidFill>
                  <a:schemeClr val="accent2">
                    <a:lumMod val="75000"/>
                  </a:schemeClr>
                </a:solidFill>
              </a:rPr>
              <a:t>8.  </a:t>
            </a:r>
            <a:r>
              <a:rPr lang="en-US" dirty="0" err="1" smtClean="0">
                <a:solidFill>
                  <a:schemeClr val="accent3">
                    <a:lumMod val="75000"/>
                  </a:schemeClr>
                </a:solidFill>
              </a:rPr>
              <a:t>Ujian</a:t>
            </a:r>
            <a:r>
              <a:rPr lang="en-US" dirty="0" smtClean="0">
                <a:solidFill>
                  <a:schemeClr val="accent3">
                    <a:lumMod val="75000"/>
                  </a:schemeClr>
                </a:solidFill>
              </a:rPr>
              <a:t> </a:t>
            </a:r>
            <a:r>
              <a:rPr lang="en-US" dirty="0" err="1" smtClean="0">
                <a:solidFill>
                  <a:schemeClr val="accent3">
                    <a:lumMod val="75000"/>
                  </a:schemeClr>
                </a:solidFill>
              </a:rPr>
              <a:t>Kompetensi</a:t>
            </a:r>
            <a:r>
              <a:rPr lang="en-US" dirty="0" smtClean="0">
                <a:solidFill>
                  <a:schemeClr val="accent3">
                    <a:lumMod val="75000"/>
                  </a:schemeClr>
                </a:solidFill>
              </a:rPr>
              <a:t> </a:t>
            </a:r>
            <a:r>
              <a:rPr lang="en-US" dirty="0" err="1" smtClean="0">
                <a:solidFill>
                  <a:schemeClr val="accent3">
                    <a:lumMod val="75000"/>
                  </a:schemeClr>
                </a:solidFill>
              </a:rPr>
              <a:t>Dasar</a:t>
            </a:r>
            <a:r>
              <a:rPr lang="en-US" dirty="0" smtClean="0">
                <a:solidFill>
                  <a:schemeClr val="accent3">
                    <a:lumMod val="75000"/>
                  </a:schemeClr>
                </a:solidFill>
              </a:rPr>
              <a:t> 2 (UKD 2)</a:t>
            </a:r>
          </a:p>
          <a:p>
            <a:pPr>
              <a:buNone/>
            </a:pPr>
            <a:r>
              <a:rPr lang="en-US" dirty="0" smtClean="0">
                <a:solidFill>
                  <a:schemeClr val="accent2">
                    <a:lumMod val="75000"/>
                  </a:schemeClr>
                </a:solidFill>
              </a:rPr>
              <a:t>9 . </a:t>
            </a:r>
            <a:r>
              <a:rPr lang="en-US" dirty="0" err="1" smtClean="0"/>
              <a:t>Investasi</a:t>
            </a:r>
            <a:endParaRPr lang="en-US" dirty="0" smtClean="0"/>
          </a:p>
          <a:p>
            <a:pPr>
              <a:buNone/>
            </a:pPr>
            <a:r>
              <a:rPr lang="en-US" dirty="0" smtClean="0">
                <a:solidFill>
                  <a:schemeClr val="accent2">
                    <a:lumMod val="75000"/>
                  </a:schemeClr>
                </a:solidFill>
              </a:rPr>
              <a:t>10 . </a:t>
            </a:r>
            <a:r>
              <a:rPr lang="en-US" dirty="0" err="1" smtClean="0">
                <a:solidFill>
                  <a:schemeClr val="accent2">
                    <a:lumMod val="75000"/>
                  </a:schemeClr>
                </a:solidFill>
              </a:rPr>
              <a:t>Pengeluaran</a:t>
            </a:r>
            <a:r>
              <a:rPr lang="en-US" dirty="0" smtClean="0">
                <a:solidFill>
                  <a:schemeClr val="accent2">
                    <a:lumMod val="75000"/>
                  </a:schemeClr>
                </a:solidFill>
              </a:rPr>
              <a:t> </a:t>
            </a:r>
            <a:r>
              <a:rPr lang="en-US" dirty="0" err="1" smtClean="0">
                <a:solidFill>
                  <a:schemeClr val="accent2">
                    <a:lumMod val="75000"/>
                  </a:schemeClr>
                </a:solidFill>
              </a:rPr>
              <a:t>konsumsi</a:t>
            </a:r>
            <a:r>
              <a:rPr lang="en-US" dirty="0" smtClean="0">
                <a:solidFill>
                  <a:schemeClr val="accent2">
                    <a:lumMod val="75000"/>
                  </a:schemeClr>
                </a:solidFill>
              </a:rPr>
              <a:t> </a:t>
            </a:r>
            <a:r>
              <a:rPr lang="en-US" dirty="0" err="1" smtClean="0">
                <a:solidFill>
                  <a:schemeClr val="accent2">
                    <a:lumMod val="75000"/>
                  </a:schemeClr>
                </a:solidFill>
              </a:rPr>
              <a:t>masyarakat</a:t>
            </a:r>
            <a:r>
              <a:rPr lang="en-US" dirty="0" smtClean="0">
                <a:solidFill>
                  <a:schemeClr val="accent2">
                    <a:lumMod val="75000"/>
                  </a:schemeClr>
                </a:solidFill>
              </a:rPr>
              <a:t> </a:t>
            </a:r>
            <a:r>
              <a:rPr lang="en-US" dirty="0" err="1" smtClean="0">
                <a:solidFill>
                  <a:schemeClr val="accent2">
                    <a:lumMod val="75000"/>
                  </a:schemeClr>
                </a:solidFill>
              </a:rPr>
              <a:t>dan</a:t>
            </a:r>
            <a:r>
              <a:rPr lang="en-US" dirty="0" smtClean="0">
                <a:solidFill>
                  <a:schemeClr val="accent2">
                    <a:lumMod val="75000"/>
                  </a:schemeClr>
                </a:solidFill>
              </a:rPr>
              <a:t> </a:t>
            </a:r>
            <a:r>
              <a:rPr lang="en-US" dirty="0" err="1" smtClean="0">
                <a:solidFill>
                  <a:schemeClr val="accent2">
                    <a:lumMod val="75000"/>
                  </a:schemeClr>
                </a:solidFill>
              </a:rPr>
              <a:t>pengeluaran</a:t>
            </a:r>
            <a:r>
              <a:rPr lang="en-US" dirty="0" smtClean="0">
                <a:solidFill>
                  <a:schemeClr val="accent2">
                    <a:lumMod val="75000"/>
                  </a:schemeClr>
                </a:solidFill>
              </a:rPr>
              <a:t> </a:t>
            </a:r>
            <a:r>
              <a:rPr lang="en-US" dirty="0" err="1" smtClean="0">
                <a:solidFill>
                  <a:schemeClr val="accent2">
                    <a:lumMod val="75000"/>
                  </a:schemeClr>
                </a:solidFill>
              </a:rPr>
              <a:t>pemerintah</a:t>
            </a:r>
            <a:endParaRPr lang="en-US" dirty="0" smtClean="0">
              <a:solidFill>
                <a:schemeClr val="accent2">
                  <a:lumMod val="75000"/>
                </a:schemeClr>
              </a:solidFill>
            </a:endParaRPr>
          </a:p>
          <a:p>
            <a:pPr>
              <a:buNone/>
            </a:pPr>
            <a:r>
              <a:rPr lang="en-US" dirty="0" smtClean="0">
                <a:solidFill>
                  <a:schemeClr val="accent2">
                    <a:lumMod val="75000"/>
                  </a:schemeClr>
                </a:solidFill>
              </a:rPr>
              <a:t>11 . </a:t>
            </a:r>
            <a:r>
              <a:rPr lang="en-US" dirty="0" err="1" smtClean="0"/>
              <a:t>Perdagangan</a:t>
            </a:r>
            <a:r>
              <a:rPr lang="en-US" dirty="0" smtClean="0"/>
              <a:t> </a:t>
            </a:r>
            <a:r>
              <a:rPr lang="en-US" dirty="0" err="1" smtClean="0"/>
              <a:t>luar</a:t>
            </a:r>
            <a:r>
              <a:rPr lang="en-US" dirty="0" smtClean="0"/>
              <a:t> </a:t>
            </a:r>
            <a:r>
              <a:rPr lang="en-US" dirty="0" err="1" smtClean="0"/>
              <a:t>negeri</a:t>
            </a:r>
            <a:r>
              <a:rPr lang="en-US" dirty="0" smtClean="0"/>
              <a:t> </a:t>
            </a:r>
          </a:p>
          <a:p>
            <a:pPr>
              <a:buNone/>
            </a:pPr>
            <a:r>
              <a:rPr lang="en-US" dirty="0" smtClean="0">
                <a:solidFill>
                  <a:schemeClr val="accent2">
                    <a:lumMod val="75000"/>
                  </a:schemeClr>
                </a:solidFill>
              </a:rPr>
              <a:t>12 . </a:t>
            </a:r>
            <a:r>
              <a:rPr lang="en-US" dirty="0" err="1" smtClean="0">
                <a:solidFill>
                  <a:schemeClr val="accent3">
                    <a:lumMod val="75000"/>
                  </a:schemeClr>
                </a:solidFill>
              </a:rPr>
              <a:t>Ujian</a:t>
            </a:r>
            <a:r>
              <a:rPr lang="en-US" dirty="0" smtClean="0">
                <a:solidFill>
                  <a:schemeClr val="accent3">
                    <a:lumMod val="75000"/>
                  </a:schemeClr>
                </a:solidFill>
              </a:rPr>
              <a:t> </a:t>
            </a:r>
            <a:r>
              <a:rPr lang="en-US" dirty="0" err="1" smtClean="0">
                <a:solidFill>
                  <a:schemeClr val="accent3">
                    <a:lumMod val="75000"/>
                  </a:schemeClr>
                </a:solidFill>
              </a:rPr>
              <a:t>Kompetensi</a:t>
            </a:r>
            <a:r>
              <a:rPr lang="en-US" dirty="0" smtClean="0">
                <a:solidFill>
                  <a:schemeClr val="accent3">
                    <a:lumMod val="75000"/>
                  </a:schemeClr>
                </a:solidFill>
              </a:rPr>
              <a:t> </a:t>
            </a:r>
            <a:r>
              <a:rPr lang="en-US" dirty="0" err="1" smtClean="0">
                <a:solidFill>
                  <a:schemeClr val="accent3">
                    <a:lumMod val="75000"/>
                  </a:schemeClr>
                </a:solidFill>
              </a:rPr>
              <a:t>Dasar</a:t>
            </a:r>
            <a:r>
              <a:rPr lang="en-US" dirty="0" smtClean="0">
                <a:solidFill>
                  <a:schemeClr val="accent3">
                    <a:lumMod val="75000"/>
                  </a:schemeClr>
                </a:solidFill>
              </a:rPr>
              <a:t> 3 (UKD 3) </a:t>
            </a:r>
            <a:r>
              <a:rPr lang="en-US" dirty="0" smtClean="0">
                <a:solidFill>
                  <a:schemeClr val="accent2">
                    <a:lumMod val="75000"/>
                  </a:schemeClr>
                </a:solidFill>
              </a:rPr>
              <a:t>; </a:t>
            </a:r>
            <a:r>
              <a:rPr lang="en-US" dirty="0" err="1" smtClean="0">
                <a:solidFill>
                  <a:schemeClr val="accent2">
                    <a:lumMod val="75000"/>
                  </a:schemeClr>
                </a:solidFill>
              </a:rPr>
              <a:t>Neraca</a:t>
            </a:r>
            <a:r>
              <a:rPr lang="en-US" dirty="0" smtClean="0">
                <a:solidFill>
                  <a:schemeClr val="accent2">
                    <a:lumMod val="75000"/>
                  </a:schemeClr>
                </a:solidFill>
              </a:rPr>
              <a:t> </a:t>
            </a:r>
            <a:r>
              <a:rPr lang="en-US" dirty="0" err="1" smtClean="0">
                <a:solidFill>
                  <a:schemeClr val="accent2">
                    <a:lumMod val="75000"/>
                  </a:schemeClr>
                </a:solidFill>
              </a:rPr>
              <a:t>pembayaran</a:t>
            </a:r>
            <a:r>
              <a:rPr lang="en-US" dirty="0" smtClean="0">
                <a:solidFill>
                  <a:schemeClr val="accent2">
                    <a:lumMod val="75000"/>
                  </a:schemeClr>
                </a:solidFill>
              </a:rPr>
              <a:t>, </a:t>
            </a:r>
            <a:r>
              <a:rPr lang="en-US" dirty="0" err="1" smtClean="0">
                <a:solidFill>
                  <a:schemeClr val="accent2">
                    <a:lumMod val="75000"/>
                  </a:schemeClr>
                </a:solidFill>
              </a:rPr>
              <a:t>arus</a:t>
            </a:r>
            <a:r>
              <a:rPr lang="en-US" dirty="0" smtClean="0">
                <a:solidFill>
                  <a:schemeClr val="accent2">
                    <a:lumMod val="75000"/>
                  </a:schemeClr>
                </a:solidFill>
              </a:rPr>
              <a:t> modal </a:t>
            </a:r>
            <a:r>
              <a:rPr lang="en-US" dirty="0" err="1" smtClean="0">
                <a:solidFill>
                  <a:schemeClr val="accent2">
                    <a:lumMod val="75000"/>
                  </a:schemeClr>
                </a:solidFill>
              </a:rPr>
              <a:t>asing</a:t>
            </a:r>
            <a:r>
              <a:rPr lang="en-US" dirty="0" smtClean="0">
                <a:solidFill>
                  <a:schemeClr val="accent2">
                    <a:lumMod val="75000"/>
                  </a:schemeClr>
                </a:solidFill>
              </a:rPr>
              <a:t>, </a:t>
            </a:r>
            <a:r>
              <a:rPr lang="en-US" dirty="0" err="1" smtClean="0">
                <a:solidFill>
                  <a:schemeClr val="accent2">
                    <a:lumMod val="75000"/>
                  </a:schemeClr>
                </a:solidFill>
              </a:rPr>
              <a:t>dan</a:t>
            </a:r>
            <a:r>
              <a:rPr lang="en-US" dirty="0" smtClean="0">
                <a:solidFill>
                  <a:schemeClr val="accent2">
                    <a:lumMod val="75000"/>
                  </a:schemeClr>
                </a:solidFill>
              </a:rPr>
              <a:t> </a:t>
            </a:r>
            <a:r>
              <a:rPr lang="en-US" dirty="0" err="1" smtClean="0">
                <a:solidFill>
                  <a:schemeClr val="accent2">
                    <a:lumMod val="75000"/>
                  </a:schemeClr>
                </a:solidFill>
              </a:rPr>
              <a:t>utang</a:t>
            </a:r>
            <a:r>
              <a:rPr lang="en-US" dirty="0" smtClean="0">
                <a:solidFill>
                  <a:schemeClr val="accent2">
                    <a:lumMod val="75000"/>
                  </a:schemeClr>
                </a:solidFill>
              </a:rPr>
              <a:t> </a:t>
            </a:r>
            <a:r>
              <a:rPr lang="en-US" dirty="0" err="1" smtClean="0">
                <a:solidFill>
                  <a:schemeClr val="accent2">
                    <a:lumMod val="75000"/>
                  </a:schemeClr>
                </a:solidFill>
              </a:rPr>
              <a:t>luar</a:t>
            </a:r>
            <a:r>
              <a:rPr lang="en-US" dirty="0" smtClean="0">
                <a:solidFill>
                  <a:schemeClr val="accent2">
                    <a:lumMod val="75000"/>
                  </a:schemeClr>
                </a:solidFill>
              </a:rPr>
              <a:t> </a:t>
            </a:r>
            <a:r>
              <a:rPr lang="en-US" dirty="0" err="1" smtClean="0">
                <a:solidFill>
                  <a:schemeClr val="accent2">
                    <a:lumMod val="75000"/>
                  </a:schemeClr>
                </a:solidFill>
              </a:rPr>
              <a:t>negeri</a:t>
            </a:r>
            <a:endParaRPr lang="en-US" dirty="0" smtClean="0">
              <a:solidFill>
                <a:schemeClr val="accent2">
                  <a:lumMod val="75000"/>
                </a:schemeClr>
              </a:solidFill>
            </a:endParaRPr>
          </a:p>
          <a:p>
            <a:pPr>
              <a:buNone/>
            </a:pPr>
            <a:r>
              <a:rPr lang="en-US" dirty="0" smtClean="0">
                <a:solidFill>
                  <a:schemeClr val="accent2">
                    <a:lumMod val="75000"/>
                  </a:schemeClr>
                </a:solidFill>
              </a:rPr>
              <a:t>13. </a:t>
            </a:r>
            <a:r>
              <a:rPr lang="en-US" dirty="0" err="1" smtClean="0"/>
              <a:t>Perkembangan</a:t>
            </a:r>
            <a:r>
              <a:rPr lang="en-US" dirty="0" smtClean="0"/>
              <a:t> </a:t>
            </a:r>
            <a:r>
              <a:rPr lang="en-US" dirty="0" err="1" smtClean="0"/>
              <a:t>sektor</a:t>
            </a:r>
            <a:r>
              <a:rPr lang="en-US" dirty="0" smtClean="0"/>
              <a:t> </a:t>
            </a:r>
            <a:r>
              <a:rPr lang="en-US" dirty="0" err="1" smtClean="0"/>
              <a:t>industri</a:t>
            </a:r>
            <a:r>
              <a:rPr lang="en-US" dirty="0" smtClean="0"/>
              <a:t> </a:t>
            </a:r>
            <a:r>
              <a:rPr lang="en-US" dirty="0" err="1" smtClean="0"/>
              <a:t>dan</a:t>
            </a:r>
            <a:r>
              <a:rPr lang="en-US" dirty="0" smtClean="0"/>
              <a:t> </a:t>
            </a:r>
            <a:r>
              <a:rPr lang="en-US" dirty="0" err="1" smtClean="0"/>
              <a:t>pertanian</a:t>
            </a:r>
            <a:endParaRPr lang="en-US" dirty="0" smtClean="0"/>
          </a:p>
          <a:p>
            <a:pPr>
              <a:buNone/>
            </a:pPr>
            <a:r>
              <a:rPr lang="en-US" dirty="0" smtClean="0">
                <a:solidFill>
                  <a:schemeClr val="accent2">
                    <a:lumMod val="75000"/>
                  </a:schemeClr>
                </a:solidFill>
              </a:rPr>
              <a:t>14. </a:t>
            </a:r>
            <a:r>
              <a:rPr lang="en-US" dirty="0" err="1" smtClean="0">
                <a:solidFill>
                  <a:schemeClr val="accent2">
                    <a:lumMod val="75000"/>
                  </a:schemeClr>
                </a:solidFill>
              </a:rPr>
              <a:t>Perkembangan</a:t>
            </a:r>
            <a:r>
              <a:rPr lang="en-US" dirty="0" smtClean="0">
                <a:solidFill>
                  <a:schemeClr val="accent2">
                    <a:lumMod val="75000"/>
                  </a:schemeClr>
                </a:solidFill>
              </a:rPr>
              <a:t> </a:t>
            </a:r>
            <a:r>
              <a:rPr lang="en-US" dirty="0" err="1" smtClean="0">
                <a:solidFill>
                  <a:schemeClr val="accent2">
                    <a:lumMod val="75000"/>
                  </a:schemeClr>
                </a:solidFill>
              </a:rPr>
              <a:t>usaha</a:t>
            </a:r>
            <a:r>
              <a:rPr lang="en-US" dirty="0" smtClean="0">
                <a:solidFill>
                  <a:schemeClr val="accent2">
                    <a:lumMod val="75000"/>
                  </a:schemeClr>
                </a:solidFill>
              </a:rPr>
              <a:t> </a:t>
            </a:r>
            <a:r>
              <a:rPr lang="en-US" dirty="0" err="1" smtClean="0">
                <a:solidFill>
                  <a:schemeClr val="accent2">
                    <a:lumMod val="75000"/>
                  </a:schemeClr>
                </a:solidFill>
              </a:rPr>
              <a:t>kecil</a:t>
            </a:r>
            <a:r>
              <a:rPr lang="en-US" dirty="0" smtClean="0">
                <a:solidFill>
                  <a:schemeClr val="accent2">
                    <a:lumMod val="75000"/>
                  </a:schemeClr>
                </a:solidFill>
              </a:rPr>
              <a:t> </a:t>
            </a:r>
            <a:r>
              <a:rPr lang="en-US" dirty="0" err="1" smtClean="0">
                <a:solidFill>
                  <a:schemeClr val="accent2">
                    <a:lumMod val="75000"/>
                  </a:schemeClr>
                </a:solidFill>
              </a:rPr>
              <a:t>dan</a:t>
            </a:r>
            <a:r>
              <a:rPr lang="en-US" dirty="0" smtClean="0">
                <a:solidFill>
                  <a:schemeClr val="accent2">
                    <a:lumMod val="75000"/>
                  </a:schemeClr>
                </a:solidFill>
              </a:rPr>
              <a:t> </a:t>
            </a:r>
            <a:r>
              <a:rPr lang="en-US" dirty="0" err="1" smtClean="0">
                <a:solidFill>
                  <a:schemeClr val="accent2">
                    <a:lumMod val="75000"/>
                  </a:schemeClr>
                </a:solidFill>
              </a:rPr>
              <a:t>koperasi</a:t>
            </a:r>
            <a:endParaRPr lang="en-US" dirty="0" smtClean="0">
              <a:solidFill>
                <a:schemeClr val="accent2">
                  <a:lumMod val="75000"/>
                </a:schemeClr>
              </a:solidFill>
            </a:endParaRPr>
          </a:p>
          <a:p>
            <a:pPr>
              <a:buNone/>
            </a:pPr>
            <a:r>
              <a:rPr lang="en-US" dirty="0" smtClean="0">
                <a:solidFill>
                  <a:schemeClr val="accent2">
                    <a:lumMod val="75000"/>
                  </a:schemeClr>
                </a:solidFill>
              </a:rPr>
              <a:t>15. </a:t>
            </a:r>
            <a:r>
              <a:rPr lang="en-US" dirty="0" err="1" smtClean="0"/>
              <a:t>Demokrasi</a:t>
            </a:r>
            <a:r>
              <a:rPr lang="en-US" dirty="0" smtClean="0"/>
              <a:t> </a:t>
            </a:r>
            <a:r>
              <a:rPr lang="en-US" dirty="0" err="1" smtClean="0"/>
              <a:t>Ekonomi</a:t>
            </a:r>
            <a:r>
              <a:rPr lang="en-US" dirty="0" smtClean="0"/>
              <a:t> </a:t>
            </a:r>
            <a:r>
              <a:rPr lang="en-US" dirty="0" err="1" smtClean="0"/>
              <a:t>dan</a:t>
            </a:r>
            <a:r>
              <a:rPr lang="en-US" dirty="0" smtClean="0"/>
              <a:t> </a:t>
            </a:r>
            <a:r>
              <a:rPr lang="en-US" dirty="0" err="1" smtClean="0"/>
              <a:t>Globalisasi</a:t>
            </a:r>
            <a:r>
              <a:rPr lang="en-US" dirty="0" smtClean="0"/>
              <a:t> </a:t>
            </a:r>
            <a:r>
              <a:rPr lang="en-US" dirty="0" err="1" smtClean="0"/>
              <a:t>Ekonomi</a:t>
            </a:r>
            <a:endParaRPr lang="en-US" dirty="0" smtClean="0"/>
          </a:p>
          <a:p>
            <a:pPr>
              <a:buNone/>
            </a:pPr>
            <a:r>
              <a:rPr lang="en-US" dirty="0" smtClean="0">
                <a:solidFill>
                  <a:schemeClr val="accent2">
                    <a:lumMod val="75000"/>
                  </a:schemeClr>
                </a:solidFill>
              </a:rPr>
              <a:t>16. </a:t>
            </a:r>
            <a:r>
              <a:rPr lang="en-US" dirty="0" err="1" smtClean="0">
                <a:solidFill>
                  <a:schemeClr val="accent3">
                    <a:lumMod val="75000"/>
                  </a:schemeClr>
                </a:solidFill>
              </a:rPr>
              <a:t>Ujian</a:t>
            </a:r>
            <a:r>
              <a:rPr lang="en-US" dirty="0" smtClean="0">
                <a:solidFill>
                  <a:schemeClr val="accent3">
                    <a:lumMod val="75000"/>
                  </a:schemeClr>
                </a:solidFill>
              </a:rPr>
              <a:t> </a:t>
            </a:r>
            <a:r>
              <a:rPr lang="en-US" dirty="0" err="1" smtClean="0">
                <a:solidFill>
                  <a:schemeClr val="accent3">
                    <a:lumMod val="75000"/>
                  </a:schemeClr>
                </a:solidFill>
              </a:rPr>
              <a:t>Kompetensi</a:t>
            </a:r>
            <a:r>
              <a:rPr lang="en-US" dirty="0" smtClean="0">
                <a:solidFill>
                  <a:schemeClr val="accent3">
                    <a:lumMod val="75000"/>
                  </a:schemeClr>
                </a:solidFill>
              </a:rPr>
              <a:t> </a:t>
            </a:r>
            <a:r>
              <a:rPr lang="en-US" dirty="0" err="1" smtClean="0">
                <a:solidFill>
                  <a:schemeClr val="accent3">
                    <a:lumMod val="75000"/>
                  </a:schemeClr>
                </a:solidFill>
              </a:rPr>
              <a:t>Dasar</a:t>
            </a:r>
            <a:r>
              <a:rPr lang="en-US" dirty="0" smtClean="0">
                <a:solidFill>
                  <a:schemeClr val="accent3">
                    <a:lumMod val="75000"/>
                  </a:schemeClr>
                </a:solidFill>
              </a:rPr>
              <a:t> 4 (UKD 4)</a:t>
            </a:r>
          </a:p>
          <a:p>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buNone/>
            </a:pPr>
            <a:r>
              <a:rPr lang="en-US" dirty="0" smtClean="0"/>
              <a:t>KEHADIRAN</a:t>
            </a:r>
          </a:p>
          <a:p>
            <a:pPr>
              <a:lnSpc>
                <a:spcPct val="90000"/>
              </a:lnSpc>
              <a:buNone/>
            </a:pPr>
            <a:r>
              <a:rPr lang="en-US" b="1" dirty="0" smtClean="0"/>
              <a:t>BUDI PEKERTI </a:t>
            </a:r>
            <a:r>
              <a:rPr lang="en-US" dirty="0" smtClean="0"/>
              <a:t>(</a:t>
            </a:r>
            <a:r>
              <a:rPr lang="en-US" dirty="0" err="1" smtClean="0"/>
              <a:t>adab</a:t>
            </a:r>
            <a:r>
              <a:rPr lang="en-US" dirty="0" smtClean="0"/>
              <a:t> </a:t>
            </a:r>
            <a:r>
              <a:rPr lang="en-US" dirty="0" err="1" smtClean="0"/>
              <a:t>bertegur</a:t>
            </a:r>
            <a:r>
              <a:rPr lang="en-US" dirty="0" smtClean="0"/>
              <a:t> </a:t>
            </a:r>
            <a:r>
              <a:rPr lang="en-US" dirty="0" err="1" smtClean="0"/>
              <a:t>sapa</a:t>
            </a:r>
            <a:r>
              <a:rPr lang="en-US" dirty="0" smtClean="0"/>
              <a:t>, </a:t>
            </a:r>
            <a:r>
              <a:rPr lang="en-US" dirty="0" err="1" smtClean="0"/>
              <a:t>adab</a:t>
            </a:r>
            <a:r>
              <a:rPr lang="en-US" dirty="0" smtClean="0"/>
              <a:t> </a:t>
            </a:r>
            <a:r>
              <a:rPr lang="en-US" dirty="0" err="1" smtClean="0"/>
              <a:t>di</a:t>
            </a:r>
            <a:r>
              <a:rPr lang="en-US" dirty="0" smtClean="0"/>
              <a:t> </a:t>
            </a:r>
            <a:r>
              <a:rPr lang="en-US" dirty="0" err="1" smtClean="0"/>
              <a:t>dalam</a:t>
            </a:r>
            <a:r>
              <a:rPr lang="en-US" dirty="0" smtClean="0"/>
              <a:t>/</a:t>
            </a:r>
            <a:r>
              <a:rPr lang="en-US" dirty="0" err="1" smtClean="0"/>
              <a:t>luar</a:t>
            </a:r>
            <a:r>
              <a:rPr lang="en-US" dirty="0" smtClean="0"/>
              <a:t> </a:t>
            </a:r>
            <a:r>
              <a:rPr lang="en-US" dirty="0" err="1" smtClean="0"/>
              <a:t>kelas</a:t>
            </a:r>
            <a:r>
              <a:rPr lang="en-US" dirty="0" smtClean="0"/>
              <a:t>, </a:t>
            </a:r>
            <a:r>
              <a:rPr lang="en-US" dirty="0" err="1" smtClean="0"/>
              <a:t>adab</a:t>
            </a:r>
            <a:r>
              <a:rPr lang="en-US" dirty="0" smtClean="0"/>
              <a:t> </a:t>
            </a:r>
            <a:r>
              <a:rPr lang="en-US" dirty="0" err="1" smtClean="0"/>
              <a:t>mengetuk</a:t>
            </a:r>
            <a:r>
              <a:rPr lang="en-US" dirty="0" smtClean="0"/>
              <a:t> </a:t>
            </a:r>
            <a:r>
              <a:rPr lang="en-US" dirty="0" err="1" smtClean="0"/>
              <a:t>pintu</a:t>
            </a:r>
            <a:r>
              <a:rPr lang="en-US" dirty="0" smtClean="0"/>
              <a:t>, </a:t>
            </a:r>
            <a:r>
              <a:rPr lang="en-US" dirty="0" err="1" smtClean="0"/>
              <a:t>adab</a:t>
            </a:r>
            <a:r>
              <a:rPr lang="en-US" dirty="0" smtClean="0"/>
              <a:t> SMS, </a:t>
            </a:r>
            <a:r>
              <a:rPr lang="en-US" dirty="0" err="1" smtClean="0"/>
              <a:t>adab</a:t>
            </a:r>
            <a:r>
              <a:rPr lang="en-US" dirty="0" smtClean="0"/>
              <a:t> </a:t>
            </a:r>
            <a:r>
              <a:rPr lang="en-US" dirty="0" err="1" smtClean="0"/>
              <a:t>bimbingan</a:t>
            </a:r>
            <a:r>
              <a:rPr lang="en-US" dirty="0" smtClean="0"/>
              <a:t>, </a:t>
            </a:r>
            <a:r>
              <a:rPr lang="en-US" dirty="0" err="1" smtClean="0"/>
              <a:t>kejujuran</a:t>
            </a:r>
            <a:r>
              <a:rPr lang="en-US" dirty="0" smtClean="0"/>
              <a:t> </a:t>
            </a:r>
            <a:r>
              <a:rPr lang="en-US" dirty="0" err="1" smtClean="0"/>
              <a:t>akademis</a:t>
            </a:r>
            <a:r>
              <a:rPr lang="en-US" dirty="0" smtClean="0"/>
              <a:t>, </a:t>
            </a:r>
            <a:r>
              <a:rPr lang="en-US" dirty="0" err="1" smtClean="0"/>
              <a:t>dsb</a:t>
            </a:r>
            <a:r>
              <a:rPr lang="en-US" dirty="0" smtClean="0"/>
              <a:t>.)</a:t>
            </a:r>
          </a:p>
          <a:p>
            <a:pPr>
              <a:lnSpc>
                <a:spcPct val="90000"/>
              </a:lnSpc>
              <a:buNone/>
            </a:pPr>
            <a:r>
              <a:rPr lang="en-US" dirty="0" smtClean="0"/>
              <a:t>TUGAS TERSTRUKTUR DAN/ATAU TIDAK TERSTRUKTUR</a:t>
            </a:r>
          </a:p>
          <a:p>
            <a:pPr>
              <a:lnSpc>
                <a:spcPct val="90000"/>
              </a:lnSpc>
              <a:buNone/>
            </a:pPr>
            <a:r>
              <a:rPr lang="en-US" dirty="0" smtClean="0"/>
              <a:t>PENYAJIAN DAN DISKUSI</a:t>
            </a:r>
          </a:p>
          <a:p>
            <a:pPr>
              <a:lnSpc>
                <a:spcPct val="90000"/>
              </a:lnSpc>
              <a:buNone/>
            </a:pPr>
            <a:r>
              <a:rPr lang="en-US" dirty="0" smtClean="0"/>
              <a:t>UJIAN KOMPETENSI DASAR 1, 2, 3, 4</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Tinjauan</a:t>
            </a:r>
            <a:r>
              <a:rPr lang="en-US" dirty="0" smtClean="0"/>
              <a:t> </a:t>
            </a:r>
            <a:r>
              <a:rPr lang="en-US" dirty="0" err="1" smtClean="0"/>
              <a:t>Pustaka</a:t>
            </a:r>
            <a:endParaRPr lang="en-US" dirty="0"/>
          </a:p>
        </p:txBody>
      </p:sp>
      <p:sp>
        <p:nvSpPr>
          <p:cNvPr id="3" name="Content Placeholder 2"/>
          <p:cNvSpPr>
            <a:spLocks noGrp="1"/>
          </p:cNvSpPr>
          <p:nvPr>
            <p:ph idx="1"/>
          </p:nvPr>
        </p:nvSpPr>
        <p:spPr>
          <a:xfrm>
            <a:off x="304800" y="1447801"/>
            <a:ext cx="8610600" cy="5257800"/>
          </a:xfrm>
        </p:spPr>
        <p:txBody>
          <a:bodyPr>
            <a:normAutofit fontScale="70000" lnSpcReduction="20000"/>
          </a:bodyPr>
          <a:lstStyle/>
          <a:p>
            <a:pPr marL="633222" indent="-514350">
              <a:buAutoNum type="arabicPeriod"/>
            </a:pPr>
            <a:endParaRPr lang="en-US" dirty="0" smtClean="0"/>
          </a:p>
          <a:p>
            <a:pPr marL="633222" indent="-514350">
              <a:buAutoNum type="arabicPeriod"/>
            </a:pPr>
            <a:r>
              <a:rPr lang="en-US" dirty="0" err="1" smtClean="0"/>
              <a:t>Sengupta</a:t>
            </a:r>
            <a:r>
              <a:rPr lang="en-US" dirty="0" smtClean="0"/>
              <a:t>, </a:t>
            </a:r>
            <a:r>
              <a:rPr lang="en-US" dirty="0" err="1" smtClean="0"/>
              <a:t>Jati</a:t>
            </a:r>
            <a:r>
              <a:rPr lang="en-US" dirty="0" smtClean="0"/>
              <a:t>. 2011.  </a:t>
            </a:r>
            <a:r>
              <a:rPr lang="en-US" i="1" dirty="0" smtClean="0">
                <a:solidFill>
                  <a:srgbClr val="002060"/>
                </a:solidFill>
              </a:rPr>
              <a:t>Understanding Economic Growth: Modern Theory and Experience.</a:t>
            </a:r>
            <a:r>
              <a:rPr lang="en-US" i="1" dirty="0" smtClean="0"/>
              <a:t> </a:t>
            </a:r>
            <a:r>
              <a:rPr lang="en-US" dirty="0" smtClean="0"/>
              <a:t>ISBN 978-1-4419-8025-0.DOI 10.1007/978-1-4419-8026-7. New York : Springer Science Business Media</a:t>
            </a:r>
          </a:p>
          <a:p>
            <a:pPr marL="633222" indent="-514350">
              <a:buAutoNum type="arabicPeriod"/>
            </a:pPr>
            <a:endParaRPr lang="en-US" dirty="0" smtClean="0"/>
          </a:p>
          <a:p>
            <a:pPr marL="633222" indent="-514350">
              <a:buAutoNum type="arabicPeriod"/>
            </a:pPr>
            <a:r>
              <a:rPr lang="en-US" dirty="0" smtClean="0"/>
              <a:t>OECD. 2010. </a:t>
            </a:r>
            <a:r>
              <a:rPr lang="en-US" i="1" dirty="0" smtClean="0">
                <a:solidFill>
                  <a:srgbClr val="002060"/>
                </a:solidFill>
              </a:rPr>
              <a:t>Southeast Asian Economic Outlook 2010</a:t>
            </a:r>
            <a:r>
              <a:rPr lang="en-US" i="1" dirty="0" smtClean="0"/>
              <a:t>. </a:t>
            </a:r>
            <a:r>
              <a:rPr lang="en-US" dirty="0" smtClean="0"/>
              <a:t>OECD Publishing. http://dx.doi.org/10.1787/9789264096004-en</a:t>
            </a:r>
          </a:p>
          <a:p>
            <a:pPr marL="633222" indent="-514350">
              <a:buAutoNum type="arabicPeriod"/>
            </a:pPr>
            <a:endParaRPr lang="en-US" dirty="0" smtClean="0"/>
          </a:p>
          <a:p>
            <a:pPr marL="633222" indent="-514350">
              <a:buFont typeface="Wingdings 2"/>
              <a:buAutoNum type="arabicPeriod"/>
            </a:pPr>
            <a:r>
              <a:rPr lang="en-US" dirty="0" err="1" smtClean="0"/>
              <a:t>Olievera</a:t>
            </a:r>
            <a:r>
              <a:rPr lang="en-US" dirty="0" smtClean="0"/>
              <a:t>, Jose Antonio </a:t>
            </a:r>
            <a:r>
              <a:rPr lang="en-US" dirty="0" err="1" smtClean="0"/>
              <a:t>Puppim</a:t>
            </a:r>
            <a:r>
              <a:rPr lang="en-US" dirty="0" smtClean="0"/>
              <a:t> de.2008. </a:t>
            </a:r>
            <a:r>
              <a:rPr lang="en-US" i="1" dirty="0" smtClean="0">
                <a:solidFill>
                  <a:srgbClr val="002060"/>
                </a:solidFill>
              </a:rPr>
              <a:t>Upgrading Clusters and Small Enterprises in Developing Countries : Environmental, Labor, Innovation and Social Issues</a:t>
            </a:r>
            <a:r>
              <a:rPr lang="en-US" i="1" dirty="0" smtClean="0"/>
              <a:t>. </a:t>
            </a:r>
            <a:r>
              <a:rPr lang="en-US" dirty="0" smtClean="0"/>
              <a:t>England : </a:t>
            </a:r>
            <a:r>
              <a:rPr lang="en-US" dirty="0" err="1" smtClean="0"/>
              <a:t>Ashgate</a:t>
            </a:r>
            <a:r>
              <a:rPr lang="en-US" dirty="0" smtClean="0"/>
              <a:t> </a:t>
            </a:r>
            <a:r>
              <a:rPr lang="en-US" dirty="0" err="1" smtClean="0"/>
              <a:t>Publising</a:t>
            </a:r>
            <a:r>
              <a:rPr lang="en-US" dirty="0" smtClean="0"/>
              <a:t> Limited</a:t>
            </a:r>
          </a:p>
          <a:p>
            <a:pPr marL="633222" indent="-514350">
              <a:buFont typeface="Wingdings 2"/>
              <a:buAutoNum type="arabicPeriod"/>
            </a:pPr>
            <a:endParaRPr lang="en-US" dirty="0" smtClean="0"/>
          </a:p>
          <a:p>
            <a:pPr marL="633222" indent="-514350">
              <a:buFont typeface="Wingdings 2"/>
              <a:buAutoNum type="arabicPeriod"/>
            </a:pPr>
            <a:r>
              <a:rPr lang="en-US" dirty="0" smtClean="0"/>
              <a:t>North, Douglass Cecil. 2005. </a:t>
            </a:r>
            <a:r>
              <a:rPr lang="en-US" i="1" dirty="0" smtClean="0">
                <a:solidFill>
                  <a:srgbClr val="002060"/>
                </a:solidFill>
              </a:rPr>
              <a:t>Understanding the Process of Economic Change.</a:t>
            </a:r>
            <a:r>
              <a:rPr lang="en-US" dirty="0" smtClean="0"/>
              <a:t> Princeton :Princeton University Press</a:t>
            </a:r>
          </a:p>
          <a:p>
            <a:pPr marL="633222" indent="-514350">
              <a:buFont typeface="Wingdings 2"/>
              <a:buAutoNum type="arabicPeriod"/>
            </a:pPr>
            <a:endParaRPr lang="en-US" dirty="0" smtClean="0"/>
          </a:p>
          <a:p>
            <a:pPr marL="633222" indent="-514350">
              <a:buFont typeface="Wingdings 2"/>
              <a:buAutoNum type="arabicPeriod"/>
            </a:pPr>
            <a:r>
              <a:rPr lang="en-US" dirty="0" err="1" smtClean="0"/>
              <a:t>Aidt</a:t>
            </a:r>
            <a:r>
              <a:rPr lang="en-US" dirty="0" smtClean="0"/>
              <a:t>, Toke &amp; </a:t>
            </a:r>
            <a:r>
              <a:rPr lang="en-US" dirty="0" err="1" smtClean="0"/>
              <a:t>Zafiris</a:t>
            </a:r>
            <a:r>
              <a:rPr lang="en-US" dirty="0" smtClean="0"/>
              <a:t> </a:t>
            </a:r>
            <a:r>
              <a:rPr lang="en-US" dirty="0" err="1" smtClean="0"/>
              <a:t>Tzannatos</a:t>
            </a:r>
            <a:r>
              <a:rPr lang="en-US" dirty="0" smtClean="0"/>
              <a:t>. 2002. </a:t>
            </a:r>
            <a:r>
              <a:rPr lang="en-US" i="1" dirty="0" smtClean="0">
                <a:solidFill>
                  <a:srgbClr val="002060"/>
                </a:solidFill>
              </a:rPr>
              <a:t>Unions and Collective Bargaining : Economic Effects in a Global Environment. </a:t>
            </a:r>
            <a:r>
              <a:rPr lang="en-US" dirty="0" err="1" smtClean="0"/>
              <a:t>Washinton</a:t>
            </a:r>
            <a:r>
              <a:rPr lang="en-US" dirty="0" smtClean="0"/>
              <a:t> DC : The World Bank</a:t>
            </a:r>
          </a:p>
          <a:p>
            <a:pPr marL="633222" indent="-514350">
              <a:buFont typeface="Wingdings 2"/>
              <a:buAutoNum type="arabicPeriod"/>
            </a:pPr>
            <a:endParaRPr lang="en-US" dirty="0" smtClean="0"/>
          </a:p>
          <a:p>
            <a:pPr marL="633222" indent="-514350">
              <a:buFont typeface="Wingdings 2"/>
              <a:buAutoNum type="arabicPeriod"/>
            </a:pPr>
            <a:endParaRPr lang="en-US" dirty="0" smtClean="0"/>
          </a:p>
          <a:p>
            <a:pPr marL="633222" indent="-514350">
              <a:buAutoNum type="arabicPeriod"/>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228600" y="1905000"/>
            <a:ext cx="8729390" cy="3886200"/>
          </a:xfrm>
          <a:prstGeom prst="rect">
            <a:avLst/>
          </a:prstGeom>
          <a:noFill/>
          <a:ln w="9525">
            <a:noFill/>
            <a:miter lim="800000"/>
            <a:headEnd/>
            <a:tailEnd/>
          </a:ln>
          <a:effectLst/>
        </p:spPr>
      </p:pic>
      <p:sp>
        <p:nvSpPr>
          <p:cNvPr id="2" name="Title 1"/>
          <p:cNvSpPr>
            <a:spLocks noGrp="1"/>
          </p:cNvSpPr>
          <p:nvPr>
            <p:ph type="title"/>
          </p:nvPr>
        </p:nvSpPr>
        <p:spPr>
          <a:xfrm>
            <a:off x="152400" y="155448"/>
            <a:ext cx="8991600" cy="1252728"/>
          </a:xfrm>
        </p:spPr>
        <p:txBody>
          <a:bodyPr>
            <a:normAutofit fontScale="90000"/>
          </a:bodyPr>
          <a:lstStyle/>
          <a:p>
            <a:pPr algn="ctr"/>
            <a:r>
              <a:rPr lang="en-US" dirty="0" err="1" smtClean="0"/>
              <a:t>Pendahuluan</a:t>
            </a:r>
            <a:r>
              <a:rPr lang="en-US" dirty="0" smtClean="0"/>
              <a:t> &amp; </a:t>
            </a:r>
            <a:r>
              <a:rPr lang="en-US" dirty="0" err="1" smtClean="0"/>
              <a:t>Konsep</a:t>
            </a:r>
            <a:r>
              <a:rPr lang="en-US" dirty="0" smtClean="0"/>
              <a:t> </a:t>
            </a:r>
            <a:r>
              <a:rPr lang="en-US" dirty="0" err="1" smtClean="0"/>
              <a:t>Perekonomian</a:t>
            </a:r>
            <a:r>
              <a:rPr lang="en-US" dirty="0" smtClean="0"/>
              <a:t> Indonesia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econ. history of Indonesia (Touwen,2010)</a:t>
            </a:r>
            <a:endParaRPr lang="en-US" dirty="0"/>
          </a:p>
        </p:txBody>
      </p:sp>
      <p:sp>
        <p:nvSpPr>
          <p:cNvPr id="3" name="Content Placeholder 2"/>
          <p:cNvSpPr>
            <a:spLocks noGrp="1"/>
          </p:cNvSpPr>
          <p:nvPr>
            <p:ph idx="1"/>
          </p:nvPr>
        </p:nvSpPr>
        <p:spPr>
          <a:xfrm>
            <a:off x="228600" y="1600201"/>
            <a:ext cx="8686800" cy="5257800"/>
          </a:xfrm>
        </p:spPr>
        <p:txBody>
          <a:bodyPr>
            <a:normAutofit fontScale="70000" lnSpcReduction="20000"/>
          </a:bodyPr>
          <a:lstStyle/>
          <a:p>
            <a:pPr>
              <a:buNone/>
            </a:pPr>
            <a:r>
              <a:rPr lang="en-US" b="1" dirty="0" smtClean="0"/>
              <a:t>Basic Facts</a:t>
            </a:r>
            <a:endParaRPr lang="en-US" dirty="0" smtClean="0"/>
          </a:p>
          <a:p>
            <a:r>
              <a:rPr lang="en-US" dirty="0" smtClean="0"/>
              <a:t>Indonesia is situated in Southeastern Asia and consists of a large archipelago between the </a:t>
            </a:r>
            <a:r>
              <a:rPr lang="en-US" dirty="0" smtClean="0">
                <a:solidFill>
                  <a:schemeClr val="accent3">
                    <a:lumMod val="50000"/>
                  </a:schemeClr>
                </a:solidFill>
              </a:rPr>
              <a:t>Indian Ocean and the Pacific Ocean</a:t>
            </a:r>
            <a:r>
              <a:rPr lang="en-US" dirty="0" smtClean="0"/>
              <a:t>, with more than </a:t>
            </a:r>
            <a:r>
              <a:rPr lang="en-US" dirty="0" smtClean="0">
                <a:solidFill>
                  <a:schemeClr val="accent3">
                    <a:lumMod val="50000"/>
                  </a:schemeClr>
                </a:solidFill>
              </a:rPr>
              <a:t>13.000 islands</a:t>
            </a:r>
            <a:r>
              <a:rPr lang="en-US" dirty="0" smtClean="0"/>
              <a:t>. </a:t>
            </a:r>
          </a:p>
          <a:p>
            <a:r>
              <a:rPr lang="en-US" dirty="0" smtClean="0"/>
              <a:t>Indonesia's total land area measures </a:t>
            </a:r>
            <a:r>
              <a:rPr lang="en-US" dirty="0" smtClean="0">
                <a:solidFill>
                  <a:schemeClr val="accent3">
                    <a:lumMod val="50000"/>
                  </a:schemeClr>
                </a:solidFill>
              </a:rPr>
              <a:t>1.9 million square kilometers </a:t>
            </a:r>
            <a:r>
              <a:rPr lang="en-US" dirty="0" smtClean="0"/>
              <a:t>(750,000 square miles). This is </a:t>
            </a:r>
            <a:r>
              <a:rPr lang="en-US" dirty="0" smtClean="0">
                <a:solidFill>
                  <a:schemeClr val="accent3">
                    <a:lumMod val="50000"/>
                  </a:schemeClr>
                </a:solidFill>
              </a:rPr>
              <a:t>three times </a:t>
            </a:r>
            <a:r>
              <a:rPr lang="en-US" dirty="0" smtClean="0"/>
              <a:t>the area of Texas, almost </a:t>
            </a:r>
            <a:r>
              <a:rPr lang="en-US" dirty="0" smtClean="0">
                <a:solidFill>
                  <a:schemeClr val="accent3">
                    <a:lumMod val="50000"/>
                  </a:schemeClr>
                </a:solidFill>
              </a:rPr>
              <a:t>eight times</a:t>
            </a:r>
            <a:r>
              <a:rPr lang="en-US" dirty="0" smtClean="0"/>
              <a:t> the area of the United Kingdom and roughly </a:t>
            </a:r>
            <a:r>
              <a:rPr lang="en-US" dirty="0" smtClean="0">
                <a:solidFill>
                  <a:schemeClr val="accent3">
                    <a:lumMod val="50000"/>
                  </a:schemeClr>
                </a:solidFill>
              </a:rPr>
              <a:t>fifty times </a:t>
            </a:r>
            <a:r>
              <a:rPr lang="en-US" dirty="0" smtClean="0"/>
              <a:t>the area of the Netherlands.</a:t>
            </a:r>
          </a:p>
          <a:p>
            <a:r>
              <a:rPr lang="en-US" dirty="0" smtClean="0"/>
              <a:t> Indonesia has </a:t>
            </a:r>
            <a:r>
              <a:rPr lang="en-US" dirty="0" smtClean="0">
                <a:solidFill>
                  <a:schemeClr val="accent3">
                    <a:lumMod val="50000"/>
                  </a:schemeClr>
                </a:solidFill>
              </a:rPr>
              <a:t>a tropical climate</a:t>
            </a:r>
            <a:r>
              <a:rPr lang="en-US" dirty="0" smtClean="0"/>
              <a:t>, but since there are large stretches of lowland and numerous mountainous areas, the climate varies from hot and humid to more moderate in the highlands. Apart from fertile land suitable for agriculture</a:t>
            </a:r>
          </a:p>
          <a:p>
            <a:r>
              <a:rPr lang="en-US" dirty="0" smtClean="0">
                <a:solidFill>
                  <a:schemeClr val="accent3">
                    <a:lumMod val="50000"/>
                  </a:schemeClr>
                </a:solidFill>
              </a:rPr>
              <a:t>Indonesia is rich </a:t>
            </a:r>
            <a:r>
              <a:rPr lang="en-US" dirty="0" smtClean="0"/>
              <a:t>in a range of natural resources, varying from petroleum, natural gas, and coal, to metals such as tin, bauxite, nickel, copper, gold, and silver. </a:t>
            </a:r>
          </a:p>
          <a:p>
            <a:r>
              <a:rPr lang="en-US" dirty="0" smtClean="0"/>
              <a:t>The size of Indonesia's population is about 230 million (2002), of which the largest share (roughly 60%) live in Java.</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aspect of Indonesian econ. history</a:t>
            </a:r>
            <a:endParaRPr lang="en-US" dirty="0"/>
          </a:p>
        </p:txBody>
      </p:sp>
      <p:sp>
        <p:nvSpPr>
          <p:cNvPr id="3" name="Content Placeholder 2"/>
          <p:cNvSpPr>
            <a:spLocks noGrp="1"/>
          </p:cNvSpPr>
          <p:nvPr>
            <p:ph idx="1"/>
          </p:nvPr>
        </p:nvSpPr>
        <p:spPr/>
        <p:txBody>
          <a:bodyPr/>
          <a:lstStyle/>
          <a:p>
            <a:pPr>
              <a:buNone/>
            </a:pPr>
            <a:r>
              <a:rPr lang="en-US" dirty="0" smtClean="0"/>
              <a:t>“Missed Opportunities”</a:t>
            </a:r>
          </a:p>
          <a:p>
            <a:r>
              <a:rPr lang="en-US" dirty="0" smtClean="0"/>
              <a:t>its rich natural resources and great variety of cultural traditions but the Indonesian economy has been underperforming for large periods of its history.</a:t>
            </a:r>
          </a:p>
          <a:p>
            <a:endParaRPr lang="en-US" dirty="0" smtClean="0"/>
          </a:p>
          <a:p>
            <a:pPr>
              <a:buNone/>
            </a:pPr>
            <a:r>
              <a:rPr lang="en-US" dirty="0" smtClean="0"/>
              <a:t>“Unity in Diversity”</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1252728"/>
          </a:xfrm>
        </p:spPr>
        <p:txBody>
          <a:bodyPr>
            <a:normAutofit fontScale="90000"/>
          </a:bodyPr>
          <a:lstStyle/>
          <a:p>
            <a:r>
              <a:rPr lang="en-US" sz="4000" dirty="0" smtClean="0"/>
              <a:t>A chronological Survey of Indonesian Economic History</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pre colonial economy</a:t>
            </a:r>
          </a:p>
          <a:p>
            <a:r>
              <a:rPr lang="en-US" dirty="0" smtClean="0"/>
              <a:t>Sixteenth and seventeenth century </a:t>
            </a:r>
          </a:p>
          <a:p>
            <a:r>
              <a:rPr lang="en-US" dirty="0" smtClean="0"/>
              <a:t>The nineteenth century</a:t>
            </a:r>
          </a:p>
          <a:p>
            <a:r>
              <a:rPr lang="en-US" dirty="0" smtClean="0"/>
              <a:t>The heyday of the colonial export economy (1900-1942) </a:t>
            </a:r>
          </a:p>
          <a:p>
            <a:r>
              <a:rPr lang="en-US" dirty="0" smtClean="0"/>
              <a:t>The post-1945 period </a:t>
            </a:r>
          </a:p>
          <a:p>
            <a:r>
              <a:rPr lang="en-US" dirty="0" smtClean="0"/>
              <a:t>From 1998 until present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148</TotalTime>
  <Words>1007</Words>
  <Application>Microsoft Office PowerPoint</Application>
  <PresentationFormat>On-screen Show (4:3)</PresentationFormat>
  <Paragraphs>136</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Corbel</vt:lpstr>
      <vt:lpstr>Times New Roman</vt:lpstr>
      <vt:lpstr>Wingdings</vt:lpstr>
      <vt:lpstr>Wingdings 2</vt:lpstr>
      <vt:lpstr>Wingdings 3</vt:lpstr>
      <vt:lpstr>Module</vt:lpstr>
      <vt:lpstr>PEREKONOMIAN INDONESIA (EKA 510)</vt:lpstr>
      <vt:lpstr>Tujuan</vt:lpstr>
      <vt:lpstr>Rincian Materi Perkuliahan</vt:lpstr>
      <vt:lpstr>PowerPoint Presentation</vt:lpstr>
      <vt:lpstr>Tinjauan Pustaka</vt:lpstr>
      <vt:lpstr>Pendahuluan &amp; Konsep Perekonomian Indonesia</vt:lpstr>
      <vt:lpstr>The econ. history of Indonesia (Touwen,2010)</vt:lpstr>
      <vt:lpstr>Important aspect of Indonesian econ. history</vt:lpstr>
      <vt:lpstr>A chronological Survey of Indonesian Economic History </vt:lpstr>
      <vt:lpstr>Sixteenth and seventeenth century  </vt:lpstr>
      <vt:lpstr>The nineteenth century  </vt:lpstr>
      <vt:lpstr>PowerPoint Presentation</vt:lpstr>
      <vt:lpstr>The heyday of the colonial export economy (1900-1942) </vt:lpstr>
      <vt:lpstr>The post-1945 period </vt:lpstr>
      <vt:lpstr>From 1998 until present  </vt:lpstr>
      <vt:lpstr>Additional Themes in the Indonesian Historiography </vt:lpstr>
      <vt:lpstr>PowerPoint Presentation</vt:lpstr>
    </vt:vector>
  </TitlesOfParts>
  <Company>Brawijaya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PEREKONOMIAN INDONESIA</dc:title>
  <dc:creator>User</dc:creator>
  <cp:lastModifiedBy>Personal</cp:lastModifiedBy>
  <cp:revision>19</cp:revision>
  <dcterms:created xsi:type="dcterms:W3CDTF">2011-08-15T23:17:01Z</dcterms:created>
  <dcterms:modified xsi:type="dcterms:W3CDTF">2016-09-06T06:59:53Z</dcterms:modified>
</cp:coreProperties>
</file>