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9F415C-EA90-4525-9CAB-BF6F8C749D7A}"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BD8AE-903C-4150-89CE-24C40AF9463E}" type="slidenum">
              <a:rPr lang="en-US" smtClean="0"/>
              <a:t>‹#›</a:t>
            </a:fld>
            <a:endParaRPr lang="en-US"/>
          </a:p>
        </p:txBody>
      </p:sp>
    </p:spTree>
    <p:extLst>
      <p:ext uri="{BB962C8B-B14F-4D97-AF65-F5344CB8AC3E}">
        <p14:creationId xmlns:p14="http://schemas.microsoft.com/office/powerpoint/2010/main" val="293353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F415C-EA90-4525-9CAB-BF6F8C749D7A}"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BD8AE-903C-4150-89CE-24C40AF9463E}" type="slidenum">
              <a:rPr lang="en-US" smtClean="0"/>
              <a:t>‹#›</a:t>
            </a:fld>
            <a:endParaRPr lang="en-US"/>
          </a:p>
        </p:txBody>
      </p:sp>
    </p:spTree>
    <p:extLst>
      <p:ext uri="{BB962C8B-B14F-4D97-AF65-F5344CB8AC3E}">
        <p14:creationId xmlns:p14="http://schemas.microsoft.com/office/powerpoint/2010/main" val="3303624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F415C-EA90-4525-9CAB-BF6F8C749D7A}"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BD8AE-903C-4150-89CE-24C40AF9463E}" type="slidenum">
              <a:rPr lang="en-US" smtClean="0"/>
              <a:t>‹#›</a:t>
            </a:fld>
            <a:endParaRPr lang="en-US"/>
          </a:p>
        </p:txBody>
      </p:sp>
    </p:spTree>
    <p:extLst>
      <p:ext uri="{BB962C8B-B14F-4D97-AF65-F5344CB8AC3E}">
        <p14:creationId xmlns:p14="http://schemas.microsoft.com/office/powerpoint/2010/main" val="148026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F415C-EA90-4525-9CAB-BF6F8C749D7A}"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BD8AE-903C-4150-89CE-24C40AF9463E}" type="slidenum">
              <a:rPr lang="en-US" smtClean="0"/>
              <a:t>‹#›</a:t>
            </a:fld>
            <a:endParaRPr lang="en-US"/>
          </a:p>
        </p:txBody>
      </p:sp>
    </p:spTree>
    <p:extLst>
      <p:ext uri="{BB962C8B-B14F-4D97-AF65-F5344CB8AC3E}">
        <p14:creationId xmlns:p14="http://schemas.microsoft.com/office/powerpoint/2010/main" val="3286781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9F415C-EA90-4525-9CAB-BF6F8C749D7A}"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BD8AE-903C-4150-89CE-24C40AF9463E}" type="slidenum">
              <a:rPr lang="en-US" smtClean="0"/>
              <a:t>‹#›</a:t>
            </a:fld>
            <a:endParaRPr lang="en-US"/>
          </a:p>
        </p:txBody>
      </p:sp>
    </p:spTree>
    <p:extLst>
      <p:ext uri="{BB962C8B-B14F-4D97-AF65-F5344CB8AC3E}">
        <p14:creationId xmlns:p14="http://schemas.microsoft.com/office/powerpoint/2010/main" val="4052418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9F415C-EA90-4525-9CAB-BF6F8C749D7A}"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BD8AE-903C-4150-89CE-24C40AF9463E}" type="slidenum">
              <a:rPr lang="en-US" smtClean="0"/>
              <a:t>‹#›</a:t>
            </a:fld>
            <a:endParaRPr lang="en-US"/>
          </a:p>
        </p:txBody>
      </p:sp>
    </p:spTree>
    <p:extLst>
      <p:ext uri="{BB962C8B-B14F-4D97-AF65-F5344CB8AC3E}">
        <p14:creationId xmlns:p14="http://schemas.microsoft.com/office/powerpoint/2010/main" val="3300586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9F415C-EA90-4525-9CAB-BF6F8C749D7A}" type="datetimeFigureOut">
              <a:rPr lang="en-US" smtClean="0"/>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BD8AE-903C-4150-89CE-24C40AF9463E}" type="slidenum">
              <a:rPr lang="en-US" smtClean="0"/>
              <a:t>‹#›</a:t>
            </a:fld>
            <a:endParaRPr lang="en-US"/>
          </a:p>
        </p:txBody>
      </p:sp>
    </p:spTree>
    <p:extLst>
      <p:ext uri="{BB962C8B-B14F-4D97-AF65-F5344CB8AC3E}">
        <p14:creationId xmlns:p14="http://schemas.microsoft.com/office/powerpoint/2010/main" val="287222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9F415C-EA90-4525-9CAB-BF6F8C749D7A}" type="datetimeFigureOut">
              <a:rPr lang="en-US" smtClean="0"/>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BD8AE-903C-4150-89CE-24C40AF9463E}" type="slidenum">
              <a:rPr lang="en-US" smtClean="0"/>
              <a:t>‹#›</a:t>
            </a:fld>
            <a:endParaRPr lang="en-US"/>
          </a:p>
        </p:txBody>
      </p:sp>
    </p:spTree>
    <p:extLst>
      <p:ext uri="{BB962C8B-B14F-4D97-AF65-F5344CB8AC3E}">
        <p14:creationId xmlns:p14="http://schemas.microsoft.com/office/powerpoint/2010/main" val="1901406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F415C-EA90-4525-9CAB-BF6F8C749D7A}" type="datetimeFigureOut">
              <a:rPr lang="en-US" smtClean="0"/>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BD8AE-903C-4150-89CE-24C40AF9463E}" type="slidenum">
              <a:rPr lang="en-US" smtClean="0"/>
              <a:t>‹#›</a:t>
            </a:fld>
            <a:endParaRPr lang="en-US"/>
          </a:p>
        </p:txBody>
      </p:sp>
    </p:spTree>
    <p:extLst>
      <p:ext uri="{BB962C8B-B14F-4D97-AF65-F5344CB8AC3E}">
        <p14:creationId xmlns:p14="http://schemas.microsoft.com/office/powerpoint/2010/main" val="516853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9F415C-EA90-4525-9CAB-BF6F8C749D7A}"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BD8AE-903C-4150-89CE-24C40AF9463E}" type="slidenum">
              <a:rPr lang="en-US" smtClean="0"/>
              <a:t>‹#›</a:t>
            </a:fld>
            <a:endParaRPr lang="en-US"/>
          </a:p>
        </p:txBody>
      </p:sp>
    </p:spTree>
    <p:extLst>
      <p:ext uri="{BB962C8B-B14F-4D97-AF65-F5344CB8AC3E}">
        <p14:creationId xmlns:p14="http://schemas.microsoft.com/office/powerpoint/2010/main" val="1149983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9F415C-EA90-4525-9CAB-BF6F8C749D7A}"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BD8AE-903C-4150-89CE-24C40AF9463E}" type="slidenum">
              <a:rPr lang="en-US" smtClean="0"/>
              <a:t>‹#›</a:t>
            </a:fld>
            <a:endParaRPr lang="en-US"/>
          </a:p>
        </p:txBody>
      </p:sp>
    </p:spTree>
    <p:extLst>
      <p:ext uri="{BB962C8B-B14F-4D97-AF65-F5344CB8AC3E}">
        <p14:creationId xmlns:p14="http://schemas.microsoft.com/office/powerpoint/2010/main" val="109834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F415C-EA90-4525-9CAB-BF6F8C749D7A}" type="datetimeFigureOut">
              <a:rPr lang="en-US" smtClean="0"/>
              <a:t>2/20/2020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BD8AE-903C-4150-89CE-24C40AF9463E}" type="slidenum">
              <a:rPr lang="en-US" smtClean="0"/>
              <a:t>‹#›</a:t>
            </a:fld>
            <a:endParaRPr lang="en-US"/>
          </a:p>
        </p:txBody>
      </p:sp>
    </p:spTree>
    <p:extLst>
      <p:ext uri="{BB962C8B-B14F-4D97-AF65-F5344CB8AC3E}">
        <p14:creationId xmlns:p14="http://schemas.microsoft.com/office/powerpoint/2010/main" val="1149880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d.wikipedia.org/wiki/Anak" TargetMode="External"/><Relationship Id="rId2" Type="http://schemas.openxmlformats.org/officeDocument/2006/relationships/hyperlink" Target="https://id.wikipedia.org/wiki/Eksploitasi" TargetMode="External"/><Relationship Id="rId1" Type="http://schemas.openxmlformats.org/officeDocument/2006/relationships/slideLayout" Target="../slideLayouts/slideLayout2.xml"/><Relationship Id="rId5" Type="http://schemas.openxmlformats.org/officeDocument/2006/relationships/hyperlink" Target="https://id.wikipedia.org/wiki/Hak_manusia" TargetMode="External"/><Relationship Id="rId4" Type="http://schemas.openxmlformats.org/officeDocument/2006/relationships/hyperlink" Target="https://id.wikipedia.org/w/index.php?title=Pekerjaan_sekolah&amp;action=edit&amp;redlink=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Pekerja Anak </a:t>
            </a:r>
            <a:endParaRPr lang="id-ID" dirty="0"/>
          </a:p>
        </p:txBody>
      </p:sp>
      <p:sp>
        <p:nvSpPr>
          <p:cNvPr id="3" name="Content Placeholder 2"/>
          <p:cNvSpPr>
            <a:spLocks noGrp="1"/>
          </p:cNvSpPr>
          <p:nvPr>
            <p:ph idx="1"/>
          </p:nvPr>
        </p:nvSpPr>
        <p:spPr/>
        <p:txBody>
          <a:bodyPr>
            <a:normAutofit fontScale="55000" lnSpcReduction="20000"/>
          </a:bodyPr>
          <a:lstStyle/>
          <a:p>
            <a:pPr>
              <a:buNone/>
            </a:pPr>
            <a:endParaRPr lang="id-ID" dirty="0" smtClean="0"/>
          </a:p>
          <a:p>
            <a:r>
              <a:rPr lang="id-ID" dirty="0" smtClean="0"/>
              <a:t>Sekedar diketahui, definisi anak adalah penduduk yang berumur di bawah 18 tahun. Definisi ini diatur dalam Undang-Undang Ketenagakerjaan No.13 tahun 2003.</a:t>
            </a:r>
          </a:p>
          <a:p>
            <a:pPr>
              <a:buNone/>
            </a:pPr>
            <a:r>
              <a:rPr lang="id-ID" dirty="0" smtClean="0"/>
              <a:t/>
            </a:r>
            <a:br>
              <a:rPr lang="id-ID" dirty="0" smtClean="0"/>
            </a:br>
            <a:endParaRPr lang="id-ID" dirty="0" smtClean="0"/>
          </a:p>
          <a:p>
            <a:r>
              <a:rPr lang="id-ID" dirty="0" smtClean="0"/>
              <a:t>Patut diperhatikan, jumlah anak dengan usia 5-9 tahun yang aktif bekerja faktanya juga cukup tinggi.</a:t>
            </a:r>
          </a:p>
          <a:p>
            <a:pPr>
              <a:buNone/>
            </a:pPr>
            <a:r>
              <a:rPr lang="id-ID" dirty="0" smtClean="0"/>
              <a:t> </a:t>
            </a:r>
          </a:p>
          <a:p>
            <a:r>
              <a:rPr lang="id-ID" dirty="0" smtClean="0"/>
              <a:t>Hasil Survei Pekerja Anak yang dilaksanakan Badan Pusat Statistik (BPS) bekerjasama Organisasi Buruh Internasional (ILO) pada 2009 menunjukkan, jumlah penduduk berumur 5-12 tahun yang bekerja mencapai 674,3 ribu jiwa atau mencakup sekitar 16,64 persen dari jumlah total pekerja anak (penduduk usia 5-17 tahun) yang mencapai 4,05 juta orang.</a:t>
            </a:r>
          </a:p>
          <a:p>
            <a:pPr>
              <a:buNone/>
            </a:pPr>
            <a:r>
              <a:rPr lang="id-ID" dirty="0" smtClean="0"/>
              <a:t/>
            </a:r>
            <a:br>
              <a:rPr lang="id-ID" dirty="0" smtClean="0"/>
            </a:br>
            <a:endParaRPr lang="id-ID" dirty="0" smtClean="0"/>
          </a:p>
          <a:p>
            <a:pPr>
              <a:buNone/>
            </a:pPr>
            <a:r>
              <a:rPr lang="id-ID" dirty="0" smtClean="0"/>
              <a:t/>
            </a:r>
            <a:br>
              <a:rPr lang="id-ID" dirty="0" smtClean="0"/>
            </a:br>
            <a:endParaRPr lang="id-ID" dirty="0" smtClean="0"/>
          </a:p>
          <a:p>
            <a:pPr fontAlgn="base">
              <a:buNone/>
            </a:pPr>
            <a:endParaRPr lang="id-ID" dirty="0" smtClean="0"/>
          </a:p>
        </p:txBody>
      </p:sp>
    </p:spTree>
    <p:extLst>
      <p:ext uri="{BB962C8B-B14F-4D97-AF65-F5344CB8AC3E}">
        <p14:creationId xmlns:p14="http://schemas.microsoft.com/office/powerpoint/2010/main" val="1342187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Eksploitasi ???</a:t>
            </a:r>
            <a:endParaRPr lang="id-ID" dirty="0"/>
          </a:p>
        </p:txBody>
      </p:sp>
      <p:sp>
        <p:nvSpPr>
          <p:cNvPr id="3" name="Content Placeholder 2"/>
          <p:cNvSpPr>
            <a:spLocks noGrp="1"/>
          </p:cNvSpPr>
          <p:nvPr>
            <p:ph idx="1"/>
          </p:nvPr>
        </p:nvSpPr>
        <p:spPr/>
        <p:txBody>
          <a:bodyPr>
            <a:normAutofit fontScale="40000" lnSpcReduction="20000"/>
          </a:bodyPr>
          <a:lstStyle/>
          <a:p>
            <a:r>
              <a:rPr lang="id-ID" b="1" dirty="0" smtClean="0"/>
              <a:t>Pekerja anak</a:t>
            </a:r>
            <a:r>
              <a:rPr lang="id-ID" dirty="0" smtClean="0"/>
              <a:t> adalah sebuah istilah untuk mempekerjakan anak kecil. Istilah </a:t>
            </a:r>
            <a:r>
              <a:rPr lang="id-ID" i="1" dirty="0" smtClean="0"/>
              <a:t>pekerja anak</a:t>
            </a:r>
            <a:r>
              <a:rPr lang="id-ID" dirty="0" smtClean="0"/>
              <a:t> dapat memiliki konotasi </a:t>
            </a:r>
            <a:r>
              <a:rPr lang="id-ID" dirty="0" smtClean="0">
                <a:hlinkClick r:id="rId2" tooltip="Eksploitasi"/>
              </a:rPr>
              <a:t>pengeksploitasian</a:t>
            </a:r>
            <a:r>
              <a:rPr lang="id-ID" dirty="0" smtClean="0"/>
              <a:t> anak kecil atas tenaga mereka, dengan gaji yang kecil atau pertimbangan bagi perkembangan kepribadian mereka, keamanannya, kesehatan, dan prospek masa depan.</a:t>
            </a:r>
          </a:p>
          <a:p>
            <a:endParaRPr lang="id-ID" dirty="0" smtClean="0"/>
          </a:p>
          <a:p>
            <a:r>
              <a:rPr lang="id-ID" dirty="0" smtClean="0"/>
              <a:t>Di beberapa negara, hal ini dianggap tidak baik bila seorang </a:t>
            </a:r>
            <a:r>
              <a:rPr lang="id-ID" dirty="0" smtClean="0">
                <a:hlinkClick r:id="rId3" tooltip="Anak"/>
              </a:rPr>
              <a:t>anak</a:t>
            </a:r>
            <a:r>
              <a:rPr lang="id-ID" dirty="0" smtClean="0"/>
              <a:t> di bawah umur tertentu, tidak termasuk pekerjaan rumah tangga dan </a:t>
            </a:r>
            <a:r>
              <a:rPr lang="id-ID" dirty="0" smtClean="0">
                <a:hlinkClick r:id="rId4" tooltip="Pekerjaan sekolah (halaman belum tersedia)"/>
              </a:rPr>
              <a:t>pekerjaan sekolah</a:t>
            </a:r>
            <a:r>
              <a:rPr lang="id-ID" dirty="0" smtClean="0"/>
              <a:t>. Seorang 'bos' dilarang untuk mempekerjakan anak di bawah umur, namun umum minimumnya tergantung dari peraturan negara tersebut.</a:t>
            </a:r>
          </a:p>
          <a:p>
            <a:endParaRPr lang="id-ID" dirty="0" smtClean="0"/>
          </a:p>
          <a:p>
            <a:r>
              <a:rPr lang="id-ID" dirty="0" smtClean="0"/>
              <a:t>Meskipun ada beberapa anak yang mengatakan dia ingin bekerja (karena bayarannya yang menarik atau karena anak tersebut tidak suka sekolah), hal tersebut tetap merupakan hal yang tidak diinginkan karena tidak menjamin masa depan anak tersebut. </a:t>
            </a:r>
          </a:p>
          <a:p>
            <a:endParaRPr lang="id-ID" dirty="0" smtClean="0"/>
          </a:p>
          <a:p>
            <a:r>
              <a:rPr lang="id-ID" dirty="0" smtClean="0"/>
              <a:t>Penggunaan anak kecil sebagai pekerja sekarang ini dianggap oleh negara-negara kaya sebagai pelanggaran </a:t>
            </a:r>
            <a:r>
              <a:rPr lang="id-ID" dirty="0" smtClean="0">
                <a:hlinkClick r:id="rId5" tooltip="Hak manusia"/>
              </a:rPr>
              <a:t>hak manusia</a:t>
            </a:r>
            <a:r>
              <a:rPr lang="id-ID" dirty="0" smtClean="0"/>
              <a:t>, dan melarangnya, tetapi negara miskin mungkin masih mengijinkan karena keluarga seringkali bergantung pada pekerjaan anaknya untuk bertahan hidup dan kadangkala merupakan satu-satunya sumber pendapatan.</a:t>
            </a:r>
          </a:p>
          <a:p>
            <a:r>
              <a:rPr lang="id-ID" dirty="0" smtClean="0"/>
              <a:t/>
            </a:r>
            <a:br>
              <a:rPr lang="id-ID" dirty="0" smtClean="0"/>
            </a:br>
            <a:r>
              <a:rPr lang="id-ID" dirty="0" smtClean="0"/>
              <a:t/>
            </a:r>
            <a:br>
              <a:rPr lang="id-ID" dirty="0" smtClean="0"/>
            </a:br>
            <a:endParaRPr lang="id-ID" dirty="0" smtClean="0"/>
          </a:p>
          <a:p>
            <a:pPr>
              <a:buNone/>
            </a:pPr>
            <a:endParaRPr lang="id-ID" dirty="0" smtClean="0"/>
          </a:p>
          <a:p>
            <a:pPr>
              <a:buNone/>
            </a:pPr>
            <a:r>
              <a:rPr lang="id-ID" dirty="0" smtClean="0"/>
              <a:t/>
            </a:r>
            <a:br>
              <a:rPr lang="id-ID" dirty="0" smtClean="0"/>
            </a:br>
            <a:endParaRPr lang="id-ID" dirty="0"/>
          </a:p>
        </p:txBody>
      </p:sp>
    </p:spTree>
    <p:extLst>
      <p:ext uri="{BB962C8B-B14F-4D97-AF65-F5344CB8AC3E}">
        <p14:creationId xmlns:p14="http://schemas.microsoft.com/office/powerpoint/2010/main" val="1869168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Pekerja anak boleh / tidak?</a:t>
            </a:r>
            <a:endParaRPr lang="id-ID" dirty="0"/>
          </a:p>
        </p:txBody>
      </p:sp>
      <p:sp>
        <p:nvSpPr>
          <p:cNvPr id="3" name="Content Placeholder 2"/>
          <p:cNvSpPr>
            <a:spLocks noGrp="1"/>
          </p:cNvSpPr>
          <p:nvPr>
            <p:ph idx="1"/>
          </p:nvPr>
        </p:nvSpPr>
        <p:spPr/>
        <p:txBody>
          <a:bodyPr>
            <a:normAutofit fontScale="62500" lnSpcReduction="20000"/>
          </a:bodyPr>
          <a:lstStyle/>
          <a:p>
            <a:r>
              <a:rPr lang="id-ID" b="1" dirty="0" smtClean="0"/>
              <a:t>Apa persyaratan untuk mempekerjakan anak usia 13 – 15 tahun untuk pekerjaan ringan?</a:t>
            </a:r>
          </a:p>
          <a:p>
            <a:r>
              <a:rPr lang="id-ID" dirty="0" smtClean="0"/>
              <a:t>Pekerjaan Ringan</a:t>
            </a:r>
          </a:p>
          <a:p>
            <a:r>
              <a:rPr lang="id-ID" dirty="0" smtClean="0"/>
              <a:t>Anak yang berusia 13 sampai dengan 15 tahun diperbolehkan melakukan pekerjaan ringan sepanjang tidak mengganggu perkembangan dan kesehatan fisik,mental dan sosial.</a:t>
            </a:r>
          </a:p>
          <a:p>
            <a:r>
              <a:rPr lang="id-ID" dirty="0" smtClean="0"/>
              <a:t>Pengusaha yang mempekerjakan anak pada pekerjaan ringan harus memenuhi persyaratan :</a:t>
            </a:r>
          </a:p>
          <a:p>
            <a:r>
              <a:rPr lang="id-ID" dirty="0" smtClean="0"/>
              <a:t>a. izin tertulis dari orang tua atau wali;</a:t>
            </a:r>
          </a:p>
          <a:p>
            <a:r>
              <a:rPr lang="id-ID" dirty="0" smtClean="0"/>
              <a:t>b. perjanjian kerja antara pengusaha dengan orang tua atau wali;</a:t>
            </a:r>
          </a:p>
          <a:p>
            <a:r>
              <a:rPr lang="id-ID" dirty="0" smtClean="0"/>
              <a:t>c. waktu kerja maksimum 3 (tiga) jam;</a:t>
            </a:r>
          </a:p>
          <a:p>
            <a:r>
              <a:rPr lang="id-ID" dirty="0" smtClean="0"/>
              <a:t>d. dilakukan pada siang hari dan tidak mengganggu waktu sekolah;</a:t>
            </a:r>
          </a:p>
          <a:p>
            <a:r>
              <a:rPr lang="id-ID" dirty="0" smtClean="0"/>
              <a:t>e. menjamin keselamatan dan kesehatan kerja;</a:t>
            </a:r>
          </a:p>
          <a:p>
            <a:r>
              <a:rPr lang="id-ID" dirty="0" smtClean="0"/>
              <a:t>f. adanya hubungan kerja yang jelas; dan</a:t>
            </a:r>
          </a:p>
          <a:p>
            <a:r>
              <a:rPr lang="id-ID" dirty="0" smtClean="0"/>
              <a:t>g. menerima upah sesuai dengan ketentuan yang berlaku.</a:t>
            </a:r>
          </a:p>
          <a:p>
            <a:pPr>
              <a:buNone/>
            </a:pPr>
            <a:endParaRPr lang="id-ID" dirty="0" smtClean="0"/>
          </a:p>
          <a:p>
            <a:endParaRPr lang="id-ID" dirty="0"/>
          </a:p>
        </p:txBody>
      </p:sp>
    </p:spTree>
    <p:extLst>
      <p:ext uri="{BB962C8B-B14F-4D97-AF65-F5344CB8AC3E}">
        <p14:creationId xmlns:p14="http://schemas.microsoft.com/office/powerpoint/2010/main" val="846876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Pekerjaan Yang Berbahaya Bagi Anak</a:t>
            </a:r>
            <a:endParaRPr lang="id-ID" dirty="0"/>
          </a:p>
        </p:txBody>
      </p:sp>
      <p:sp>
        <p:nvSpPr>
          <p:cNvPr id="3" name="Content Placeholder 2"/>
          <p:cNvSpPr>
            <a:spLocks noGrp="1"/>
          </p:cNvSpPr>
          <p:nvPr>
            <p:ph idx="1"/>
          </p:nvPr>
        </p:nvSpPr>
        <p:spPr/>
        <p:txBody>
          <a:bodyPr>
            <a:normAutofit fontScale="62500" lnSpcReduction="20000"/>
          </a:bodyPr>
          <a:lstStyle/>
          <a:p>
            <a:r>
              <a:rPr lang="id-ID" dirty="0" smtClean="0"/>
              <a:t>1.    Pekerjaan yang mengandung sifat dan keadaan berbahaya tertentu :</a:t>
            </a:r>
          </a:p>
          <a:p>
            <a:pPr lvl="3"/>
            <a:r>
              <a:rPr lang="id-ID" dirty="0" smtClean="0"/>
              <a:t>Konstruksi bangunan, jembatan, irigasi / jalan</a:t>
            </a:r>
          </a:p>
          <a:p>
            <a:pPr lvl="3"/>
            <a:r>
              <a:rPr lang="id-ID" dirty="0" smtClean="0"/>
              <a:t>Pada perusahaan pengolahan kayu seperti penebangan, pengangkutan dan bongkar muat.</a:t>
            </a:r>
          </a:p>
          <a:p>
            <a:pPr lvl="3"/>
            <a:r>
              <a:rPr lang="id-ID" dirty="0" smtClean="0"/>
              <a:t>Mengangkat dan mengangkut secara manual beban diatas 12 kg untuk anak laki-laki dan 10 kg untuk anak perempuan.</a:t>
            </a:r>
          </a:p>
          <a:p>
            <a:pPr lvl="3"/>
            <a:r>
              <a:rPr lang="id-ID" dirty="0" smtClean="0"/>
              <a:t>Dalam bangunan tempat kerja terkunci.</a:t>
            </a:r>
          </a:p>
          <a:p>
            <a:pPr lvl="3"/>
            <a:r>
              <a:rPr lang="id-ID" dirty="0" smtClean="0"/>
              <a:t>Penangkapan ikan yang dilakukan dilepas pantai atau perairan laut dalam.</a:t>
            </a:r>
          </a:p>
          <a:p>
            <a:pPr lvl="3"/>
            <a:r>
              <a:rPr lang="id-ID" dirty="0" smtClean="0"/>
              <a:t>Dilakukan didaerah terisolir dan terpencil.</a:t>
            </a:r>
          </a:p>
          <a:p>
            <a:pPr lvl="3"/>
            <a:r>
              <a:rPr lang="id-ID" dirty="0" smtClean="0"/>
              <a:t>Di Kapal.</a:t>
            </a:r>
          </a:p>
          <a:p>
            <a:pPr lvl="3"/>
            <a:r>
              <a:rPr lang="id-ID" dirty="0" smtClean="0"/>
              <a:t>Dalam pembuangan dan pengolahan sampah atau daur ulang barangbarang bekas.</a:t>
            </a:r>
          </a:p>
          <a:p>
            <a:pPr lvl="3"/>
            <a:r>
              <a:rPr lang="id-ID" dirty="0" smtClean="0"/>
              <a:t>Dilakukan antara pukul 18.00 – 06.00</a:t>
            </a:r>
          </a:p>
          <a:p>
            <a:r>
              <a:rPr lang="id-ID" dirty="0" smtClean="0"/>
              <a:t/>
            </a:r>
            <a:br>
              <a:rPr lang="id-ID" dirty="0" smtClean="0"/>
            </a:br>
            <a:r>
              <a:rPr lang="id-ID" b="1" dirty="0" smtClean="0"/>
              <a:t>2.      </a:t>
            </a:r>
            <a:r>
              <a:rPr lang="id-ID" dirty="0" smtClean="0"/>
              <a:t>Jenis-Jenis Pekerjaan Yang Membahayakan Moral Anak</a:t>
            </a:r>
          </a:p>
          <a:p>
            <a:r>
              <a:rPr lang="id-ID" dirty="0" smtClean="0"/>
              <a:t>Pekerjaan pada usaha bar, diskotik, karaoke, bola sodok, bioskop, panti pijat atau lokasi yang dapat dijadikan tempat prostitusi</a:t>
            </a:r>
          </a:p>
          <a:p>
            <a:r>
              <a:rPr lang="id-ID" dirty="0" smtClean="0"/>
              <a:t>Pekerjaan sebagai model untuk promosi minuman keras, obat perangsang seksualitas dan/atau rokok.</a:t>
            </a:r>
          </a:p>
          <a:p>
            <a:endParaRPr lang="id-ID" dirty="0"/>
          </a:p>
        </p:txBody>
      </p:sp>
    </p:spTree>
    <p:extLst>
      <p:ext uri="{BB962C8B-B14F-4D97-AF65-F5344CB8AC3E}">
        <p14:creationId xmlns:p14="http://schemas.microsoft.com/office/powerpoint/2010/main" val="3481547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Pekerja anak di Indonesia</a:t>
            </a:r>
            <a:endParaRPr lang="id-ID" dirty="0"/>
          </a:p>
        </p:txBody>
      </p:sp>
      <p:sp>
        <p:nvSpPr>
          <p:cNvPr id="3" name="Content Placeholder 2"/>
          <p:cNvSpPr>
            <a:spLocks noGrp="1"/>
          </p:cNvSpPr>
          <p:nvPr>
            <p:ph idx="1"/>
          </p:nvPr>
        </p:nvSpPr>
        <p:spPr/>
        <p:txBody>
          <a:bodyPr>
            <a:normAutofit fontScale="55000" lnSpcReduction="20000"/>
          </a:bodyPr>
          <a:lstStyle/>
          <a:p>
            <a:pPr>
              <a:buNone/>
            </a:pPr>
            <a:r>
              <a:rPr lang="id-ID" dirty="0" smtClean="0"/>
              <a:t>Organisasi Perburuhan Internasional (ILO) mengungkapkan anak-anak usia 5-7 tahun masih banyak yang dipekerjakan dalam pekerjaan yang berbahaya.</a:t>
            </a:r>
          </a:p>
          <a:p>
            <a:pPr>
              <a:buNone/>
            </a:pPr>
            <a:r>
              <a:rPr lang="id-ID" dirty="0" smtClean="0"/>
              <a:t/>
            </a:r>
            <a:br>
              <a:rPr lang="id-ID" dirty="0" smtClean="0"/>
            </a:br>
            <a:r>
              <a:rPr lang="id-ID" dirty="0" smtClean="0"/>
              <a:t/>
            </a:r>
            <a:br>
              <a:rPr lang="id-ID" dirty="0" smtClean="0"/>
            </a:br>
            <a:r>
              <a:rPr lang="id-ID" dirty="0" smtClean="0"/>
              <a:t>"Pekerja anak ditemukan hampir di semua kabupaten," ujar Patrick Daru, </a:t>
            </a:r>
            <a:r>
              <a:rPr lang="id-ID" i="1" dirty="0" smtClean="0"/>
              <a:t>Chief Technical Adviser of the ILO Education and Skill Program</a:t>
            </a:r>
            <a:r>
              <a:rPr lang="id-ID" dirty="0" smtClean="0"/>
              <a:t>, </a:t>
            </a:r>
            <a:br>
              <a:rPr lang="id-ID" dirty="0" smtClean="0"/>
            </a:br>
            <a:r>
              <a:rPr lang="id-ID" dirty="0" smtClean="0"/>
              <a:t/>
            </a:r>
            <a:br>
              <a:rPr lang="id-ID" dirty="0" smtClean="0"/>
            </a:br>
            <a:r>
              <a:rPr lang="id-ID" dirty="0" smtClean="0"/>
              <a:t>Menurut catatan ILO, paling tidak dari 215 juta pekerja anak, 115 juta bekerja di tempat berbahaya di seluruh dunia. Terjadi peningkatan pekerja anak di daerah bahaya dengan usai 15-17 tahun. "Hampir 60 persen anak pekerja di tempat berbahaya adalah laki laki," ujarnya. </a:t>
            </a:r>
            <a:br>
              <a:rPr lang="id-ID" dirty="0" smtClean="0"/>
            </a:br>
            <a:r>
              <a:rPr lang="id-ID" dirty="0" smtClean="0"/>
              <a:t/>
            </a:r>
            <a:br>
              <a:rPr lang="id-ID" dirty="0" smtClean="0"/>
            </a:br>
            <a:r>
              <a:rPr lang="id-ID" dirty="0" smtClean="0"/>
              <a:t>Sektor yang mempekerjakan anak-anak di tempat berbahaya, di antaranya sektor pertambangan, penggalian, pertanian, perikanan, pelayanan rumah tangga, dan industri jasa. </a:t>
            </a:r>
            <a:br>
              <a:rPr lang="id-ID" dirty="0" smtClean="0"/>
            </a:br>
            <a:r>
              <a:rPr lang="id-ID" dirty="0" smtClean="0"/>
              <a:t/>
            </a:r>
            <a:br>
              <a:rPr lang="id-ID" dirty="0" smtClean="0"/>
            </a:br>
            <a:r>
              <a:rPr lang="id-ID" dirty="0" smtClean="0"/>
              <a:t/>
            </a:r>
            <a:br>
              <a:rPr lang="id-ID" dirty="0" smtClean="0"/>
            </a:br>
            <a:endParaRPr lang="id-ID" dirty="0" smtClean="0"/>
          </a:p>
        </p:txBody>
      </p:sp>
    </p:spTree>
    <p:extLst>
      <p:ext uri="{BB962C8B-B14F-4D97-AF65-F5344CB8AC3E}">
        <p14:creationId xmlns:p14="http://schemas.microsoft.com/office/powerpoint/2010/main" val="3797731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279</Words>
  <Application>Microsoft Office PowerPoint</Application>
  <PresentationFormat>On-screen Show (4:3)</PresentationFormat>
  <Paragraphs>49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Pekerja Anak </vt:lpstr>
      <vt:lpstr>Eksploitasi ???</vt:lpstr>
      <vt:lpstr>Pekerja anak boleh / tidak?</vt:lpstr>
      <vt:lpstr>Pekerjaan Yang Berbahaya Bagi Anak</vt:lpstr>
      <vt:lpstr>Pekerja anak di Indonesia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Pekerja Anak </dc:title>
  <dc:creator>Windows User</dc:creator>
  <cp:lastModifiedBy>Windows User</cp:lastModifiedBy>
  <cp:revision>1</cp:revision>
  <dcterms:created xsi:type="dcterms:W3CDTF">2020-02-20T07:39:28Z</dcterms:created>
  <dcterms:modified xsi:type="dcterms:W3CDTF">2020-02-20T07:39:44Z</dcterms:modified>
</cp:coreProperties>
</file>