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70" r:id="rId7"/>
    <p:sldId id="271" r:id="rId8"/>
    <p:sldId id="272" r:id="rId9"/>
    <p:sldId id="273" r:id="rId10"/>
    <p:sldId id="274" r:id="rId11"/>
    <p:sldId id="275" r:id="rId12"/>
    <p:sldId id="276" r:id="rId13"/>
    <p:sldId id="277"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260B-2399-466E-BBE1-48CC803725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8679ECF1-9A17-4082-8CBF-4E0CDC559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E4028DB-6E60-4298-AB6F-5409F9A41F83}"/>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EC13C947-EDB8-4C15-B598-F57948F68CC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35DF4CA-81C6-48DC-8695-B0A64357A362}"/>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215238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DA4B7-A705-4BDC-8475-794E724F3A60}"/>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C44FF0DD-BFC4-40BD-A7E0-8A582A28A7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A77218F-F6C7-4AD2-B27B-2E93F68CD65A}"/>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68CF2393-9792-41E9-8A1F-7D939741A40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BEF128C-7064-48C7-BF34-1F2B00F092BF}"/>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42320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0A0CD2-B0C1-4F5E-8EB9-80F875A16D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C3BC0F59-F28C-41FC-9D60-C930BE77F9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D18D087-1AF3-44D6-B158-A8999624221E}"/>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A5E5C0D9-75FF-438D-AA16-6AF4FECE89F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25FBE0F-7497-4C72-B525-47F6DD13A7DF}"/>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336590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FEFB-858D-41F7-AD32-93D62C9BBF3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019E9D5-2306-4798-A454-A4C6D7588C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413E05D-399C-4BBD-9102-AC0BCF631A87}"/>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28532E10-044A-444E-B5B3-3CEDBFCF154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CAE80AE-AD9C-4AAF-A156-A4EC30D3D667}"/>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109941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C571-E39A-4090-9D51-4D4E3DB48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C6FB921C-4493-431A-BF3E-4D54F58749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3445C0-EE34-472A-B0CB-86583256A58C}"/>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CE0DD927-E66A-43AD-B169-2FF9A627D39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BFA2B5F-997E-4E82-A65B-4EB18EE1A89D}"/>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99830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D4A09-A5FB-4A83-B531-249FE1DA34A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7FFD621B-EC85-4A1D-8EF0-442EADE64C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A3E9094B-30F4-42C2-B7B8-189740F91F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49196062-6B0B-479B-AF19-B01CAE147C2B}"/>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6" name="Footer Placeholder 5">
            <a:extLst>
              <a:ext uri="{FF2B5EF4-FFF2-40B4-BE49-F238E27FC236}">
                <a16:creationId xmlns:a16="http://schemas.microsoft.com/office/drawing/2014/main" id="{6B4F4C41-5777-4EC6-924B-25F254DD5D9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F069742-8378-4A1A-9F27-05FA14F1336A}"/>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209666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725A-956B-4938-A332-F42ACB7FCB04}"/>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71B23B1-64DA-4FED-B0D8-BC9D0C07DE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E4DA11-6849-4C13-B133-2B704356B7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512F86F8-F7C4-41B8-AB91-36DF82A094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C9160B-DE7C-4FB2-99C3-B537C8D79B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5394F6FB-390B-4A70-AE3F-73A16D9E91A7}"/>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8" name="Footer Placeholder 7">
            <a:extLst>
              <a:ext uri="{FF2B5EF4-FFF2-40B4-BE49-F238E27FC236}">
                <a16:creationId xmlns:a16="http://schemas.microsoft.com/office/drawing/2014/main" id="{9D83C8D2-4417-48ED-9748-6FC9B288BFEA}"/>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325C886F-458F-4079-912E-FD0F993B6F34}"/>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130738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A9DA-0A8E-45F8-ABD3-D422C1546C24}"/>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38EA71DC-FEEE-474D-BAC9-73E93857DA2F}"/>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4" name="Footer Placeholder 3">
            <a:extLst>
              <a:ext uri="{FF2B5EF4-FFF2-40B4-BE49-F238E27FC236}">
                <a16:creationId xmlns:a16="http://schemas.microsoft.com/office/drawing/2014/main" id="{2B82A3B3-CD53-4829-AE1E-1B9CB70A82A4}"/>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279C5CA-5EF6-4D29-8236-507D21AB8726}"/>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235927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FA391-28DB-41EA-B9BF-9C69BCFE68B9}"/>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3" name="Footer Placeholder 2">
            <a:extLst>
              <a:ext uri="{FF2B5EF4-FFF2-40B4-BE49-F238E27FC236}">
                <a16:creationId xmlns:a16="http://schemas.microsoft.com/office/drawing/2014/main" id="{F4B9A225-F37B-4A54-A99A-EB02A7C02203}"/>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6E43FC2-870B-4B3B-8C3F-C363219F89C5}"/>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1091981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E3F1-7F49-4933-8887-8AB9E97DEA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A8FE756-D755-4807-B173-6079AC4594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7267E37B-648B-431C-9094-5CE2A6046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9D2D1-B009-4A27-886D-21EA8C52FED0}"/>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6" name="Footer Placeholder 5">
            <a:extLst>
              <a:ext uri="{FF2B5EF4-FFF2-40B4-BE49-F238E27FC236}">
                <a16:creationId xmlns:a16="http://schemas.microsoft.com/office/drawing/2014/main" id="{35909DEB-DAFD-4EDD-816B-019BB2AC6C5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E0A8429-3F4D-48EA-8230-ABE8CA3A366F}"/>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429046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13CBC-7072-474D-A0E5-E6D4FBCA62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45D08A73-AD58-4D20-9FC4-5FEE4C355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F93E27CA-CB02-4666-B3EE-6DF3B1372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2E9CF0-EA4C-428B-A069-1CE7E9935EB0}"/>
              </a:ext>
            </a:extLst>
          </p:cNvPr>
          <p:cNvSpPr>
            <a:spLocks noGrp="1"/>
          </p:cNvSpPr>
          <p:nvPr>
            <p:ph type="dt" sz="half" idx="10"/>
          </p:nvPr>
        </p:nvSpPr>
        <p:spPr/>
        <p:txBody>
          <a:bodyPr/>
          <a:lstStyle/>
          <a:p>
            <a:fld id="{12DE7261-EE5D-4A6D-8927-84281BEE3D54}" type="datetimeFigureOut">
              <a:rPr lang="en-ID" smtClean="0"/>
              <a:t>26/02/2021</a:t>
            </a:fld>
            <a:endParaRPr lang="en-ID"/>
          </a:p>
        </p:txBody>
      </p:sp>
      <p:sp>
        <p:nvSpPr>
          <p:cNvPr id="6" name="Footer Placeholder 5">
            <a:extLst>
              <a:ext uri="{FF2B5EF4-FFF2-40B4-BE49-F238E27FC236}">
                <a16:creationId xmlns:a16="http://schemas.microsoft.com/office/drawing/2014/main" id="{4E0BD042-967E-4394-A08C-52D8FF48369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E04FD74-F89C-432C-8ABB-55757D479AC2}"/>
              </a:ext>
            </a:extLst>
          </p:cNvPr>
          <p:cNvSpPr>
            <a:spLocks noGrp="1"/>
          </p:cNvSpPr>
          <p:nvPr>
            <p:ph type="sldNum" sz="quarter" idx="12"/>
          </p:nvPr>
        </p:nvSpPr>
        <p:spPr/>
        <p:txBody>
          <a:bodyPr/>
          <a:lstStyle/>
          <a:p>
            <a:fld id="{52A2F478-9E1E-4FDC-9D67-A1C2F23CBCDF}" type="slidenum">
              <a:rPr lang="en-ID" smtClean="0"/>
              <a:t>‹#›</a:t>
            </a:fld>
            <a:endParaRPr lang="en-ID"/>
          </a:p>
        </p:txBody>
      </p:sp>
    </p:spTree>
    <p:extLst>
      <p:ext uri="{BB962C8B-B14F-4D97-AF65-F5344CB8AC3E}">
        <p14:creationId xmlns:p14="http://schemas.microsoft.com/office/powerpoint/2010/main" val="406195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F62E2-C84C-43A1-9AE0-FD72611096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D9620F27-1FF0-473E-8C09-ABB8F1A015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45212FC-B980-47FE-8ED9-79DEE41BA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E7261-EE5D-4A6D-8927-84281BEE3D54}" type="datetimeFigureOut">
              <a:rPr lang="en-ID" smtClean="0"/>
              <a:t>26/02/2021</a:t>
            </a:fld>
            <a:endParaRPr lang="en-ID"/>
          </a:p>
        </p:txBody>
      </p:sp>
      <p:sp>
        <p:nvSpPr>
          <p:cNvPr id="5" name="Footer Placeholder 4">
            <a:extLst>
              <a:ext uri="{FF2B5EF4-FFF2-40B4-BE49-F238E27FC236}">
                <a16:creationId xmlns:a16="http://schemas.microsoft.com/office/drawing/2014/main" id="{C346FAAF-C22E-4559-A2AB-6734D3599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F524ECF9-125C-4333-95F5-22FF0E93E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2F478-9E1E-4FDC-9D67-A1C2F23CBCDF}" type="slidenum">
              <a:rPr lang="en-ID" smtClean="0"/>
              <a:t>‹#›</a:t>
            </a:fld>
            <a:endParaRPr lang="en-ID"/>
          </a:p>
        </p:txBody>
      </p:sp>
    </p:spTree>
    <p:extLst>
      <p:ext uri="{BB962C8B-B14F-4D97-AF65-F5344CB8AC3E}">
        <p14:creationId xmlns:p14="http://schemas.microsoft.com/office/powerpoint/2010/main" val="3216238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9B32-246F-4ADD-90A0-DCEEBB9E5CAA}"/>
              </a:ext>
            </a:extLst>
          </p:cNvPr>
          <p:cNvSpPr>
            <a:spLocks noGrp="1"/>
          </p:cNvSpPr>
          <p:nvPr>
            <p:ph type="ctrTitle"/>
          </p:nvPr>
        </p:nvSpPr>
        <p:spPr/>
        <p:txBody>
          <a:bodyPr/>
          <a:lstStyle/>
          <a:p>
            <a:endParaRPr lang="en-ID"/>
          </a:p>
        </p:txBody>
      </p:sp>
      <p:sp>
        <p:nvSpPr>
          <p:cNvPr id="3" name="Subtitle 2">
            <a:extLst>
              <a:ext uri="{FF2B5EF4-FFF2-40B4-BE49-F238E27FC236}">
                <a16:creationId xmlns:a16="http://schemas.microsoft.com/office/drawing/2014/main" id="{0F6E13D7-9672-4324-8678-90FC893617BA}"/>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211103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endParaRPr lang="id-ID">
              <a:solidFill>
                <a:srgbClr val="FFFFFF"/>
              </a:solidFill>
            </a:endParaRP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a:solidFill>
                  <a:srgbClr val="000000"/>
                </a:solidFill>
              </a:rPr>
              <a:t>The postulate, first published in a Journal of the American Chemical Society paper in 1955, states that</a:t>
            </a:r>
            <a:r>
              <a:rPr lang="id-ID" sz="2400">
                <a:solidFill>
                  <a:srgbClr val="000000"/>
                </a:solidFill>
              </a:rPr>
              <a:t>:</a:t>
            </a:r>
            <a:endParaRPr lang="en-US" sz="2400">
              <a:solidFill>
                <a:srgbClr val="000000"/>
              </a:solidFill>
            </a:endParaRPr>
          </a:p>
          <a:p>
            <a:pPr lvl="1"/>
            <a:r>
              <a:rPr lang="en-US" i="1">
                <a:solidFill>
                  <a:srgbClr val="000000"/>
                </a:solidFill>
              </a:rPr>
              <a:t>If two states, as, for example, a transition state and an unstable intermediate, occur consecutively during a reaction process and have nearly the same energy content, their interconversion will involve only a small reorganization of the molecular structures.</a:t>
            </a:r>
          </a:p>
          <a:p>
            <a:endParaRPr lang="id-ID" sz="2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endParaRPr lang="id-ID">
              <a:solidFill>
                <a:srgbClr val="FFFFFF"/>
              </a:solidFill>
            </a:endParaRP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a:solidFill>
                  <a:srgbClr val="000000"/>
                </a:solidFill>
              </a:rPr>
              <a:t>In other words, species with similar energies along the reaction will also have similar structures. The postulate allows us to accurately predict the shape of a reaction coordinate diagram, and has been used extensively, for example, to explain the effects of aromatic substituents in electrophilic aromatic substitution</a:t>
            </a:r>
            <a:r>
              <a:rPr lang="id-ID" sz="2400">
                <a:solidFill>
                  <a:srgbClr val="000000"/>
                </a:solidFill>
              </a:rPr>
              <a:t>.</a:t>
            </a:r>
          </a:p>
          <a:p>
            <a:endParaRPr lang="id-ID" sz="2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2" name="Picture 2" descr="File:Hammond's Postulate Energy Diagram.PNG"/>
          <p:cNvPicPr>
            <a:picLocks noChangeAspect="1" noChangeArrowheads="1"/>
          </p:cNvPicPr>
          <p:nvPr/>
        </p:nvPicPr>
        <p:blipFill>
          <a:blip r:embed="rId2" cstate="print"/>
          <a:stretch>
            <a:fillRect/>
          </a:stretch>
        </p:blipFill>
        <p:spPr bwMode="auto">
          <a:xfrm>
            <a:off x="3105048" y="402570"/>
            <a:ext cx="5981903" cy="3215273"/>
          </a:xfrm>
          <a:prstGeom prst="rect">
            <a:avLst/>
          </a:prstGeom>
          <a:noFill/>
        </p:spPr>
      </p:pic>
      <p:sp>
        <p:nvSpPr>
          <p:cNvPr id="5" name="TextBox 4"/>
          <p:cNvSpPr txBox="1"/>
          <p:nvPr/>
        </p:nvSpPr>
        <p:spPr>
          <a:xfrm>
            <a:off x="1940256" y="3833199"/>
            <a:ext cx="8332826" cy="1119982"/>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i="1"/>
              <a:t>Assume that the transition states for reactions involving unstable intermediates can be closely approximated by the intermediates themselves</a:t>
            </a: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600" kern="1200">
                <a:solidFill>
                  <a:schemeClr val="tx1"/>
                </a:solidFill>
                <a:latin typeface="+mj-lt"/>
                <a:ea typeface="+mj-ea"/>
                <a:cs typeface="+mj-cs"/>
              </a:rPr>
              <a:t>Energy diagrams showing the transition states for SN1 reactions as related to Hammond's postulate</a:t>
            </a:r>
          </a:p>
        </p:txBody>
      </p:sp>
      <p:sp>
        <p:nvSpPr>
          <p:cNvPr id="7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818" name="Picture 2" descr="File:The Transition States for SN1 Reactions.PNG"/>
          <p:cNvPicPr>
            <a:picLocks noChangeAspect="1" noChangeArrowheads="1"/>
          </p:cNvPicPr>
          <p:nvPr/>
        </p:nvPicPr>
        <p:blipFill>
          <a:blip r:embed="rId2" cstate="print"/>
          <a:stretch>
            <a:fillRect/>
          </a:stretch>
        </p:blipFill>
        <p:spPr bwMode="auto">
          <a:xfrm>
            <a:off x="4657784" y="640080"/>
            <a:ext cx="7207639" cy="555040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146" name="Picture 2" descr="http://upload.wikimedia.org/wikipedia/commons/thumb/1/1e/Catalytic_reaction_coordinate.jpg/400px-Catalytic_reaction_coordinate.jpg"/>
          <p:cNvPicPr>
            <a:picLocks noChangeAspect="1" noChangeArrowheads="1"/>
          </p:cNvPicPr>
          <p:nvPr/>
        </p:nvPicPr>
        <p:blipFill rotWithShape="1">
          <a:blip r:embed="rId2" cstate="print"/>
          <a:srcRect t="1368"/>
          <a:stretch/>
        </p:blipFill>
        <p:spPr bwMode="auto">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dirty="0">
                <a:solidFill>
                  <a:srgbClr val="FFFFFF"/>
                </a:solidFill>
                <a:latin typeface="+mj-lt"/>
                <a:ea typeface="+mj-ea"/>
                <a:cs typeface="+mj-cs"/>
              </a:rPr>
              <a:t>Ruang </a:t>
            </a:r>
            <a:r>
              <a:rPr lang="en-US" kern="1200" dirty="0" err="1">
                <a:solidFill>
                  <a:srgbClr val="FFFFFF"/>
                </a:solidFill>
                <a:latin typeface="+mj-lt"/>
                <a:ea typeface="+mj-ea"/>
                <a:cs typeface="+mj-cs"/>
              </a:rPr>
              <a:t>Lingkup</a:t>
            </a:r>
            <a:r>
              <a:rPr lang="en-US" kern="1200" dirty="0">
                <a:solidFill>
                  <a:srgbClr val="FFFFFF"/>
                </a:solidFill>
                <a:latin typeface="+mj-lt"/>
                <a:ea typeface="+mj-ea"/>
                <a:cs typeface="+mj-cs"/>
              </a:rPr>
              <a:t> Kimia </a:t>
            </a:r>
            <a:r>
              <a:rPr lang="en-US" kern="1200" dirty="0" err="1">
                <a:solidFill>
                  <a:srgbClr val="FFFFFF"/>
                </a:solidFill>
                <a:latin typeface="+mj-lt"/>
                <a:ea typeface="+mj-ea"/>
                <a:cs typeface="+mj-cs"/>
              </a:rPr>
              <a:t>Organik</a:t>
            </a:r>
            <a:r>
              <a:rPr lang="en-US" kern="1200" dirty="0">
                <a:solidFill>
                  <a:srgbClr val="FFFFFF"/>
                </a:solidFill>
                <a:latin typeface="+mj-lt"/>
                <a:ea typeface="+mj-ea"/>
                <a:cs typeface="+mj-cs"/>
              </a:rPr>
              <a:t> </a:t>
            </a:r>
            <a:r>
              <a:rPr lang="en-US" kern="1200" dirty="0" err="1">
                <a:solidFill>
                  <a:srgbClr val="FFFFFF"/>
                </a:solidFill>
                <a:latin typeface="+mj-lt"/>
                <a:ea typeface="+mj-ea"/>
                <a:cs typeface="+mj-cs"/>
              </a:rPr>
              <a:t>Fisik</a:t>
            </a:r>
            <a:endParaRPr lang="en-US" kern="1200" dirty="0">
              <a:solidFill>
                <a:srgbClr val="FFFFFF"/>
              </a:solidFill>
              <a:latin typeface="+mj-lt"/>
              <a:ea typeface="+mj-ea"/>
              <a:cs typeface="+mj-cs"/>
            </a:endParaRPr>
          </a:p>
        </p:txBody>
      </p:sp>
      <p:sp>
        <p:nvSpPr>
          <p:cNvPr id="5" name="Text Placeholder 4"/>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id-ID">
                <a:solidFill>
                  <a:srgbClr val="FFFFFF"/>
                </a:solidFill>
              </a:rPr>
              <a:t>Pengertian Kimia Organik Fisik</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000" b="1">
                <a:solidFill>
                  <a:srgbClr val="000000"/>
                </a:solidFill>
              </a:rPr>
              <a:t>Physical organic chemistry</a:t>
            </a:r>
            <a:r>
              <a:rPr lang="en-US" sz="2000">
                <a:solidFill>
                  <a:srgbClr val="000000"/>
                </a:solidFill>
              </a:rPr>
              <a:t> is the study of the relationship between structure and reactivity of organic</a:t>
            </a:r>
            <a:r>
              <a:rPr lang="en-US" sz="2000" u="sng">
                <a:solidFill>
                  <a:srgbClr val="000000"/>
                </a:solidFill>
              </a:rPr>
              <a:t> </a:t>
            </a:r>
            <a:r>
              <a:rPr lang="en-US" sz="2000">
                <a:solidFill>
                  <a:srgbClr val="000000"/>
                </a:solidFill>
              </a:rPr>
              <a:t>molecules. </a:t>
            </a:r>
            <a:endParaRPr lang="id-ID" sz="2000">
              <a:solidFill>
                <a:srgbClr val="000000"/>
              </a:solidFill>
            </a:endParaRPr>
          </a:p>
          <a:p>
            <a:r>
              <a:rPr lang="en-US" sz="2000">
                <a:solidFill>
                  <a:srgbClr val="000000"/>
                </a:solidFill>
              </a:rPr>
              <a:t>More specifically, physical organic chemistry applies the experimental tools of</a:t>
            </a:r>
            <a:r>
              <a:rPr lang="id-ID" sz="2000">
                <a:solidFill>
                  <a:srgbClr val="000000"/>
                </a:solidFill>
              </a:rPr>
              <a:t> </a:t>
            </a:r>
            <a:r>
              <a:rPr lang="en-US" sz="2000">
                <a:solidFill>
                  <a:srgbClr val="000000"/>
                </a:solidFill>
              </a:rPr>
              <a:t>physical chemistry to the study of the structure of organic molecules and provides a theoretical framework which interprets how structure influences</a:t>
            </a:r>
            <a:r>
              <a:rPr lang="id-ID" sz="2000">
                <a:solidFill>
                  <a:srgbClr val="000000"/>
                </a:solidFill>
              </a:rPr>
              <a:t> both mechanisms and rates of organic reactions</a:t>
            </a:r>
          </a:p>
          <a:p>
            <a:r>
              <a:rPr lang="en-US" sz="2000">
                <a:solidFill>
                  <a:srgbClr val="000000"/>
                </a:solidFill>
              </a:rPr>
              <a:t>It can be thought of as a subfield that bridges organic chemistry with physical chemistry. </a:t>
            </a:r>
            <a:endParaRPr lang="id-ID" sz="2000">
              <a:solidFill>
                <a:srgbClr val="000000"/>
              </a:solidFill>
            </a:endParaRPr>
          </a:p>
          <a:p>
            <a:r>
              <a:rPr lang="en-US" sz="2000">
                <a:solidFill>
                  <a:srgbClr val="000000"/>
                </a:solidFill>
              </a:rPr>
              <a:t>The term </a:t>
            </a:r>
            <a:r>
              <a:rPr lang="en-US" sz="2000" i="1">
                <a:solidFill>
                  <a:srgbClr val="000000"/>
                </a:solidFill>
              </a:rPr>
              <a:t>physical organic chemistry</a:t>
            </a:r>
            <a:r>
              <a:rPr lang="en-US" sz="2000">
                <a:solidFill>
                  <a:srgbClr val="000000"/>
                </a:solidFill>
              </a:rPr>
              <a:t> was itself coined by Louis Hammett in 1940 when he used the phrase as a title for his textbook</a:t>
            </a:r>
            <a:endParaRPr lang="id-ID" sz="2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id-ID">
                <a:solidFill>
                  <a:srgbClr val="FFFFFF"/>
                </a:solidFill>
              </a:rPr>
              <a:t>Cakupan Materi Kimia Organik Fisik</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200">
                <a:solidFill>
                  <a:srgbClr val="000000"/>
                </a:solidFill>
              </a:rPr>
              <a:t>Physical organic chemists use experimental techniques such as spectroscopy, spectrometry, crystallography, computational chemistry, and quantum theory to study both the rates of organic reactions and the relative chemical stability of the starting materials, transition states, and products</a:t>
            </a:r>
            <a:r>
              <a:rPr lang="id-ID" sz="2200">
                <a:solidFill>
                  <a:srgbClr val="000000"/>
                </a:solidFill>
              </a:rPr>
              <a:t>. </a:t>
            </a:r>
          </a:p>
          <a:p>
            <a:r>
              <a:rPr lang="en-US" sz="2200">
                <a:solidFill>
                  <a:srgbClr val="000000"/>
                </a:solidFill>
              </a:rPr>
              <a:t>Chemists in this field work to understand the physical underpinnings of modern organic chemistry, and therefore physical organic chemistry has applications in specialized areas including polymer chemistry, supramolecular chemistry, electrochemistry, and photochemistry</a:t>
            </a:r>
            <a:endParaRPr lang="id-ID" sz="2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4" name="Title 3"/>
          <p:cNvSpPr>
            <a:spLocks noGrp="1"/>
          </p:cNvSpPr>
          <p:nvPr>
            <p:ph type="title"/>
          </p:nvPr>
        </p:nvSpPr>
        <p:spPr>
          <a:xfrm>
            <a:off x="753925" y="1601735"/>
            <a:ext cx="10684151" cy="1991979"/>
          </a:xfrm>
        </p:spPr>
        <p:txBody>
          <a:bodyPr vert="horz" lIns="91440" tIns="45720" rIns="91440" bIns="45720" rtlCol="0" anchor="b">
            <a:normAutofit/>
          </a:bodyPr>
          <a:lstStyle/>
          <a:p>
            <a:pPr algn="ctr"/>
            <a:r>
              <a:rPr lang="en-US" sz="6600" kern="1200">
                <a:solidFill>
                  <a:srgbClr val="FFFFFF"/>
                </a:solidFill>
                <a:latin typeface="+mj-lt"/>
                <a:ea typeface="+mj-ea"/>
                <a:cs typeface="+mj-cs"/>
              </a:rPr>
              <a:t>Koordinat Reaksi</a:t>
            </a:r>
          </a:p>
        </p:txBody>
      </p:sp>
      <p:pic>
        <p:nvPicPr>
          <p:cNvPr id="16" name="Picture 15">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5" name="Text Placeholder 4"/>
          <p:cNvSpPr>
            <a:spLocks noGrp="1"/>
          </p:cNvSpPr>
          <p:nvPr>
            <p:ph type="body" idx="1"/>
          </p:nvPr>
        </p:nvSpPr>
        <p:spPr>
          <a:xfrm>
            <a:off x="1171575" y="3806169"/>
            <a:ext cx="9469211" cy="865639"/>
          </a:xfrm>
        </p:spPr>
        <p:txBody>
          <a:bodyPr vert="horz" lIns="91440" tIns="45720" rIns="91440" bIns="45720" rtlCol="0" anchor="t">
            <a:normAutofit/>
          </a:bodyPr>
          <a:lstStyle/>
          <a:p>
            <a:pPr algn="ctr"/>
            <a:endParaRPr lang="en-US" sz="3200" kern="1200">
              <a:solidFill>
                <a:srgbClr val="FFFFFF"/>
              </a:solidFill>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1179226" y="826680"/>
            <a:ext cx="9833548" cy="1325563"/>
          </a:xfrm>
        </p:spPr>
        <p:txBody>
          <a:bodyPr>
            <a:normAutofit/>
          </a:bodyPr>
          <a:lstStyle/>
          <a:p>
            <a:pPr algn="ctr"/>
            <a:endParaRPr lang="id-ID" sz="4000">
              <a:solidFill>
                <a:srgbClr val="FFFFFF"/>
              </a:solidFill>
            </a:endParaRPr>
          </a:p>
        </p:txBody>
      </p:sp>
      <p:sp>
        <p:nvSpPr>
          <p:cNvPr id="5" name="Content Placeholder 4"/>
          <p:cNvSpPr>
            <a:spLocks noGrp="1"/>
          </p:cNvSpPr>
          <p:nvPr>
            <p:ph idx="1"/>
          </p:nvPr>
        </p:nvSpPr>
        <p:spPr>
          <a:xfrm>
            <a:off x="1179226" y="3092970"/>
            <a:ext cx="9833548" cy="2693976"/>
          </a:xfrm>
        </p:spPr>
        <p:txBody>
          <a:bodyPr>
            <a:normAutofit/>
          </a:bodyPr>
          <a:lstStyle/>
          <a:p>
            <a:r>
              <a:rPr lang="en-US" sz="2000">
                <a:solidFill>
                  <a:srgbClr val="000000"/>
                </a:solidFill>
              </a:rPr>
              <a:t>In chemistry, a reaction coordinate is an abstract one-dimensional coordinate which represents progress along a reaction pathway. It is usually a geometric parameter that changes during the conversion of one or more molecular entities. In molecular dynamics simulations a reaction coordinate is called collective variable.</a:t>
            </a:r>
            <a:endParaRPr lang="id-ID" sz="2000">
              <a:solidFill>
                <a:srgbClr val="000000"/>
              </a:solidFill>
            </a:endParaRPr>
          </a:p>
          <a:p>
            <a:r>
              <a:rPr lang="en-US" sz="2000">
                <a:solidFill>
                  <a:srgbClr val="000000"/>
                </a:solidFill>
              </a:rPr>
              <a:t> These coordinates can sometimes represent a real coordinate system (such as bond length, bond angle...), although, for more complex reactions especially, this can be difficult (and non geometric parameters are used, e.g., bond order).</a:t>
            </a:r>
          </a:p>
          <a:p>
            <a:pPr>
              <a:buNone/>
            </a:pPr>
            <a:endParaRPr lang="id-ID"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endParaRPr lang="id-ID" sz="400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a:bodyPr>
          <a:lstStyle/>
          <a:p>
            <a:r>
              <a:rPr lang="en-US" sz="1900">
                <a:solidFill>
                  <a:srgbClr val="000000"/>
                </a:solidFill>
              </a:rPr>
              <a:t>Reaction coordinates are often plotted against free energy to demonstrate in some schematic form the potential energy profile (an intersection of a potential energy surface) associated to the reaction.</a:t>
            </a:r>
          </a:p>
          <a:p>
            <a:r>
              <a:rPr lang="en-US" sz="1900">
                <a:solidFill>
                  <a:srgbClr val="000000"/>
                </a:solidFill>
              </a:rPr>
              <a:t>In the formalism of transition-state theory the reaction coordinate is that coordinate in set of curvilinear coordinates obtained from the conventional ones for the reactants which, for each reaction step, leads smoothly from the configuration of the reactants through that of the transition state to the configuration of the products. </a:t>
            </a:r>
            <a:endParaRPr lang="id-ID" sz="1900">
              <a:solidFill>
                <a:srgbClr val="000000"/>
              </a:solidFill>
            </a:endParaRPr>
          </a:p>
          <a:p>
            <a:r>
              <a:rPr lang="en-US" sz="1900">
                <a:solidFill>
                  <a:srgbClr val="000000"/>
                </a:solidFill>
              </a:rPr>
              <a:t>The reaction coordinate is typically chosen to follow the path along the gradient (path of shallowest ascent/deepest descent) of potential energy from reactants to products</a:t>
            </a:r>
            <a:endParaRPr lang="id-ID" sz="19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650" name="Picture 2" descr="File:Activation2 updated.svg"/>
          <p:cNvPicPr>
            <a:picLocks noGrp="1" noChangeAspect="1" noChangeArrowheads="1"/>
          </p:cNvPicPr>
          <p:nvPr>
            <p:ph idx="1"/>
          </p:nvPr>
        </p:nvPicPr>
        <p:blipFill>
          <a:blip r:embed="rId2" cstate="print"/>
          <a:stretch>
            <a:fillRect/>
          </a:stretch>
        </p:blipFill>
        <p:spPr bwMode="auto">
          <a:xfrm>
            <a:off x="2298172" y="457200"/>
            <a:ext cx="7595655" cy="5943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id-ID">
                <a:solidFill>
                  <a:srgbClr val="FFFFFF"/>
                </a:solidFill>
              </a:rPr>
              <a:t>Postulat Hammond</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a:solidFill>
                  <a:srgbClr val="000000"/>
                </a:solidFill>
              </a:rPr>
              <a:t>In physical organic chemistry, Hammond's postulate, also referred to as the Hammond–Leffler postulate, is a </a:t>
            </a:r>
            <a:r>
              <a:rPr lang="en-US" sz="2400" i="1">
                <a:solidFill>
                  <a:srgbClr val="000000"/>
                </a:solidFill>
              </a:rPr>
              <a:t>hypothesis concerning the transition state of organic chemical reactions</a:t>
            </a:r>
            <a:r>
              <a:rPr lang="en-US" sz="2400">
                <a:solidFill>
                  <a:srgbClr val="000000"/>
                </a:solidFill>
              </a:rPr>
              <a:t>, proposed by George S. Hammond. </a:t>
            </a:r>
            <a:endParaRPr lang="id-ID" sz="2400">
              <a:solidFill>
                <a:srgbClr val="000000"/>
              </a:solidFill>
            </a:endParaRPr>
          </a:p>
          <a:p>
            <a:r>
              <a:rPr lang="en-US" sz="2400">
                <a:solidFill>
                  <a:srgbClr val="000000"/>
                </a:solidFill>
              </a:rPr>
              <a:t>The postulate helps chemists by providing information about the structure of transition state, which generally cannot be directly characterized experimentally</a:t>
            </a:r>
            <a:r>
              <a:rPr lang="id-ID" sz="2400">
                <a:solidFill>
                  <a:srgbClr val="000000"/>
                </a:solidFill>
              </a:rPr>
              <a:t>.</a:t>
            </a:r>
            <a:r>
              <a:rPr lang="en-US" sz="2400">
                <a:solidFill>
                  <a:srgbClr val="000000"/>
                </a:solidFill>
              </a:rPr>
              <a:t> </a:t>
            </a:r>
            <a:endParaRPr lang="id-ID" sz="2400">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611</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Ruang Lingkup Kimia Organik Fisik</vt:lpstr>
      <vt:lpstr>Pengertian Kimia Organik Fisik</vt:lpstr>
      <vt:lpstr>Cakupan Materi Kimia Organik Fisik</vt:lpstr>
      <vt:lpstr>Koordinat Reaksi</vt:lpstr>
      <vt:lpstr>PowerPoint Presentation</vt:lpstr>
      <vt:lpstr>PowerPoint Presentation</vt:lpstr>
      <vt:lpstr>PowerPoint Presentation</vt:lpstr>
      <vt:lpstr>Postulat Hammond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fajarrakhman@365.uns.ac.id</dc:creator>
  <cp:lastModifiedBy>fajarrakhman@365.uns.ac.id</cp:lastModifiedBy>
  <cp:revision>1</cp:revision>
  <dcterms:created xsi:type="dcterms:W3CDTF">2021-02-26T00:07:14Z</dcterms:created>
  <dcterms:modified xsi:type="dcterms:W3CDTF">2021-02-26T00:10:20Z</dcterms:modified>
</cp:coreProperties>
</file>