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324" r:id="rId4"/>
    <p:sldId id="339" r:id="rId5"/>
    <p:sldId id="366" r:id="rId6"/>
    <p:sldId id="367" r:id="rId7"/>
    <p:sldId id="326" r:id="rId8"/>
    <p:sldId id="327" r:id="rId9"/>
    <p:sldId id="340" r:id="rId10"/>
    <p:sldId id="341" r:id="rId11"/>
    <p:sldId id="342" r:id="rId12"/>
    <p:sldId id="345" r:id="rId13"/>
    <p:sldId id="346" r:id="rId14"/>
    <p:sldId id="347" r:id="rId15"/>
    <p:sldId id="348" r:id="rId16"/>
    <p:sldId id="349" r:id="rId17"/>
    <p:sldId id="323" r:id="rId18"/>
    <p:sldId id="364" r:id="rId19"/>
    <p:sldId id="351" r:id="rId20"/>
    <p:sldId id="352" r:id="rId21"/>
    <p:sldId id="354" r:id="rId22"/>
    <p:sldId id="355" r:id="rId23"/>
    <p:sldId id="356" r:id="rId24"/>
    <p:sldId id="357" r:id="rId25"/>
    <p:sldId id="358" r:id="rId26"/>
    <p:sldId id="359" r:id="rId27"/>
    <p:sldId id="3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50D4-A917-498E-88D5-5E4775B84E0B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211B3-E867-4B85-98E7-35B1021B9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3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91D2-AFB2-491F-8A66-2347C595FF86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6197-301A-45A0-92AA-8DBE595079A0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BFAC-192C-4896-B4DB-F6D58F69075E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CB9D-E4FB-4702-95CD-5CA6828EDC1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E423-5C8B-4F95-997A-3A24A4E1EF1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B155-1EE1-479D-8486-4372BBD56CEC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98E6-A802-4389-AC53-EB14A5E8D3B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907C-7653-41C4-8A15-518208D04E1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41AC-9E23-407B-BF0F-80E85296D03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E7DC08E-0F73-472F-BDA8-EB115D5C218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5F94-E900-4523-A3E5-4AA4207E992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F0452E-8C43-4689-B06F-6A2FAA1EBE1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A286C4-2032-4784-BFA9-F2CCB8F875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Particle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Size </a:t>
            </a:r>
            <a:r>
              <a:rPr lang="id-ID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Analysis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269" y="3068960"/>
            <a:ext cx="3590094" cy="26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Definisi</a:t>
            </a:r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845735"/>
            <a:ext cx="7543800" cy="402336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a. Diameter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Shape factor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a. Diameter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54" y="1412776"/>
            <a:ext cx="733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sphere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iregular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/>
          <a:srcRect l="23625" t="37780" r="36213" b="20241"/>
          <a:stretch/>
        </p:blipFill>
        <p:spPr bwMode="auto">
          <a:xfrm>
            <a:off x="187682" y="1862400"/>
            <a:ext cx="3242579" cy="25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30260" y="4582869"/>
            <a:ext cx="4946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Feret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Diameter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Martin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en-US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12241" t="22956" r="14281" b="30997"/>
          <a:stretch/>
        </p:blipFill>
        <p:spPr bwMode="auto">
          <a:xfrm>
            <a:off x="3589090" y="1862400"/>
            <a:ext cx="5375398" cy="25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a. Diameter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-388" t="25174" r="388" b="15038"/>
          <a:stretch/>
        </p:blipFill>
        <p:spPr bwMode="auto">
          <a:xfrm>
            <a:off x="0" y="1556792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1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Equivalent surface diameter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Diameter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setara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diameter bola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sama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 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sesunguhnya</a:t>
                </a:r>
                <a:endParaRPr lang="en-US" sz="1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  <a:blipFill rotWithShape="0">
                <a:blip r:embed="rId2"/>
                <a:stretch>
                  <a:fillRect l="-646" t="-1515" r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Equivalent volume/mass diameter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Diameter volume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setara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diameter bola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volume 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yang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sama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𝑉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ad>
                      <m:radPr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 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volume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sesunguhnya</a:t>
                </a:r>
                <a:endParaRPr lang="en-US" sz="1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  <a:blipFill rotWithShape="0">
                <a:blip r:embed="rId2"/>
                <a:stretch>
                  <a:fillRect l="-64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Equivalent volume-surface diameter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Diameter volume-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setara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diameter bola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rasio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volume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terhadap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yang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sama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𝑆𝑎𝑢𝑡𝑒𝑟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 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volume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sesunguhnya</a:t>
                </a:r>
                <a:endParaRPr lang="en-US" sz="1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 =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sz="1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sz="1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sesunguhnya</a:t>
                </a:r>
                <a:endParaRPr lang="en-US" sz="1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1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22960" y="1845735"/>
                <a:ext cx="7543800" cy="4023360"/>
              </a:xfrm>
              <a:blipFill rotWithShape="0">
                <a:blip r:embed="rId2"/>
                <a:stretch>
                  <a:fillRect l="-646" t="-1515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KUIS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845735"/>
            <a:ext cx="7543800" cy="8631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Tentukan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equivalent diameter 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(dv, ds,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dsauter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balok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(20 mm x 30 mm x 40 mm).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Mean particle diameters</a:t>
            </a:r>
            <a:endParaRPr lang="en-US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1840" y="212928"/>
            <a:ext cx="5868145" cy="6246858"/>
            <a:chOff x="1382314" y="457200"/>
            <a:chExt cx="5475702" cy="5715000"/>
          </a:xfrm>
        </p:grpSpPr>
        <p:pic>
          <p:nvPicPr>
            <p:cNvPr id="5" name="Picture 4" descr="http://www.pharmainfo.net/files/images/stories/article_images/Different%20diameters%20were%20calculat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2314" y="457200"/>
              <a:ext cx="5475702" cy="5715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928926" y="1120959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dirty="0" smtClean="0"/>
                <a:t>2</a:t>
              </a:r>
              <a:endParaRPr lang="id-ID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37228"/>
              </p:ext>
            </p:extLst>
          </p:nvPr>
        </p:nvGraphicFramePr>
        <p:xfrm>
          <a:off x="3911958" y="908720"/>
          <a:ext cx="4394448" cy="5146395"/>
        </p:xfrm>
        <a:graphic>
          <a:graphicData uri="http://schemas.openxmlformats.org/drawingml/2006/table">
            <a:tbl>
              <a:tblPr/>
              <a:tblGrid>
                <a:gridCol w="792088"/>
                <a:gridCol w="1320627"/>
                <a:gridCol w="1183121"/>
                <a:gridCol w="1098612"/>
              </a:tblGrid>
              <a:tr h="1123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Mesh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Screen Opening,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Mass Retained on Screen,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 (g)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ヒラギノ角ゴ Pro W3" charset="-128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% Mass Retained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 </a:t>
                      </a:r>
                      <a:endParaRPr kumimoji="0" 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ヒラギノ角ゴ Pro W3" charset="-128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32.12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6.54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0.841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39.82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8.11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0.595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235.42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47.95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89.14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18.15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54.42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11.08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22.02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4.48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7.22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ヒラギノ角ゴ Pro W3" charset="-128"/>
                        <a:cs typeface="Segoe UI" panose="020B05020402040202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491.00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ea typeface="ヒラギノ角ゴ Pro W3" charset="-128"/>
                          <a:cs typeface="Segoe UI" panose="020B0502040204020203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11560" y="908720"/>
            <a:ext cx="33003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Tentukan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arithmetic mean diameter, specific surface diameter, mean surface diameter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mean volume diameter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874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Shape Factors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54" y="1412776"/>
            <a:ext cx="73328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mengacu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nilai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dipengaruhi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oleh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objek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tetapi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tergantung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dimensinya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dihitung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dimensi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diukur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seperti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diameter,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keliling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(perimeter),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dll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bernilai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hingga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satu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764704"/>
            <a:ext cx="80724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noProof="1" smtClean="0">
                <a:latin typeface="Segoe UI" panose="020B0502040204020203" pitchFamily="34" charset="0"/>
                <a:cs typeface="Segoe UI" panose="020B0502040204020203" pitchFamily="34" charset="0"/>
              </a:rPr>
              <a:t>Ukuran partikel menjadi </a:t>
            </a:r>
            <a:r>
              <a:rPr lang="en-US" sz="2800" b="1" noProof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id-ID" sz="2800" b="1" noProof="1" smtClean="0">
                <a:latin typeface="Segoe UI" panose="020B0502040204020203" pitchFamily="34" charset="0"/>
                <a:cs typeface="Segoe UI" panose="020B0502040204020203" pitchFamily="34" charset="0"/>
              </a:rPr>
              <a:t>arameter pada proses</a:t>
            </a:r>
            <a:r>
              <a:rPr lang="en-US" sz="2800" b="1" noProof="1" smtClean="0">
                <a:latin typeface="Segoe UI" panose="020B0502040204020203" pitchFamily="34" charset="0"/>
                <a:cs typeface="Segoe UI" panose="020B0502040204020203" pitchFamily="34" charset="0"/>
              </a:rPr>
              <a:t>-proses berikut</a:t>
            </a:r>
            <a:r>
              <a:rPr lang="id-ID" sz="2800" noProof="1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2800" noProof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endParaRPr lang="id-ID" sz="2400" noProof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d-ID" sz="2400" i="1" noProof="1" smtClean="0">
                <a:latin typeface="Segoe UI" panose="020B0502040204020203" pitchFamily="34" charset="0"/>
                <a:cs typeface="Segoe UI" panose="020B0502040204020203" pitchFamily="34" charset="0"/>
              </a:rPr>
              <a:t>classification, agglomeration, mixing, crystallization, polymerization, solid transportation</a:t>
            </a:r>
            <a:r>
              <a:rPr lang="en-US" sz="2400" i="1" noProof="1" smtClean="0">
                <a:latin typeface="Segoe UI" panose="020B0502040204020203" pitchFamily="34" charset="0"/>
                <a:cs typeface="Segoe UI" panose="020B0502040204020203" pitchFamily="34" charset="0"/>
              </a:rPr>
              <a:t>, drying</a:t>
            </a:r>
            <a:r>
              <a:rPr lang="en-US" sz="2400" noProof="1" smtClean="0">
                <a:latin typeface="Segoe UI" panose="020B0502040204020203" pitchFamily="34" charset="0"/>
                <a:cs typeface="Segoe UI" panose="020B0502040204020203" pitchFamily="34" charset="0"/>
              </a:rPr>
              <a:t>, …..</a:t>
            </a:r>
          </a:p>
          <a:p>
            <a:endParaRPr lang="en-US" sz="2400" noProof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noProof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d-ID" sz="2400" noProof="1" smtClean="0">
                <a:latin typeface="Segoe UI" panose="020B0502040204020203" pitchFamily="34" charset="0"/>
                <a:cs typeface="Segoe UI" panose="020B0502040204020203" pitchFamily="34" charset="0"/>
              </a:rPr>
              <a:t>Ukuran </a:t>
            </a:r>
            <a:r>
              <a:rPr lang="id-ID" sz="2400" noProof="1" smtClean="0"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 bentuk diameter, panjang, lebar, … ???</a:t>
            </a:r>
            <a:endParaRPr lang="id-ID" sz="2400" noProof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8746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Shape Factors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sz="2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Aspect Ratio</a:t>
            </a:r>
            <a:endParaRPr lang="id-ID" sz="2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9554" y="1412776"/>
                <a:ext cx="7332846" cy="270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i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Aspect Ratio </a:t>
                </a:r>
                <a:r>
                  <a:rPr lang="sv-S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adalah </a:t>
                </a:r>
                <a:r>
                  <a:rPr lang="sv-S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fungsi dari diameter terbesar dan diameter </a:t>
                </a:r>
                <a:r>
                  <a:rPr lang="sv-S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terkecil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𝐴</m:t>
                      </m:r>
                      <m:r>
                        <a:rPr lang="sv-SE" sz="200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sv-SE" sz="2000" i="1" smtClean="0">
                              <a:latin typeface="Cambria Math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2000" i="1" smtClean="0">
                                  <a:latin typeface="Cambria Math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v-SE" sz="2000" i="1" smtClean="0">
                                  <a:latin typeface="Cambria Math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𝑚𝑎𝑘𝑠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v-SE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b="1" i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Aspect Ratio </a:t>
                </a:r>
                <a:r>
                  <a:rPr lang="sv-SE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bervariasi </a:t>
                </a:r>
                <a:r>
                  <a:rPr lang="sv-S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dari mendekati nol untuk partikel yang sangat panjang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4" y="1412776"/>
                <a:ext cx="7332846" cy="2708818"/>
              </a:xfrm>
              <a:prstGeom prst="rect">
                <a:avLst/>
              </a:prstGeom>
              <a:blipFill rotWithShape="0">
                <a:blip r:embed="rId2"/>
                <a:stretch>
                  <a:fillRect l="-582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8746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Shape Factors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sz="2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Perhitungan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Parameter </a:t>
            </a:r>
            <a:r>
              <a:rPr lang="en-US" sz="22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Circularity</a:t>
            </a:r>
            <a:endParaRPr lang="id-ID" sz="2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32187" b="20660"/>
          <a:stretch/>
        </p:blipFill>
        <p:spPr bwMode="auto">
          <a:xfrm>
            <a:off x="94868" y="1628800"/>
            <a:ext cx="9013636" cy="31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4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8746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Faktor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(Shape Factors)</a:t>
            </a:r>
          </a:p>
          <a:p>
            <a:endParaRPr lang="en-US" sz="2200" b="1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Circularity </a:t>
            </a:r>
            <a:r>
              <a:rPr lang="en-US" sz="2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2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Aspect Ratio</a:t>
            </a:r>
            <a:endParaRPr lang="id-ID" sz="2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1178" t="36431" r="1049" b="25817"/>
          <a:stretch/>
        </p:blipFill>
        <p:spPr bwMode="auto">
          <a:xfrm>
            <a:off x="130364" y="1916832"/>
            <a:ext cx="89289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50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54" y="1412776"/>
            <a:ext cx="733284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tepat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sulit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diperoleh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yang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beraturan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/>
          <a:srcRect t="45708" b="3000"/>
          <a:stretch/>
        </p:blipFill>
        <p:spPr bwMode="auto">
          <a:xfrm>
            <a:off x="22860" y="2455528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7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sz="28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000" b="1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Non-spherical shape</a:t>
            </a:r>
            <a:endParaRPr lang="id-ID" sz="18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554" y="1412776"/>
            <a:ext cx="73328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bola,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ditentukan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mudah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non-bola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istilah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'diameter'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benar-benar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diterapkan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misalnya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diameter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serat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i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Sphericity</a:t>
            </a:r>
            <a:endParaRPr lang="id-ID" sz="18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552983"/>
            <a:ext cx="733284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Sphericity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seberapa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bulat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(round)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benda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0626" t="47535" r="49212" b="12869"/>
          <a:stretch/>
        </p:blipFill>
        <p:spPr bwMode="auto">
          <a:xfrm>
            <a:off x="929892" y="2663360"/>
            <a:ext cx="36724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73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i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Sphericity</a:t>
            </a:r>
            <a:endParaRPr lang="id-ID" sz="18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2960" y="1552983"/>
                <a:ext cx="7332846" cy="2965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Sphericity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suatu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adalah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perbandingan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bola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(volume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yang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sama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dengan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𝜑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>
                                  <a:latin typeface="Cambria Math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𝜋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l-GR" i="1">
                                  <a:latin typeface="Cambria Math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6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cs typeface="Segoe UI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l-GR" i="1">
                                      <a:latin typeface="Cambria Math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Vp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 Volume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Ap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Luas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permukaan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partikel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552983"/>
                <a:ext cx="7332846" cy="2965555"/>
              </a:xfrm>
              <a:prstGeom prst="rect">
                <a:avLst/>
              </a:prstGeom>
              <a:blipFill rotWithShape="0">
                <a:blip r:embed="rId2"/>
                <a:stretch>
                  <a:fillRect l="-665" b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15616" y="5013176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BUKTIKAN 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sz="2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endParaRPr lang="en-US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b="1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i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Sphericity</a:t>
            </a:r>
            <a:endParaRPr lang="id-ID" sz="1800" b="1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960" y="1552983"/>
            <a:ext cx="73328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Representasi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skematis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perbedaan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bentuk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26859" b="31205"/>
          <a:stretch/>
        </p:blipFill>
        <p:spPr bwMode="auto">
          <a:xfrm>
            <a:off x="22860" y="2784153"/>
            <a:ext cx="91439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01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Cara-cara menentukan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1845735"/>
            <a:ext cx="7543800" cy="402336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sebuah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parrtikel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dapat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disebutkan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beberapa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istilah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contoh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artikel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bola,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dimensi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penting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antara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lain: diameter, volume,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permukaan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berbentuk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kubus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dimensinya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panjang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volume,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luas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permukaan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Beberapa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cara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menentukan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partikel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(yang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dilakukan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laboratorium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disajikan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di chapter 3 Brown </a:t>
            </a:r>
            <a:r>
              <a:rPr lang="en-US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chapter 20 Perry, 7</a:t>
            </a:r>
            <a:r>
              <a:rPr 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ed.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22" y="1052736"/>
            <a:ext cx="79790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910124"/>
            <a:ext cx="7200390" cy="3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Cara-cara menentukan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667000" cy="838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SCREEN ANALYSIS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A025-69D6-40B3-A600-4FCAD205528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27469"/>
              </p:ext>
            </p:extLst>
          </p:nvPr>
        </p:nvGraphicFramePr>
        <p:xfrm>
          <a:off x="2743196" y="2614"/>
          <a:ext cx="6019804" cy="6522730"/>
        </p:xfrm>
        <a:graphic>
          <a:graphicData uri="http://schemas.openxmlformats.org/drawingml/2006/table">
            <a:tbl>
              <a:tblPr/>
              <a:tblGrid>
                <a:gridCol w="1504951"/>
                <a:gridCol w="1504951"/>
                <a:gridCol w="1504951"/>
                <a:gridCol w="1504951"/>
              </a:tblGrid>
              <a:tr h="1918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US Sieve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Size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Tyler Equivalent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Opening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2½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0.312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6.73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0.265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3½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3½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5.66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0.233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4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4.76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0.187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4.00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0.157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6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3.36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0.132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7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2.83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0.111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8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2.38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0.0937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No.10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9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2.00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0.0787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12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1.68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0.0661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14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1.41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0.0555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16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14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1.19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0.0469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18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16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1.00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0.0394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20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0.841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0.0331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25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24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0.707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0.0278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30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28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0.595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0.0234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No. 35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32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0.500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0.0197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40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35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0.420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0.0165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45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42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0.354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0.0139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50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48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0.297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0.0117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60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0.250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0.0098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70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65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0.210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0.0083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80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0.177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0.0070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No.100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0.149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0.0059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120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115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0.125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0.0049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140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0.105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0.0041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170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0.088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0.0035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200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0.074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0.0029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230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250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0.063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0.0025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270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270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0.053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0.0021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No. 325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325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0.044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0.0017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No. 400</a:t>
                      </a: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400 Mesh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0.037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0.0015</a:t>
                      </a:r>
                    </a:p>
                  </a:txBody>
                  <a:tcPr marL="44824" marR="4482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6576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mesh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adalah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ukuran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jumlah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lubang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suatu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jaring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kasa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pada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inch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linier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057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32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8314"/>
            <a:ext cx="6552728" cy="68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572428" cy="214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067" y="3229676"/>
            <a:ext cx="691928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Cara-cara menentukan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25212"/>
            <a:ext cx="7858180" cy="39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186" y="4668550"/>
            <a:ext cx="283389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Cara-cara menentukan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86C4-2032-4784-BFA9-F2CCB8F875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" y="538083"/>
            <a:ext cx="75438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Cara-cara menentukan ukuran partikel</a:t>
            </a:r>
            <a:endParaRPr lang="id-ID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8393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07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1585</TotalTime>
  <Words>911</Words>
  <Application>Microsoft Office PowerPoint</Application>
  <PresentationFormat>On-screen Show (4:3)</PresentationFormat>
  <Paragraphs>301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PowerPoint Presentation</vt:lpstr>
      <vt:lpstr>PowerPoint Presentation</vt:lpstr>
      <vt:lpstr>Cara-cara menentukan ukuran partikel</vt:lpstr>
      <vt:lpstr>PowerPoint Presentation</vt:lpstr>
      <vt:lpstr>SCREEN ANALYSIS</vt:lpstr>
      <vt:lpstr>PowerPoint Presentation</vt:lpstr>
      <vt:lpstr>PowerPoint Presentation</vt:lpstr>
      <vt:lpstr>PowerPoint Presentation</vt:lpstr>
      <vt:lpstr>PowerPoint Presentation</vt:lpstr>
      <vt:lpstr>Definisi ukuran partikel</vt:lpstr>
      <vt:lpstr>PowerPoint Presentation</vt:lpstr>
      <vt:lpstr>PowerPoint Presentation</vt:lpstr>
      <vt:lpstr>Equivalent surface diameter</vt:lpstr>
      <vt:lpstr>Equivalent volume/mass diameter</vt:lpstr>
      <vt:lpstr>Equivalent volume-surface diameter</vt:lpstr>
      <vt:lpstr>KUIS</vt:lpstr>
      <vt:lpstr>Mean particle diameters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Endang Kwartiningsih</cp:lastModifiedBy>
  <cp:revision>73</cp:revision>
  <dcterms:created xsi:type="dcterms:W3CDTF">2011-09-22T05:12:07Z</dcterms:created>
  <dcterms:modified xsi:type="dcterms:W3CDTF">2020-03-24T05:36:47Z</dcterms:modified>
</cp:coreProperties>
</file>