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8B50-EE6E-4B0D-BECF-FC8D6D4BA79B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8CE59-28AA-428C-9892-28E4BFFFB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2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B89B81-9724-4F71-8F72-D1F1BBBE09A4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7F0191-F5F7-4D03-946C-AE3FEBC41337}" type="slidenum">
              <a:rPr lang="en-US">
                <a:solidFill>
                  <a:srgbClr val="000000"/>
                </a:solidFill>
              </a:rPr>
              <a:pPr eaLnBrk="1" hangingPunct="1"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1EF3B8C-A50D-4355-AA7C-E869A916E0D1}" type="slidenum">
              <a:rPr lang="en-US">
                <a:solidFill>
                  <a:srgbClr val="000000"/>
                </a:solidFill>
              </a:rPr>
              <a:pPr eaLnBrk="1" hangingPunct="1"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63B8E2-4044-45C5-B279-1FC2BF57EB65}" type="slidenum">
              <a:rPr lang="en-US">
                <a:solidFill>
                  <a:srgbClr val="000000"/>
                </a:solidFill>
              </a:rPr>
              <a:pPr eaLnBrk="1" hangingPunct="1"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EC2985-A176-4B46-9CDC-F80859062956}" type="slidenum">
              <a:rPr lang="en-US">
                <a:solidFill>
                  <a:srgbClr val="000000"/>
                </a:solidFill>
              </a:rPr>
              <a:pPr eaLnBrk="1" hangingPunct="1"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B3169-8A7E-4D4A-BFAD-D0A2705B4B66}" type="slidenum">
              <a:rPr lang="en-US">
                <a:solidFill>
                  <a:srgbClr val="000000"/>
                </a:solidFill>
              </a:rPr>
              <a:pPr eaLnBrk="1" hangingPunct="1"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EFAEC6-D6F0-47E0-8A38-1BB8606A17E0}" type="slidenum">
              <a:rPr lang="en-US">
                <a:solidFill>
                  <a:srgbClr val="000000"/>
                </a:solidFill>
              </a:rPr>
              <a:pPr eaLnBrk="1" hangingPunct="1"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F91CA4-B2EA-4B9D-9C7A-628037099A54}" type="slidenum">
              <a:rPr lang="en-US">
                <a:solidFill>
                  <a:srgbClr val="000000"/>
                </a:solidFill>
              </a:rPr>
              <a:pPr eaLnBrk="1" hangingPunct="1"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37C0C4-0EFD-4A88-8212-F576695E8972}" type="slidenum">
              <a:rPr lang="en-US">
                <a:solidFill>
                  <a:srgbClr val="000000"/>
                </a:solidFill>
              </a:rPr>
              <a:pPr eaLnBrk="1" hangingPunct="1"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203211-14DE-44BD-885A-FFDA2C33F78D}" type="slidenum">
              <a:rPr lang="en-US">
                <a:solidFill>
                  <a:srgbClr val="000000"/>
                </a:solidFill>
              </a:rPr>
              <a:pPr eaLnBrk="1" hangingPunct="1"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D85965-0740-4E20-9F78-839C22F965FF}" type="slidenum">
              <a:rPr lang="en-US">
                <a:solidFill>
                  <a:srgbClr val="000000"/>
                </a:solidFill>
              </a:rPr>
              <a:pPr eaLnBrk="1" hangingPunct="1"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E3EB031-14D1-414F-947B-A27EB94A6169}" type="slidenum">
              <a:rPr 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FF5E86-4CE8-481F-8708-3E10B2B190ED}" type="slidenum">
              <a:rPr lang="en-US">
                <a:solidFill>
                  <a:srgbClr val="000000"/>
                </a:solidFill>
              </a:rPr>
              <a:pPr eaLnBrk="1" hangingPunct="1"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F892DA-512A-470F-9BC0-EC3C2417A623}" type="slidenum">
              <a:rPr lang="en-US">
                <a:solidFill>
                  <a:srgbClr val="000000"/>
                </a:solidFill>
              </a:rPr>
              <a:pPr eaLnBrk="1" hangingPunct="1"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B7FFCE-E026-4575-AD00-2B1FF602E6E5}" type="slidenum">
              <a:rPr lang="en-US">
                <a:solidFill>
                  <a:srgbClr val="000000"/>
                </a:solidFill>
              </a:rPr>
              <a:pPr eaLnBrk="1" hangingPunct="1"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7316F1-65F6-4C33-A2C7-C595B32FF1A2}" type="slidenum">
              <a:rPr lang="en-US">
                <a:solidFill>
                  <a:srgbClr val="000000"/>
                </a:solidFill>
              </a:rPr>
              <a:pPr eaLnBrk="1" hangingPunct="1"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6BC41D-05D2-43FD-9ED3-B34E421975E7}" type="slidenum">
              <a:rPr 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6D3CDA-19DB-4060-829A-B95C607D907A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0D5383-AD59-464D-9589-3BC7B17BB5EE}" type="slidenum">
              <a:rPr 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5B9767-B53C-47FA-A708-D00E456B5F29}" type="slidenum">
              <a:rPr 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0D3B76-2247-4F25-BCEF-606F44D8E000}" type="slidenum">
              <a:rPr lang="en-US">
                <a:solidFill>
                  <a:srgbClr val="000000"/>
                </a:solidFill>
              </a:rPr>
              <a:pPr eaLnBrk="1" hangingPunct="1"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9F7ADE-07E5-4FC5-948B-1A9E9E5999A4}" type="slidenum">
              <a:rPr 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A20878-4C77-48A4-9127-48F7024BE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1B1D6E4-B40C-4582-A8D1-F1E4ABF2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5CC6BB-D9C8-4DC0-B936-339CD3F7F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4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F73BA4F-060A-49F3-917B-75618C063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FEFA28-50CB-4C16-A57D-77E0122A1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9CD0E-941E-4602-8754-5DF408F0B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FE1E15-C9CF-4793-85C7-C1D6461BE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5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ECB020-CCFF-49A3-BB7B-436A65307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4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111CD37-88F2-48CB-BB50-4F399048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7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D1CFFC-07E5-45A6-80BE-7D6299B80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1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1CBC85-F910-40E9-8F69-8A3D7BB96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4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FFFFFF"/>
                </a:solidFill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6AAE19-EFFF-43FD-898C-5E2EECC84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632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accent1"/>
                </a:solidFill>
              </a:rPr>
              <a:t>PERENCANAAN ANGGARAN &amp; LINEAR PROGRAMMING </a:t>
            </a:r>
            <a:br>
              <a:rPr lang="en-US" sz="4400" dirty="0" smtClean="0">
                <a:solidFill>
                  <a:schemeClr val="accent1"/>
                </a:solidFill>
              </a:rPr>
            </a:br>
            <a:r>
              <a:rPr lang="id-ID" sz="3200" dirty="0" smtClean="0">
                <a:solidFill>
                  <a:schemeClr val="accent1"/>
                </a:solidFill>
              </a:rPr>
              <a:t>s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OLEH :</a:t>
            </a:r>
          </a:p>
          <a:p>
            <a:pPr eaLnBrk="1" hangingPunct="1">
              <a:defRPr/>
            </a:pPr>
            <a:r>
              <a:rPr lang="en-US" dirty="0" smtClean="0"/>
              <a:t>SHANTI EMAWATI, </a:t>
            </a:r>
            <a:r>
              <a:rPr lang="en-US" dirty="0" err="1" smtClean="0"/>
              <a:t>S.Pt</a:t>
            </a:r>
            <a:r>
              <a:rPr lang="en-US" dirty="0" smtClean="0"/>
              <a:t>, MP.</a:t>
            </a:r>
          </a:p>
        </p:txBody>
      </p:sp>
    </p:spTree>
    <p:extLst>
      <p:ext uri="{BB962C8B-B14F-4D97-AF65-F5344CB8AC3E}">
        <p14:creationId xmlns:p14="http://schemas.microsoft.com/office/powerpoint/2010/main" val="37044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2.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685800"/>
                <a:gridCol w="1143000"/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11" marB="45711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Tanaman</a:t>
                      </a:r>
                      <a:r>
                        <a:rPr lang="en-US" sz="1800" dirty="0" smtClean="0"/>
                        <a:t>/ha</a:t>
                      </a:r>
                      <a:endParaRPr lang="en-US" sz="1800" dirty="0"/>
                    </a:p>
                  </a:txBody>
                  <a:tcPr marT="45711" marB="4571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/>
                        <a:t>Ternak</a:t>
                      </a:r>
                      <a:r>
                        <a:rPr lang="en-US" sz="1800" dirty="0" smtClean="0"/>
                        <a:t> / </a:t>
                      </a:r>
                      <a:r>
                        <a:rPr lang="en-US" sz="1800" dirty="0" err="1" smtClean="0"/>
                        <a:t>ekor</a:t>
                      </a:r>
                      <a:endParaRPr lang="en-US" sz="1800" dirty="0"/>
                    </a:p>
                  </a:txBody>
                  <a:tcPr marT="45711" marB="4571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Tanah A</a:t>
                      </a:r>
                      <a:endParaRPr lang="en-US" sz="1800" dirty="0"/>
                    </a:p>
                  </a:txBody>
                  <a:tcPr marT="45711" marB="4571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800" dirty="0" smtClean="0"/>
                        <a:t>Tanah B</a:t>
                      </a:r>
                      <a:endParaRPr lang="en-US" sz="1800" dirty="0"/>
                    </a:p>
                  </a:txBody>
                  <a:tcPr marT="45711" marB="4571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Bibit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Fattening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A-ha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B-ha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TK/ha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B.Var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Hay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5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Gross Margin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Macam</a:t>
                      </a:r>
                      <a:r>
                        <a:rPr lang="en-US" sz="1800" dirty="0" smtClean="0"/>
                        <a:t> Usaha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GM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 A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</a:t>
                      </a:r>
                      <a:r>
                        <a:rPr lang="en-US" sz="1800" baseline="0" dirty="0" smtClean="0"/>
                        <a:t> K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155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J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 B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80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J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60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Ternak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bibit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Fattening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80</a:t>
                      </a:r>
                      <a:endParaRPr lang="en-US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2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Pd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A 200 ha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kapas</a:t>
            </a:r>
            <a:r>
              <a:rPr lang="en-US" dirty="0" smtClean="0"/>
              <a:t> &amp; 200 ha </a:t>
            </a:r>
            <a:r>
              <a:rPr lang="en-US" dirty="0" err="1" smtClean="0"/>
              <a:t>utk</a:t>
            </a:r>
            <a:r>
              <a:rPr lang="en-US" dirty="0" smtClean="0"/>
              <a:t> sorghum,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B 100 ha </a:t>
            </a:r>
            <a:r>
              <a:rPr lang="en-US" dirty="0" err="1" smtClean="0"/>
              <a:t>utk</a:t>
            </a:r>
            <a:r>
              <a:rPr lang="en-US" dirty="0" smtClean="0"/>
              <a:t> sorghum &amp; 100 ha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jagung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Dr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didpt</a:t>
            </a:r>
            <a:r>
              <a:rPr lang="en-US" dirty="0" smtClean="0"/>
              <a:t> GM 69.000 dg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200 ha </a:t>
            </a:r>
            <a:r>
              <a:rPr lang="en-US" dirty="0" err="1" smtClean="0"/>
              <a:t>tanah</a:t>
            </a:r>
            <a:r>
              <a:rPr lang="en-US" dirty="0" smtClean="0"/>
              <a:t> B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lain (</a:t>
            </a:r>
            <a:r>
              <a:rPr lang="en-US" dirty="0" err="1" smtClean="0"/>
              <a:t>rencana</a:t>
            </a:r>
            <a:r>
              <a:rPr lang="en-US" dirty="0" smtClean="0"/>
              <a:t> II), dg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100 jam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Tabel</a:t>
            </a:r>
            <a:r>
              <a:rPr lang="en-US" dirty="0" smtClean="0"/>
              <a:t> GM </a:t>
            </a:r>
            <a:r>
              <a:rPr lang="en-US" dirty="0" err="1" smtClean="0"/>
              <a:t>rencana</a:t>
            </a:r>
            <a:r>
              <a:rPr lang="en-US" dirty="0" smtClean="0"/>
              <a:t>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015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 A (ha)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 B (ha)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Tenaga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kerja</a:t>
                      </a:r>
                      <a:r>
                        <a:rPr lang="en-US" sz="1800" dirty="0" smtClean="0"/>
                        <a:t> (jam) 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GM (rupiah)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Kapas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800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31.000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Sorghum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24.000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Sorghum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8.000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Jagung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6.000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1900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69.000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Sisa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100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0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/>
              <a:t>Sisa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I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ternak</a:t>
            </a:r>
            <a:r>
              <a:rPr lang="en-US" sz="2800" dirty="0" smtClean="0"/>
              <a:t>.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ternak</a:t>
            </a:r>
            <a:r>
              <a:rPr lang="en-US" sz="2800" dirty="0" smtClean="0"/>
              <a:t> </a:t>
            </a:r>
            <a:r>
              <a:rPr lang="en-US" sz="2800" dirty="0" err="1" smtClean="0"/>
              <a:t>didpt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per unit input masing2 pasture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/>
                        <a:t>Pendapatan</a:t>
                      </a:r>
                      <a:r>
                        <a:rPr lang="en-US" sz="1800" dirty="0" smtClean="0"/>
                        <a:t> per unit pasture &amp; </a:t>
                      </a:r>
                      <a:r>
                        <a:rPr lang="en-US" sz="1800" dirty="0" err="1" smtClean="0"/>
                        <a:t>tenaga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kerja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00" marB="4570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Pasture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</a:t>
                      </a:r>
                      <a:endParaRPr lang="en-US" sz="1800" dirty="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Ternak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bibit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32,50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43,83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Fattening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53,33</a:t>
                      </a:r>
                    </a:p>
                  </a:txBody>
                  <a:tcPr marT="45700" marB="45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 data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fattening (</a:t>
            </a:r>
            <a:r>
              <a:rPr lang="en-US" dirty="0" err="1" smtClean="0"/>
              <a:t>rencana</a:t>
            </a:r>
            <a:r>
              <a:rPr lang="en-US" dirty="0" smtClean="0"/>
              <a:t> II)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drpd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bibit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fattening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66,6 </a:t>
            </a:r>
            <a:r>
              <a:rPr lang="en-US" dirty="0" err="1" smtClean="0"/>
              <a:t>ekor</a:t>
            </a:r>
            <a:r>
              <a:rPr lang="en-US" dirty="0" smtClean="0"/>
              <a:t> (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paling </a:t>
            </a:r>
            <a:r>
              <a:rPr lang="en-US" dirty="0" err="1" smtClean="0"/>
              <a:t>mjd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100 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= 100:1,5=66,6), </a:t>
            </a:r>
            <a:r>
              <a:rPr lang="en-US" dirty="0" err="1" smtClean="0"/>
              <a:t>sehingga</a:t>
            </a:r>
            <a:r>
              <a:rPr lang="en-US" dirty="0" smtClean="0"/>
              <a:t> pd </a:t>
            </a:r>
            <a:r>
              <a:rPr lang="en-US" dirty="0" err="1" smtClean="0"/>
              <a:t>rencana</a:t>
            </a:r>
            <a:r>
              <a:rPr lang="en-US" dirty="0" smtClean="0"/>
              <a:t> II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GM=69.000 + 5.328(66,6x80)=74.328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per unit input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input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mk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sorghum pd </a:t>
            </a:r>
            <a:r>
              <a:rPr lang="en-US" sz="2800" dirty="0" err="1" smtClean="0"/>
              <a:t>tanah</a:t>
            </a:r>
            <a:r>
              <a:rPr lang="en-US" sz="2800" dirty="0" smtClean="0"/>
              <a:t> B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,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(50ha)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tadinya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tanaman</a:t>
            </a:r>
            <a:r>
              <a:rPr lang="en-US" sz="2800" dirty="0" smtClean="0"/>
              <a:t> sorghum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digeser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jagung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50 jam </a:t>
            </a:r>
          </a:p>
          <a:p>
            <a:pPr>
              <a:defRPr/>
            </a:pPr>
            <a:r>
              <a:rPr lang="en-US" sz="2800" dirty="0" smtClean="0"/>
              <a:t>Dr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didpt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penggemukan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50:1,5=33,3 </a:t>
            </a:r>
            <a:r>
              <a:rPr lang="en-US" sz="2800" dirty="0" err="1" smtClean="0"/>
              <a:t>ekor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Jd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III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GM </a:t>
            </a:r>
            <a:r>
              <a:rPr lang="en-US" sz="2800" dirty="0" err="1" smtClean="0"/>
              <a:t>sebesar</a:t>
            </a:r>
            <a:r>
              <a:rPr lang="en-US" sz="2800" dirty="0" smtClean="0"/>
              <a:t> 76.000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1.672 </a:t>
            </a:r>
            <a:r>
              <a:rPr lang="en-US" sz="2800" dirty="0" err="1" smtClean="0"/>
              <a:t>drpd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II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36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III</a:t>
            </a:r>
            <a:br>
              <a:rPr lang="en-US" dirty="0" smtClean="0"/>
            </a:br>
            <a:r>
              <a:rPr lang="en-US" sz="2000" dirty="0" err="1" smtClean="0"/>
              <a:t>rencana</a:t>
            </a:r>
            <a:r>
              <a:rPr lang="en-US" sz="2000" dirty="0" smtClean="0"/>
              <a:t> III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tersisa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sisa</a:t>
            </a:r>
            <a:r>
              <a:rPr lang="en-US" sz="2000" dirty="0" smtClean="0"/>
              <a:t> </a:t>
            </a:r>
            <a:r>
              <a:rPr lang="en-US" sz="2000" dirty="0" err="1" smtClean="0"/>
              <a:t>tanh</a:t>
            </a:r>
            <a:r>
              <a:rPr lang="en-US" sz="2000" dirty="0" smtClean="0"/>
              <a:t> B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pasture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Pasture **(ha)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TK*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31.000</a:t>
                      </a:r>
                      <a:endParaRPr lang="en-US" dirty="0"/>
                    </a:p>
                  </a:txBody>
                  <a:tcPr/>
                </a:tc>
              </a:tr>
              <a:tr h="43688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Fattening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(66+34)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76.000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Bila bibit yang akan diusahakan mk dr tanah pasture tersedia 200 ha hanya akan dipakai untuk ternak bibit 50.</a:t>
            </a:r>
          </a:p>
          <a:p>
            <a:pPr>
              <a:defRPr/>
            </a:pPr>
            <a:r>
              <a:rPr lang="id-ID" smtClean="0"/>
              <a:t>50 ternak perlu 100 ton hay yg dpt diambil dr 50 tanah B yg misal : jagung dan sisa tenaga kerja dpt utk menanam sorghum  kembali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Rencana</a:t>
            </a:r>
            <a:r>
              <a:rPr lang="en-US" dirty="0" smtClean="0"/>
              <a:t> IV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838200"/>
                <a:gridCol w="1371600"/>
                <a:gridCol w="1371600"/>
                <a:gridCol w="1371600"/>
                <a:gridCol w="1371600"/>
              </a:tblGrid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Usaha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Pasture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GM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31.000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24.000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8.000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2.000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Pembibitan</a:t>
                      </a:r>
                      <a:r>
                        <a:rPr lang="en-US" sz="1800" dirty="0" smtClean="0"/>
                        <a:t>(50)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6.500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2.000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74.500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29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>
                <a:solidFill>
                  <a:srgbClr val="66FF66"/>
                </a:solidFill>
              </a:rPr>
              <a:t>PERENCANAAN ANGGARAN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usahatani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beri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max.</a:t>
            </a:r>
          </a:p>
          <a:p>
            <a:pPr eaLnBrk="1" hangingPunct="1">
              <a:defRPr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mpkn</a:t>
            </a:r>
            <a:r>
              <a:rPr lang="en-US" sz="2800" dirty="0" smtClean="0"/>
              <a:t> tahapan2 </a:t>
            </a:r>
            <a:r>
              <a:rPr lang="en-US" sz="2800" dirty="0" err="1" smtClean="0"/>
              <a:t>inventarisasi</a:t>
            </a:r>
            <a:r>
              <a:rPr lang="en-US" sz="2800" dirty="0" smtClean="0"/>
              <a:t> sumber2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, </a:t>
            </a:r>
            <a:r>
              <a:rPr lang="en-US" sz="2800" dirty="0" err="1" smtClean="0"/>
              <a:t>diikuti</a:t>
            </a:r>
            <a:r>
              <a:rPr lang="en-US" sz="2800" dirty="0" smtClean="0"/>
              <a:t> dg </a:t>
            </a:r>
            <a:r>
              <a:rPr lang="en-US" sz="2800" dirty="0" err="1" smtClean="0"/>
              <a:t>mengorganisasi</a:t>
            </a:r>
            <a:r>
              <a:rPr lang="en-US" sz="2800" dirty="0" smtClean="0"/>
              <a:t> faktor2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dg tujuan2 </a:t>
            </a:r>
            <a:r>
              <a:rPr lang="en-US" sz="2800" dirty="0" err="1" smtClean="0"/>
              <a:t>usaha</a:t>
            </a:r>
            <a:r>
              <a:rPr lang="en-US" sz="2800" dirty="0" smtClean="0"/>
              <a:t> (</a:t>
            </a:r>
            <a:r>
              <a:rPr lang="en-US" sz="2800" dirty="0" err="1" smtClean="0"/>
              <a:t>Tahap</a:t>
            </a:r>
            <a:r>
              <a:rPr lang="en-US" sz="2800" dirty="0" smtClean="0"/>
              <a:t> I). </a:t>
            </a:r>
          </a:p>
          <a:p>
            <a:pPr eaLnBrk="1" hangingPunct="1">
              <a:defRPr/>
            </a:pPr>
            <a:r>
              <a:rPr lang="en-US" sz="2800" dirty="0" err="1" smtClean="0"/>
              <a:t>Kmdn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ongkos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anggaran</a:t>
            </a:r>
            <a:r>
              <a:rPr lang="en-US" sz="2800" dirty="0" smtClean="0"/>
              <a:t> (</a:t>
            </a:r>
            <a:r>
              <a:rPr lang="en-US" sz="2800" dirty="0" err="1" smtClean="0"/>
              <a:t>Tahap</a:t>
            </a:r>
            <a:r>
              <a:rPr lang="en-US" sz="2800" dirty="0" smtClean="0"/>
              <a:t> II).				</a:t>
            </a:r>
          </a:p>
        </p:txBody>
      </p:sp>
    </p:spTree>
    <p:extLst>
      <p:ext uri="{BB962C8B-B14F-4D97-AF65-F5344CB8AC3E}">
        <p14:creationId xmlns:p14="http://schemas.microsoft.com/office/powerpoint/2010/main" val="15329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komplit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Pendapatan</a:t>
            </a:r>
            <a:r>
              <a:rPr lang="en-US" dirty="0" smtClean="0"/>
              <a:t> : K,S,J,</a:t>
            </a:r>
            <a:r>
              <a:rPr lang="id-ID" dirty="0" smtClean="0"/>
              <a:t>H</a:t>
            </a:r>
            <a:r>
              <a:rPr lang="en-US" dirty="0" smtClean="0"/>
              <a:t>                           = 150.500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:                                     = 74.500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(GM)=76.000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                                           = 36.250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Total </a:t>
            </a:r>
            <a:r>
              <a:rPr lang="en-US" dirty="0" err="1" smtClean="0"/>
              <a:t>pengeluaran</a:t>
            </a:r>
            <a:r>
              <a:rPr lang="en-US" dirty="0" smtClean="0"/>
              <a:t>                                 =110.750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                               = 39.750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LINEAR PROGRAMMING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Setelah diketahui sistem perencanaan anggaran di atas mk diketahui bhw bila terdpt byk sumber daya, byk keterbatasan,  mk akan byk pula kemungkinan rencana usaha. </a:t>
            </a:r>
          </a:p>
          <a:p>
            <a:pPr>
              <a:defRPr/>
            </a:pPr>
            <a:r>
              <a:rPr lang="id-ID" dirty="0" smtClean="0"/>
              <a:t>Kalau hanya beberapa sumber daya, bbrp kendala mk ada beberapa kemungkinan rencana usaha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Bila jumlah sumber daya meningkat mk kemungkinan rencana usaha dlm rangka mencari biaya yang minimal/laba max akan lbh jauh byk.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2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LINEAR PROGRAMMING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Linear Programming adalah prosedur matematis yang didasarkan atas pengertian bahwa produk per unit input akan tetap dan mempunyai hubungan garis lurus. </a:t>
            </a:r>
          </a:p>
          <a:p>
            <a:pPr eaLnBrk="1" hangingPunct="1">
              <a:defRPr/>
            </a:pPr>
            <a:r>
              <a:rPr lang="en-US" sz="2800" smtClean="0"/>
              <a:t>Prosedur ini digunakan untuk memaksimumkan fungsi tujuan.</a:t>
            </a:r>
          </a:p>
          <a:p>
            <a:pPr eaLnBrk="1" hangingPunct="1">
              <a:defRPr/>
            </a:pPr>
            <a:r>
              <a:rPr lang="en-US" sz="2800" smtClean="0"/>
              <a:t>Fungsi tujuan dirumuskan sebagai berikut :</a:t>
            </a:r>
          </a:p>
          <a:p>
            <a:pPr eaLnBrk="1" hangingPunct="1">
              <a:defRPr/>
            </a:pPr>
            <a:r>
              <a:rPr lang="en-US" sz="2800" smtClean="0"/>
              <a:t>Z = C1X1 + C2X2 + C3X3………CnXn</a:t>
            </a:r>
          </a:p>
          <a:p>
            <a:pPr eaLnBrk="1" hangingPunct="1">
              <a:defRPr/>
            </a:pPr>
            <a:r>
              <a:rPr lang="en-US" sz="2800" smtClean="0"/>
              <a:t>Dimana 	X1-n = Aktivitas usaha, yang &gt; 0</a:t>
            </a:r>
          </a:p>
          <a:p>
            <a:pPr eaLnBrk="1" hangingPunct="1">
              <a:defRPr/>
            </a:pPr>
            <a:r>
              <a:rPr lang="en-US" sz="2800" smtClean="0"/>
              <a:t>C1-n = Harga dari output suatu usaha</a:t>
            </a:r>
          </a:p>
        </p:txBody>
      </p:sp>
    </p:spTree>
    <p:extLst>
      <p:ext uri="{BB962C8B-B14F-4D97-AF65-F5344CB8AC3E}">
        <p14:creationId xmlns:p14="http://schemas.microsoft.com/office/powerpoint/2010/main" val="28378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Di dlm mengerjakan Linear Programming prosedur yg ditempuh jg sama dg tatacara sewkt menyusun perencanaan anggaran yaitu : </a:t>
            </a:r>
          </a:p>
          <a:p>
            <a:pPr>
              <a:defRPr/>
            </a:pPr>
            <a:r>
              <a:rPr lang="id-ID" dirty="0" smtClean="0"/>
              <a:t>-inventarisasi sumber daya</a:t>
            </a:r>
          </a:p>
          <a:p>
            <a:pPr>
              <a:defRPr/>
            </a:pPr>
            <a:r>
              <a:rPr lang="id-ID" dirty="0" smtClean="0"/>
              <a:t>-kemungkinan2 usaha</a:t>
            </a:r>
          </a:p>
          <a:p>
            <a:pPr>
              <a:defRPr/>
            </a:pPr>
            <a:r>
              <a:rPr lang="id-ID" dirty="0" smtClean="0"/>
              <a:t>-Harga output</a:t>
            </a:r>
          </a:p>
          <a:p>
            <a:pPr>
              <a:defRPr/>
            </a:pPr>
            <a:r>
              <a:rPr lang="id-ID" dirty="0" smtClean="0"/>
              <a:t>-ongkos produksi</a:t>
            </a:r>
          </a:p>
          <a:p>
            <a:pPr>
              <a:defRPr/>
            </a:pPr>
            <a:r>
              <a:rPr lang="id-ID" dirty="0" smtClean="0"/>
              <a:t>-kendala/persyaratan sumber daya</a:t>
            </a:r>
          </a:p>
          <a:p>
            <a:pPr>
              <a:defRPr/>
            </a:pPr>
            <a:r>
              <a:rPr lang="id-ID" dirty="0" smtClean="0"/>
              <a:t>-koefisien produksi/kegiatan per satuan usaha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7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1. Suatu kombinasi usaha tanaman biji2an dan pakan ternak akan dilakukan oleh manajer dg menggunakan faktor2 produksi yg tersedia.</a:t>
            </a:r>
          </a:p>
          <a:p>
            <a:pPr>
              <a:defRPr/>
            </a:pPr>
            <a:r>
              <a:rPr lang="id-ID" dirty="0" smtClean="0"/>
              <a:t>Dg pendekatan Linear Programming akan dicari kemungkinan kombinasi usaha yg akan memberi laba max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39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99462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496"/>
                <a:gridCol w="2057322"/>
                <a:gridCol w="2057322"/>
                <a:gridCol w="2057322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Sumber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daya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Limit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/>
                        <a:t>Persyaratan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produksi</a:t>
                      </a:r>
                      <a:r>
                        <a:rPr lang="en-US" sz="1800" dirty="0" smtClean="0"/>
                        <a:t>/ha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5" marB="45725"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/>
                        <a:t>Tanaman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Biji-bijian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ternak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 ha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 </a:t>
                      </a:r>
                      <a:r>
                        <a:rPr lang="en-US" sz="1800" dirty="0" err="1" smtClean="0"/>
                        <a:t>musim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hujan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 jam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TK </a:t>
                      </a:r>
                      <a:r>
                        <a:rPr lang="en-US" sz="1800" dirty="0" err="1" smtClean="0"/>
                        <a:t>musim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kemarau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 jam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0,5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Modal </a:t>
                      </a:r>
                      <a:r>
                        <a:rPr lang="en-US" sz="1800" dirty="0" err="1" smtClean="0"/>
                        <a:t>kerja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20.000(000)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100(000)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 (000)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Pendapatan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 (000)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 (000)</a:t>
                      </a:r>
                      <a:endParaRPr lang="en-US" sz="1800" dirty="0"/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7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Fungsi tujuan :</a:t>
            </a:r>
          </a:p>
          <a:p>
            <a:pPr>
              <a:defRPr/>
            </a:pPr>
            <a:r>
              <a:rPr lang="id-ID" dirty="0" smtClean="0"/>
              <a:t>Z = 90X1 + 55X2</a:t>
            </a:r>
          </a:p>
          <a:p>
            <a:pPr>
              <a:defRPr/>
            </a:pPr>
            <a:r>
              <a:rPr lang="id-ID" dirty="0" smtClean="0"/>
              <a:t>X1 = tanaman biji2an</a:t>
            </a:r>
          </a:p>
          <a:p>
            <a:pPr>
              <a:defRPr/>
            </a:pPr>
            <a:r>
              <a:rPr lang="id-ID" dirty="0" smtClean="0"/>
              <a:t>X2 = tanaman pakan</a:t>
            </a:r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60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TAHAP  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TAHAP  II</a:t>
            </a:r>
          </a:p>
        </p:txBody>
      </p:sp>
      <p:sp>
        <p:nvSpPr>
          <p:cNvPr id="16387" name="Rectangle 40"/>
          <p:cNvSpPr>
            <a:spLocks noChangeArrowheads="1"/>
          </p:cNvSpPr>
          <p:nvPr/>
        </p:nvSpPr>
        <p:spPr bwMode="auto">
          <a:xfrm>
            <a:off x="4038600" y="914400"/>
            <a:ext cx="2971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INVENTARISASI SUMBER2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PRODUKSI TERSEDIA</a:t>
            </a:r>
          </a:p>
        </p:txBody>
      </p:sp>
      <p:sp>
        <p:nvSpPr>
          <p:cNvPr id="16388" name="Rectangle 41"/>
          <p:cNvSpPr>
            <a:spLocks noChangeArrowheads="1"/>
          </p:cNvSpPr>
          <p:nvPr/>
        </p:nvSpPr>
        <p:spPr bwMode="auto">
          <a:xfrm>
            <a:off x="3505200" y="2133600"/>
            <a:ext cx="4114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MENYUSUN, MENGORGANISASIKAN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SUMBER2 PRODUKSI DLM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SUATU PERENCANAAN</a:t>
            </a:r>
          </a:p>
        </p:txBody>
      </p:sp>
      <p:sp>
        <p:nvSpPr>
          <p:cNvPr id="16389" name="Rectangle 42"/>
          <p:cNvSpPr>
            <a:spLocks noChangeArrowheads="1"/>
          </p:cNvSpPr>
          <p:nvPr/>
        </p:nvSpPr>
        <p:spPr bwMode="auto">
          <a:xfrm>
            <a:off x="3505200" y="3657600"/>
            <a:ext cx="4038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ESTIMASI BIAYA &amp; PENDAPATAN DR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RENCANA DI ATAS</a:t>
            </a:r>
          </a:p>
        </p:txBody>
      </p:sp>
      <p:sp>
        <p:nvSpPr>
          <p:cNvPr id="16390" name="Rectangle 43"/>
          <p:cNvSpPr>
            <a:spLocks noChangeArrowheads="1"/>
          </p:cNvSpPr>
          <p:nvPr/>
        </p:nvSpPr>
        <p:spPr bwMode="auto">
          <a:xfrm>
            <a:off x="3657600" y="4800600"/>
            <a:ext cx="388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PENGORGANISASIAN BIAYA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PENDAPATAN DLM SUATU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ANGGARAN</a:t>
            </a:r>
          </a:p>
        </p:txBody>
      </p:sp>
      <p:sp>
        <p:nvSpPr>
          <p:cNvPr id="16391" name="Line 44"/>
          <p:cNvSpPr>
            <a:spLocks noChangeShapeType="1"/>
          </p:cNvSpPr>
          <p:nvPr/>
        </p:nvSpPr>
        <p:spPr bwMode="auto">
          <a:xfrm flipH="1">
            <a:off x="2209800" y="114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2" name="Line 45"/>
          <p:cNvSpPr>
            <a:spLocks noChangeShapeType="1"/>
          </p:cNvSpPr>
          <p:nvPr/>
        </p:nvSpPr>
        <p:spPr bwMode="auto">
          <a:xfrm>
            <a:off x="2209800" y="1143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3" name="Line 46"/>
          <p:cNvSpPr>
            <a:spLocks noChangeShapeType="1"/>
          </p:cNvSpPr>
          <p:nvPr/>
        </p:nvSpPr>
        <p:spPr bwMode="auto">
          <a:xfrm>
            <a:off x="22098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 flipH="1">
            <a:off x="22098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5" name="Line 48"/>
          <p:cNvSpPr>
            <a:spLocks noChangeShapeType="1"/>
          </p:cNvSpPr>
          <p:nvPr/>
        </p:nvSpPr>
        <p:spPr bwMode="auto">
          <a:xfrm>
            <a:off x="22098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6" name="Line 50"/>
          <p:cNvSpPr>
            <a:spLocks noChangeShapeType="1"/>
          </p:cNvSpPr>
          <p:nvPr/>
        </p:nvSpPr>
        <p:spPr bwMode="auto">
          <a:xfrm>
            <a:off x="22098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5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66FF66"/>
                </a:solidFill>
              </a:rPr>
              <a:t>TAHAPAN2 PERENCANAAN ANGGARAN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INVENTARISASI</a:t>
            </a:r>
          </a:p>
          <a:p>
            <a:pPr eaLnBrk="1" hangingPunct="1">
              <a:defRPr/>
            </a:pPr>
            <a:r>
              <a:rPr lang="en-US" sz="2400" dirty="0" smtClean="0"/>
              <a:t>TERLIHAT SUMBER2 DAYA POTENSIAL, YG KURANG BAIK, YG TERBATAS SCR KUANTITAS &amp; KUALITAS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TANAH</a:t>
            </a:r>
          </a:p>
          <a:p>
            <a:pPr eaLnBrk="1" hangingPunct="1">
              <a:defRPr/>
            </a:pPr>
            <a:r>
              <a:rPr lang="en-US" sz="2400" dirty="0" smtClean="0"/>
              <a:t>LUAS TNH &amp; PEMBAGIAN PEMAKAIAN, BRP UTK TANAMAN PKN, PKN TERNAK,&amp; BANGUNAN DR YG TDK TERPAKAI</a:t>
            </a:r>
          </a:p>
          <a:p>
            <a:pPr eaLnBrk="1" hangingPunct="1">
              <a:defRPr/>
            </a:pPr>
            <a:r>
              <a:rPr lang="en-US" sz="2400" dirty="0" smtClean="0"/>
              <a:t>TPE LAHAN, TERMSK KEMIRINGAN, TEXTURE &amp; KEDALAMAN</a:t>
            </a:r>
          </a:p>
          <a:p>
            <a:pPr eaLnBrk="1" hangingPunct="1">
              <a:defRPr/>
            </a:pPr>
            <a:r>
              <a:rPr lang="en-US" sz="2400" dirty="0" smtClean="0"/>
              <a:t>ANALISA TNH, TNGKT KESUBURAN</a:t>
            </a:r>
          </a:p>
          <a:p>
            <a:pPr eaLnBrk="1" hangingPunct="1">
              <a:defRPr/>
            </a:pPr>
            <a:r>
              <a:rPr lang="en-US" sz="2400" dirty="0" smtClean="0"/>
              <a:t>SISTEM IRIGASI, SUMBER AIR TERSEDIA</a:t>
            </a:r>
          </a:p>
        </p:txBody>
      </p:sp>
    </p:spTree>
    <p:extLst>
      <p:ext uri="{BB962C8B-B14F-4D97-AF65-F5344CB8AC3E}">
        <p14:creationId xmlns:p14="http://schemas.microsoft.com/office/powerpoint/2010/main" val="38719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SISTEM DRAINASE</a:t>
            </a:r>
          </a:p>
          <a:p>
            <a:pPr eaLnBrk="1" hangingPunct="1">
              <a:defRPr/>
            </a:pPr>
            <a:r>
              <a:rPr lang="en-US" sz="2400" dirty="0" smtClean="0"/>
              <a:t>CURAH HUJAN PD SAAT TANAM, TYPE PUPUK</a:t>
            </a:r>
          </a:p>
          <a:p>
            <a:pPr eaLnBrk="1" hangingPunct="1">
              <a:defRPr/>
            </a:pPr>
            <a:r>
              <a:rPr lang="en-US" sz="2400" dirty="0" smtClean="0"/>
              <a:t>PETA TANAH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66FF66"/>
                </a:solidFill>
              </a:rPr>
              <a:t>BANGUNAN</a:t>
            </a:r>
          </a:p>
          <a:p>
            <a:pPr eaLnBrk="1" hangingPunct="1">
              <a:defRPr/>
            </a:pPr>
            <a:r>
              <a:rPr lang="en-US" sz="2400" dirty="0" smtClean="0"/>
              <a:t>UKURAN LUAS, KAPASITAS &amp; POTENSI PEMAKAIAN</a:t>
            </a:r>
          </a:p>
          <a:p>
            <a:pPr eaLnBrk="1" hangingPunct="1">
              <a:defRPr/>
            </a:pPr>
            <a:r>
              <a:rPr lang="en-US" sz="2400" dirty="0" smtClean="0"/>
              <a:t>BGMN PENGGUNAAN UTK TERNAK, GUDANG PAKAN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TENAGA KERJA</a:t>
            </a:r>
          </a:p>
          <a:p>
            <a:pPr eaLnBrk="1" hangingPunct="1">
              <a:defRPr/>
            </a:pPr>
            <a:r>
              <a:rPr lang="en-US" sz="2400" dirty="0" smtClean="0"/>
              <a:t>KUALITAS KUANTITAS TENAGA KERJA</a:t>
            </a:r>
          </a:p>
          <a:p>
            <a:pPr eaLnBrk="1" hangingPunct="1">
              <a:defRPr/>
            </a:pPr>
            <a:r>
              <a:rPr lang="en-US" sz="2400" dirty="0" smtClean="0"/>
              <a:t>DISTRIBUSI PEKERJAAN</a:t>
            </a:r>
          </a:p>
          <a:p>
            <a:pPr eaLnBrk="1" hangingPunct="1">
              <a:defRPr/>
            </a:pPr>
            <a:r>
              <a:rPr lang="en-US" sz="2400" dirty="0" smtClean="0"/>
              <a:t>KECAKAPAN TENAGA KERJA, MACAM TRAINING</a:t>
            </a:r>
          </a:p>
          <a:p>
            <a:pPr eaLnBrk="1" hangingPunct="1">
              <a:defRPr/>
            </a:pPr>
            <a:r>
              <a:rPr lang="en-US" sz="2400" dirty="0" smtClean="0"/>
              <a:t>PANGALAMAN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7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MESIN&amp; ALAT2</a:t>
            </a:r>
          </a:p>
          <a:p>
            <a:pPr eaLnBrk="1" hangingPunct="1">
              <a:defRPr/>
            </a:pPr>
            <a:r>
              <a:rPr lang="en-US" sz="2400" smtClean="0"/>
              <a:t>JUMLAH, UKURAN, KAPASITAS KAPAN DIBELI, MCM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KAPITAL</a:t>
            </a:r>
          </a:p>
          <a:p>
            <a:pPr eaLnBrk="1" hangingPunct="1">
              <a:defRPr/>
            </a:pPr>
            <a:r>
              <a:rPr lang="en-US" sz="2400" smtClean="0"/>
              <a:t>JMLH UTK INVESTMENT, TAMBAHAN INVESMENT</a:t>
            </a:r>
          </a:p>
          <a:p>
            <a:pPr eaLnBrk="1" hangingPunct="1">
              <a:defRPr/>
            </a:pPr>
            <a:r>
              <a:rPr lang="en-US" sz="2400" smtClean="0"/>
              <a:t>MODAL KERJA</a:t>
            </a:r>
          </a:p>
          <a:p>
            <a:pPr eaLnBrk="1" hangingPunct="1">
              <a:defRPr/>
            </a:pPr>
            <a:r>
              <a:rPr lang="en-US" sz="2400" smtClean="0"/>
              <a:t>KAPITAL MILIK SENDIRI &amp; BRP YG DIPINJAM DG BUNGA BRP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MANAJEMEN</a:t>
            </a:r>
          </a:p>
          <a:p>
            <a:pPr eaLnBrk="1" hangingPunct="1">
              <a:defRPr/>
            </a:pPr>
            <a:r>
              <a:rPr lang="en-US" sz="2400" smtClean="0"/>
              <a:t>TNGKT MANAJEMEN, APAKAH DIATAS RATA2</a:t>
            </a:r>
          </a:p>
          <a:p>
            <a:pPr eaLnBrk="1" hangingPunct="1">
              <a:defRPr/>
            </a:pPr>
            <a:r>
              <a:rPr lang="en-US" sz="2400" smtClean="0"/>
              <a:t>PENGALAMAN</a:t>
            </a:r>
          </a:p>
          <a:p>
            <a:pPr eaLnBrk="1" hangingPunct="1">
              <a:defRPr/>
            </a:pPr>
            <a:r>
              <a:rPr lang="en-US" sz="2400" smtClean="0"/>
              <a:t>KECAKAPAN MANAJER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0865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KOEFISIEN TEKNIK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KOEFISIEN = PERSYARATAN TEKNIK YG MENGGAMBARKAN BRP INPUT DIPERLUKAN DLM MENGHASILKAN SATU UNIT SATUAN USAHA TERKECIL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GROSS MARGIN</a:t>
            </a:r>
          </a:p>
          <a:p>
            <a:pPr eaLnBrk="1" hangingPunct="1">
              <a:defRPr/>
            </a:pPr>
            <a:r>
              <a:rPr lang="en-US" sz="2400" dirty="0" smtClean="0"/>
              <a:t>ANGKA GROSS MARGIN MRPKN KONTRIBUSI USAHA TERHADAP BIAYA TETAP &amp; KEUNTUNGAN SETELAH BIAYA VARIABEL DIBAYAR ADALH DIPERLUKAN DLM PERNCANAAN USAHA TANI</a:t>
            </a:r>
          </a:p>
          <a:p>
            <a:pPr eaLnBrk="1" hangingPunct="1">
              <a:defRPr/>
            </a:pPr>
            <a:r>
              <a:rPr lang="en-US" sz="2400" dirty="0" smtClean="0"/>
              <a:t>GM = SELISIH ANTARA PENDAPATAN (TOTAL INCOME) DG TOTAL BIAYA VARIABEL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19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GM PERLU DIKETAHUI :</a:t>
            </a:r>
          </a:p>
          <a:p>
            <a:pPr eaLnBrk="1" hangingPunct="1">
              <a:defRPr/>
            </a:pPr>
            <a:r>
              <a:rPr lang="en-US" sz="2400" dirty="0" smtClean="0"/>
              <a:t>KEMUNGKINAN HASIL SUATU USAHA</a:t>
            </a:r>
          </a:p>
          <a:p>
            <a:pPr eaLnBrk="1" hangingPunct="1">
              <a:defRPr/>
            </a:pPr>
            <a:r>
              <a:rPr lang="en-US" sz="2400" dirty="0" smtClean="0"/>
              <a:t>HARGA OUTPUT</a:t>
            </a:r>
          </a:p>
          <a:p>
            <a:pPr eaLnBrk="1" hangingPunct="1">
              <a:defRPr/>
            </a:pPr>
            <a:r>
              <a:rPr lang="en-US" sz="2400" dirty="0" smtClean="0"/>
              <a:t>BIAYA VARIABEL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                                                     GROSS MARGIN</a:t>
            </a:r>
          </a:p>
          <a:p>
            <a:pPr eaLnBrk="1" hangingPunct="1">
              <a:defRPr/>
            </a:pPr>
            <a:r>
              <a:rPr lang="en-US" sz="2400" dirty="0" smtClean="0"/>
              <a:t>PENDPTAN /UNIT BIAYA = </a:t>
            </a:r>
            <a:r>
              <a:rPr lang="en-US" sz="2400" dirty="0" smtClean="0">
                <a:latin typeface=""/>
                <a:cs typeface=""/>
              </a:rPr>
              <a:t>————————————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"/>
                <a:cs typeface=""/>
              </a:rPr>
              <a:t>	                                          UNIT INPUT YG DIGUNAKAN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"/>
                <a:cs typeface=""/>
              </a:rPr>
              <a:t>FAKTOR KENDALA</a:t>
            </a:r>
          </a:p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"/>
                <a:cs typeface=""/>
              </a:rPr>
              <a:t>FAKTOR2 KENDALA DLM BERUSAHA SANGAT DIPERLUKAN DISUSUN, KRN USAHA TDK DPT DILAKUKAN KALAU ADA FAKTOR PEMBATASNYA</a:t>
            </a:r>
          </a:p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"/>
                <a:cs typeface=""/>
              </a:rPr>
              <a:t>ATAS DASAR FAKTOR PEMBATAS INI BBRP PERENCANAAN USAHATANI DPT DISUSUN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FF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"/>
              <a:cs typeface=""/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FF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3689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1.Inventarisasi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3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Input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Jumlah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keterangan</a:t>
                      </a:r>
                      <a:endParaRPr lang="en-US" sz="1800" dirty="0"/>
                    </a:p>
                  </a:txBody>
                  <a:tcPr marT="45707" marB="45707"/>
                </a:tc>
              </a:tr>
              <a:tr h="370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 A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 ha,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semua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lahan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digunakan</a:t>
                      </a:r>
                      <a:endParaRPr lang="en-US" sz="1800" baseline="0" dirty="0" smtClean="0"/>
                    </a:p>
                  </a:txBody>
                  <a:tcPr marT="45707" marB="4570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Tanah</a:t>
                      </a:r>
                      <a:r>
                        <a:rPr lang="en-US" sz="1800" baseline="0" dirty="0" smtClean="0"/>
                        <a:t> B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200 ha, </a:t>
                      </a:r>
                      <a:r>
                        <a:rPr lang="en-US" sz="1800" baseline="0" dirty="0" err="1" smtClean="0"/>
                        <a:t>utk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tanaman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pangan</a:t>
                      </a:r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200 ha </a:t>
                      </a:r>
                      <a:r>
                        <a:rPr lang="en-US" sz="1800" baseline="0" dirty="0" err="1" smtClean="0"/>
                        <a:t>utk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tanamana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pakan</a:t>
                      </a:r>
                      <a:endParaRPr lang="en-US" sz="1800" baseline="0" dirty="0" smtClean="0"/>
                    </a:p>
                  </a:txBody>
                  <a:tcPr marT="45707" marB="45707"/>
                </a:tc>
              </a:tr>
              <a:tr h="37072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Bangunan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Tersedia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untuk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ternak</a:t>
                      </a:r>
                      <a:endParaRPr lang="en-US" sz="1800" baseline="0" dirty="0" smtClean="0"/>
                    </a:p>
                  </a:txBody>
                  <a:tcPr marT="45707" marB="45707"/>
                </a:tc>
              </a:tr>
              <a:tr h="37072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Tenaga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kerja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2.000 jam</a:t>
                      </a:r>
                    </a:p>
                  </a:txBody>
                  <a:tcPr marT="45707" marB="45707"/>
                </a:tc>
              </a:tr>
              <a:tr h="37072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Kapital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Tersedia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cukup</a:t>
                      </a:r>
                      <a:endParaRPr lang="en-US" sz="1800" baseline="0" dirty="0" smtClean="0"/>
                    </a:p>
                  </a:txBody>
                  <a:tcPr marT="45707" marB="4570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Manajemen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Cukup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baik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utk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tanaman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pangan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pengelolaan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ternak</a:t>
                      </a:r>
                      <a:endParaRPr lang="en-US" sz="1800" baseline="0" dirty="0" smtClean="0"/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On-screen Show (4:3)</PresentationFormat>
  <Paragraphs>347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Orbit</vt:lpstr>
      <vt:lpstr>PERENCANAAN ANGGARAN &amp; LINEAR PROGRAMMING  s</vt:lpstr>
      <vt:lpstr> PERENCANAAN ANGGARAN </vt:lpstr>
      <vt:lpstr>PowerPoint Presentation</vt:lpstr>
      <vt:lpstr>TAHAPAN2 PERENCANAAN ANGGARAN</vt:lpstr>
      <vt:lpstr>PowerPoint Presentation</vt:lpstr>
      <vt:lpstr>PowerPoint Presentation</vt:lpstr>
      <vt:lpstr>PowerPoint Presentation</vt:lpstr>
      <vt:lpstr>PowerPoint Presentation</vt:lpstr>
      <vt:lpstr>1.Inventarisasi</vt:lpstr>
      <vt:lpstr>2. Koefisien usaha</vt:lpstr>
      <vt:lpstr>3. Gross Margin</vt:lpstr>
      <vt:lpstr>Rencana I</vt:lpstr>
      <vt:lpstr>Tabel GM rencana I</vt:lpstr>
      <vt:lpstr>Sisa pada rencana I dpt dipakai utk usaha ternak. dlm usaha ternak didpt informasi pendapatan per unit input masing2 pasture dan tenaga kerja</vt:lpstr>
      <vt:lpstr>Rencana II</vt:lpstr>
      <vt:lpstr>PowerPoint Presentation</vt:lpstr>
      <vt:lpstr>Rencana III rencana III tdk ada tenaga kerja tersisa sisa tanh B dpt utk pasture</vt:lpstr>
      <vt:lpstr>PowerPoint Presentation</vt:lpstr>
      <vt:lpstr>Rencana IV</vt:lpstr>
      <vt:lpstr>Anggaran komplit</vt:lpstr>
      <vt:lpstr>LINEAR PROGRAMMING</vt:lpstr>
      <vt:lpstr>PowerPoint Presentation</vt:lpstr>
      <vt:lpstr>LINEAR PROGRAMMING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ANGGARAN &amp; LINEAR PROGRAMMING  s</dc:title>
  <dc:creator>Asus</dc:creator>
  <cp:lastModifiedBy>Asus</cp:lastModifiedBy>
  <cp:revision>1</cp:revision>
  <dcterms:created xsi:type="dcterms:W3CDTF">2022-04-13T00:06:17Z</dcterms:created>
  <dcterms:modified xsi:type="dcterms:W3CDTF">2022-04-13T00:07:07Z</dcterms:modified>
</cp:coreProperties>
</file>