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60" r:id="rId6"/>
    <p:sldId id="262" r:id="rId7"/>
    <p:sldId id="280" r:id="rId8"/>
    <p:sldId id="263" r:id="rId9"/>
    <p:sldId id="283" r:id="rId10"/>
    <p:sldId id="284" r:id="rId11"/>
    <p:sldId id="285" r:id="rId12"/>
    <p:sldId id="269" r:id="rId13"/>
    <p:sldId id="286" r:id="rId14"/>
    <p:sldId id="287" r:id="rId15"/>
    <p:sldId id="288" r:id="rId16"/>
    <p:sldId id="281" r:id="rId17"/>
    <p:sldId id="282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296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3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0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661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170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756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59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1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81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210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966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546A2-DA1A-4B61-B9ED-DF91F2624A07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6D5D-3DDE-4550-8453-D46FFA4DBC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406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03. Temperatur dan panas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79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43" y="3988236"/>
            <a:ext cx="4859011" cy="272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 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943" y="1386558"/>
            <a:ext cx="7826050" cy="26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Answer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20" y="2299855"/>
            <a:ext cx="10234359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0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Thermal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>
                <a:solidFill>
                  <a:srgbClr val="FF0000"/>
                </a:solidFill>
              </a:rPr>
              <a:t>Linier expansion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33" y="2175165"/>
            <a:ext cx="4646623" cy="282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95" y="2327563"/>
            <a:ext cx="5797011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 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756" y="1983462"/>
            <a:ext cx="11111476" cy="208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6" y="4073236"/>
            <a:ext cx="11111476" cy="16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8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24" y="762001"/>
            <a:ext cx="10624214" cy="55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Answer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805"/>
            <a:ext cx="4523509" cy="114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9" y="5286041"/>
            <a:ext cx="9138340" cy="128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85" y="4705191"/>
            <a:ext cx="4772997" cy="60472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3509" y="1245276"/>
            <a:ext cx="9098129" cy="25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37855"/>
            <a:ext cx="1974273" cy="955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dirty="0"/>
              <a:t>Hukum gas 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4000" dirty="0"/>
              <a:t>PV = nRT</a:t>
            </a:r>
          </a:p>
          <a:p>
            <a:pPr marL="0" indent="0">
              <a:buNone/>
            </a:pPr>
            <a:endParaRPr lang="id-ID" sz="4000" dirty="0"/>
          </a:p>
          <a:p>
            <a:pPr marL="0" indent="0">
              <a:buNone/>
            </a:pPr>
            <a:r>
              <a:rPr lang="id-ID" sz="3600" dirty="0"/>
              <a:t>P : tekanan gas [=]bar,kPa,psia</a:t>
            </a:r>
          </a:p>
          <a:p>
            <a:pPr marL="0" indent="0">
              <a:buNone/>
            </a:pPr>
            <a:r>
              <a:rPr lang="id-ID" sz="3600" dirty="0"/>
              <a:t>V : volume [=]L, m3,cuft</a:t>
            </a:r>
          </a:p>
          <a:p>
            <a:pPr marL="0" indent="0">
              <a:buNone/>
            </a:pPr>
            <a:r>
              <a:rPr lang="id-ID" sz="3600" dirty="0"/>
              <a:t>n : mol [=] kmol,lbmol</a:t>
            </a:r>
          </a:p>
          <a:p>
            <a:pPr marL="0" indent="0">
              <a:buNone/>
            </a:pPr>
            <a:r>
              <a:rPr lang="id-ID" sz="3600" dirty="0"/>
              <a:t>T : suhu [=] K, R</a:t>
            </a:r>
          </a:p>
          <a:p>
            <a:pPr marL="0" indent="0">
              <a:buNone/>
            </a:pPr>
            <a:r>
              <a:rPr lang="id-ID" sz="3600" dirty="0"/>
              <a:t>R : konstanta gas ideal</a:t>
            </a:r>
          </a:p>
          <a:p>
            <a:pPr marL="0" indent="0">
              <a:buNone/>
            </a:pPr>
            <a:r>
              <a:rPr lang="id-ID" sz="3600" dirty="0"/>
              <a:t>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5994" cy="4797244"/>
          </a:xfrm>
        </p:spPr>
        <p:txBody>
          <a:bodyPr>
            <a:normAutofit fontScale="92500" lnSpcReduction="10000"/>
          </a:bodyPr>
          <a:lstStyle/>
          <a:p>
            <a:r>
              <a:rPr lang="id-ID" sz="3200" dirty="0"/>
              <a:t>R = 8,314 kJ/kmol.K</a:t>
            </a:r>
          </a:p>
          <a:p>
            <a:pPr marL="0" indent="0">
              <a:buNone/>
            </a:pPr>
            <a:r>
              <a:rPr lang="id-ID" sz="3200" dirty="0"/>
              <a:t>      = 8,314 kPa.m3/kmol.K</a:t>
            </a:r>
          </a:p>
          <a:p>
            <a:pPr marL="0" indent="0">
              <a:buNone/>
            </a:pPr>
            <a:r>
              <a:rPr lang="id-ID" sz="3200" dirty="0"/>
              <a:t>      = 0,08314 bar.m3/kmol.K</a:t>
            </a:r>
          </a:p>
          <a:p>
            <a:pPr marL="0" indent="0">
              <a:buNone/>
            </a:pPr>
            <a:r>
              <a:rPr lang="id-ID" sz="3200" dirty="0"/>
              <a:t>      = 1,9859 Btu/mol.R</a:t>
            </a:r>
          </a:p>
          <a:p>
            <a:pPr marL="0" indent="0">
              <a:buNone/>
            </a:pPr>
            <a:r>
              <a:rPr lang="id-ID" sz="3200" dirty="0"/>
              <a:t>      = 10,7316 psia.cuft/lbmol.R</a:t>
            </a:r>
          </a:p>
          <a:p>
            <a:pPr marL="0" indent="0">
              <a:buNone/>
            </a:pPr>
            <a:r>
              <a:rPr lang="id-ID" sz="3200" dirty="0"/>
              <a:t>      = 1545,37 ft.lbf/lbmol.R</a:t>
            </a:r>
          </a:p>
          <a:p>
            <a:pPr marL="0" indent="0">
              <a:buNone/>
            </a:pPr>
            <a:r>
              <a:rPr lang="id-ID" sz="3200" dirty="0"/>
              <a:t>      = 0,08205 L.atm/mol.K</a:t>
            </a:r>
          </a:p>
        </p:txBody>
      </p:sp>
    </p:spTree>
    <p:extLst>
      <p:ext uri="{BB962C8B-B14F-4D97-AF65-F5344CB8AC3E}">
        <p14:creationId xmlns:p14="http://schemas.microsoft.com/office/powerpoint/2010/main" val="88344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10348" y="679269"/>
            <a:ext cx="7142610" cy="5497694"/>
          </a:xfrm>
        </p:spPr>
        <p:txBody>
          <a:bodyPr>
            <a:normAutofit/>
          </a:bodyPr>
          <a:lstStyle/>
          <a:p>
            <a:r>
              <a:rPr lang="id-ID" sz="3600" dirty="0"/>
              <a:t>Pada kondisi standar (0</a:t>
            </a:r>
            <a:r>
              <a:rPr lang="id-ID" sz="3600" dirty="0">
                <a:latin typeface="Trebuchet MS" panose="020B0603020202020204" pitchFamily="34" charset="0"/>
              </a:rPr>
              <a:t>°C, 1 atm)</a:t>
            </a:r>
            <a:r>
              <a:rPr lang="id-ID" sz="3600" dirty="0"/>
              <a:t> 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407" y="679269"/>
            <a:ext cx="4653416" cy="4913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4396" y="1685109"/>
            <a:ext cx="6939989" cy="141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9390" y="3187338"/>
            <a:ext cx="6934995" cy="28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 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23" y="2119743"/>
            <a:ext cx="11480554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Answer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64303"/>
            <a:ext cx="9319270" cy="29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d-ID" dirty="0"/>
              <a:t>Salah satu kuantitas/besaran dasar SI</a:t>
            </a:r>
          </a:p>
          <a:p>
            <a:pPr>
              <a:buFontTx/>
              <a:buChar char="-"/>
            </a:pPr>
            <a:endParaRPr lang="id-ID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49636" y="928255"/>
            <a:ext cx="6225859" cy="5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101404"/>
            <a:ext cx="4747059" cy="30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15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 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61" y="2133600"/>
            <a:ext cx="10411278" cy="4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Answer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05" y="1832013"/>
            <a:ext cx="8402222" cy="5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4826"/>
            <a:ext cx="11869088" cy="58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4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228600"/>
            <a:ext cx="4190999" cy="62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Hukum ke-nol termodinamika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id-ID" dirty="0"/>
              <a:t>etiap benda memiliki suhu.</a:t>
            </a:r>
          </a:p>
          <a:p>
            <a:pPr marL="0" indent="0">
              <a:buNone/>
            </a:pPr>
            <a:r>
              <a:rPr lang="id-ID" dirty="0"/>
              <a:t>Apabila benda A dan B masing-masing berada pada kesetimbangan suhu dengan benda ketiga T, maka benda A dan B berada dalam kesetimbangan suhu satu sama lain.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2" y="3502531"/>
            <a:ext cx="11312596" cy="30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Pengukuran suhu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Triple Point of Water</a:t>
            </a:r>
            <a:endParaRPr lang="id-ID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dirty="0"/>
              <a:t>ditetapkan pada</a:t>
            </a:r>
            <a:r>
              <a:rPr lang="en-US" dirty="0"/>
              <a:t> 273.16 K </a:t>
            </a:r>
            <a:r>
              <a:rPr lang="id-ID" dirty="0"/>
              <a:t>sebagai standar kalibrasi penetapan skala termometer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9345" y="662519"/>
            <a:ext cx="5001491" cy="60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7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6" y="1274618"/>
            <a:ext cx="6126784" cy="501630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1427018"/>
            <a:ext cx="5207451" cy="4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21" y="471054"/>
            <a:ext cx="8029859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pan of water is heated from 25°C to 80°C. What is the change in its temperature on the Kelvin scale and on the Fahrenheit scale?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60759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240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Office Theme</vt:lpstr>
      <vt:lpstr>03. Temperatur dan panas</vt:lpstr>
      <vt:lpstr>Temperature</vt:lpstr>
      <vt:lpstr>PowerPoint Presentation</vt:lpstr>
      <vt:lpstr>PowerPoint Presentation</vt:lpstr>
      <vt:lpstr>Hukum ke-nol termodinamika</vt:lpstr>
      <vt:lpstr>Pengukuran suhu</vt:lpstr>
      <vt:lpstr>PowerPoint Presentation</vt:lpstr>
      <vt:lpstr>PowerPoint Presentation</vt:lpstr>
      <vt:lpstr>Example 1</vt:lpstr>
      <vt:lpstr>Example 2</vt:lpstr>
      <vt:lpstr>Answer</vt:lpstr>
      <vt:lpstr>Thermal Expansion</vt:lpstr>
      <vt:lpstr>Example 3</vt:lpstr>
      <vt:lpstr>PowerPoint Presentation</vt:lpstr>
      <vt:lpstr>Answer</vt:lpstr>
      <vt:lpstr>Hukum gas ideal</vt:lpstr>
      <vt:lpstr>PowerPoint Presentation</vt:lpstr>
      <vt:lpstr>Example 4</vt:lpstr>
      <vt:lpstr>Answer</vt:lpstr>
      <vt:lpstr>Example 5</vt:lpstr>
      <vt:lpstr>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03. Temperatur dan panas</dc:title>
  <dc:creator>Dwi Ardiana</dc:creator>
  <cp:lastModifiedBy>Dwi Ardiana</cp:lastModifiedBy>
  <cp:revision>12</cp:revision>
  <dcterms:created xsi:type="dcterms:W3CDTF">2019-09-29T09:34:11Z</dcterms:created>
  <dcterms:modified xsi:type="dcterms:W3CDTF">2022-09-21T02:34:02Z</dcterms:modified>
</cp:coreProperties>
</file>