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E7DB-94BC-42B6-9CF4-F7F9DF01821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48F-9B50-4DB1-8204-DE045266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E7DB-94BC-42B6-9CF4-F7F9DF01821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48F-9B50-4DB1-8204-DE045266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E7DB-94BC-42B6-9CF4-F7F9DF01821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48F-9B50-4DB1-8204-DE045266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E7DB-94BC-42B6-9CF4-F7F9DF01821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48F-9B50-4DB1-8204-DE045266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E7DB-94BC-42B6-9CF4-F7F9DF01821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48F-9B50-4DB1-8204-DE045266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E7DB-94BC-42B6-9CF4-F7F9DF01821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48F-9B50-4DB1-8204-DE045266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E7DB-94BC-42B6-9CF4-F7F9DF01821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48F-9B50-4DB1-8204-DE045266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E7DB-94BC-42B6-9CF4-F7F9DF01821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48F-9B50-4DB1-8204-DE045266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E7DB-94BC-42B6-9CF4-F7F9DF01821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48F-9B50-4DB1-8204-DE045266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E7DB-94BC-42B6-9CF4-F7F9DF01821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48F-9B50-4DB1-8204-DE045266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E7DB-94BC-42B6-9CF4-F7F9DF01821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448F-9B50-4DB1-8204-DE045266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8E7DB-94BC-42B6-9CF4-F7F9DF018216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E448F-9B50-4DB1-8204-DE045266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905000"/>
            <a:ext cx="7772400" cy="1752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9600" dirty="0" smtClean="0">
                <a:solidFill>
                  <a:schemeClr val="tx2">
                    <a:satMod val="200000"/>
                  </a:schemeClr>
                </a:solidFill>
                <a:latin typeface="Algerian" pitchFamily="82" charset="0"/>
              </a:rPr>
              <a:t>KALIMAT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Ciri-ciri Kalimat Efektif: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981200"/>
            <a:ext cx="6248400" cy="4114800"/>
          </a:xfrm>
        </p:spPr>
        <p:txBody>
          <a:bodyPr/>
          <a:lstStyle/>
          <a:p>
            <a:pPr marL="609600" indent="-609600">
              <a:buFontTx/>
              <a:buAutoNum type="alphaLcPeriod"/>
            </a:pPr>
            <a:r>
              <a:rPr lang="en-US" smtClean="0">
                <a:latin typeface="Elephant" pitchFamily="18" charset="0"/>
              </a:rPr>
              <a:t>Kesepadanan struktur</a:t>
            </a:r>
          </a:p>
          <a:p>
            <a:pPr marL="609600" indent="-609600">
              <a:buFontTx/>
              <a:buAutoNum type="alphaLcPeriod"/>
            </a:pPr>
            <a:r>
              <a:rPr lang="en-US" smtClean="0">
                <a:latin typeface="Elephant" pitchFamily="18" charset="0"/>
              </a:rPr>
              <a:t>Keparalelan </a:t>
            </a:r>
          </a:p>
          <a:p>
            <a:pPr marL="609600" indent="-609600">
              <a:buFontTx/>
              <a:buAutoNum type="alphaLcPeriod"/>
            </a:pPr>
            <a:r>
              <a:rPr lang="en-US" smtClean="0">
                <a:latin typeface="Elephant" pitchFamily="18" charset="0"/>
              </a:rPr>
              <a:t>Ketegasan </a:t>
            </a:r>
          </a:p>
          <a:p>
            <a:pPr marL="609600" indent="-609600">
              <a:buFontTx/>
              <a:buAutoNum type="alphaLcPeriod"/>
            </a:pPr>
            <a:r>
              <a:rPr lang="en-US" smtClean="0">
                <a:latin typeface="Elephant" pitchFamily="18" charset="0"/>
              </a:rPr>
              <a:t>Kehematan </a:t>
            </a:r>
          </a:p>
          <a:p>
            <a:pPr marL="609600" indent="-609600">
              <a:buFontTx/>
              <a:buAutoNum type="alphaLcPeriod"/>
            </a:pPr>
            <a:r>
              <a:rPr lang="en-US" smtClean="0">
                <a:latin typeface="Elephant" pitchFamily="18" charset="0"/>
              </a:rPr>
              <a:t>Kecermatan </a:t>
            </a:r>
          </a:p>
          <a:p>
            <a:pPr marL="609600" indent="-609600">
              <a:buFontTx/>
              <a:buAutoNum type="alphaLcPeriod"/>
            </a:pPr>
            <a:r>
              <a:rPr lang="en-US" smtClean="0">
                <a:latin typeface="Elephant" pitchFamily="18" charset="0"/>
              </a:rPr>
              <a:t>Kepaduan </a:t>
            </a:r>
          </a:p>
          <a:p>
            <a:pPr marL="609600" indent="-609600">
              <a:buFontTx/>
              <a:buAutoNum type="alphaLcPeriod"/>
            </a:pPr>
            <a:r>
              <a:rPr lang="en-US" smtClean="0">
                <a:latin typeface="Elephant" pitchFamily="18" charset="0"/>
              </a:rPr>
              <a:t>Kelogisan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6271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tx2">
                    <a:satMod val="200000"/>
                  </a:schemeClr>
                </a:solidFill>
              </a:rPr>
              <a:t>a. </a:t>
            </a:r>
            <a:r>
              <a:rPr lang="en-US" sz="5400" dirty="0" err="1" smtClean="0">
                <a:solidFill>
                  <a:schemeClr val="tx2">
                    <a:satMod val="200000"/>
                  </a:schemeClr>
                </a:solidFill>
              </a:rPr>
              <a:t>Kesepadanan</a:t>
            </a:r>
            <a:endParaRPr lang="en-US" sz="5400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98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590800"/>
            <a:ext cx="7543800" cy="35052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00B050"/>
                </a:solidFill>
              </a:rPr>
              <a:t>kesepadanan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kesepadanan</a:t>
            </a:r>
            <a:r>
              <a:rPr lang="en-US" dirty="0" smtClean="0"/>
              <a:t>/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[</a:t>
            </a:r>
            <a:r>
              <a:rPr lang="en-US" dirty="0" err="1" smtClean="0"/>
              <a:t>gagasan</a:t>
            </a:r>
            <a:r>
              <a:rPr lang="en-US" dirty="0" smtClean="0"/>
              <a:t>]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. </a:t>
            </a:r>
            <a:r>
              <a:rPr lang="en-US" dirty="0" err="1" smtClean="0"/>
              <a:t>Kesepadanan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diperlihatkan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kompak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kepaduan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baik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i="1" dirty="0" err="1" smtClean="0">
                <a:solidFill>
                  <a:schemeClr val="tx2">
                    <a:satMod val="200000"/>
                  </a:schemeClr>
                </a:solidFill>
              </a:rPr>
              <a:t>Kesepadanan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kalimat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memiliki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beberapa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ciri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sz="2800" dirty="0" err="1" smtClean="0"/>
              <a:t>Kalimat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i="1" dirty="0" err="1" smtClean="0"/>
              <a:t>subjek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err="1" smtClean="0"/>
              <a:t>predikat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jelas</a:t>
            </a:r>
            <a:r>
              <a:rPr lang="en-US" sz="2800" dirty="0" smtClean="0"/>
              <a:t>. </a:t>
            </a:r>
            <a:r>
              <a:rPr lang="en-US" sz="2800" dirty="0" err="1" smtClean="0"/>
              <a:t>Ketidakjelasan</a:t>
            </a:r>
            <a:r>
              <a:rPr lang="en-US" sz="2800" dirty="0" smtClean="0"/>
              <a:t> </a:t>
            </a:r>
            <a:r>
              <a:rPr lang="en-US" sz="2800" dirty="0" err="1" smtClean="0"/>
              <a:t>subjek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predikat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kalimat</a:t>
            </a:r>
            <a:r>
              <a:rPr lang="en-US" sz="2800" dirty="0" smtClean="0"/>
              <a:t>,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kalimat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efektif</a:t>
            </a:r>
            <a:r>
              <a:rPr lang="en-US" sz="2800" dirty="0" smtClean="0"/>
              <a:t>. </a:t>
            </a:r>
            <a:r>
              <a:rPr lang="en-US" sz="2800" dirty="0" err="1" smtClean="0"/>
              <a:t>Kejelasan</a:t>
            </a:r>
            <a:r>
              <a:rPr lang="en-US" sz="2800" dirty="0" smtClean="0"/>
              <a:t> </a:t>
            </a:r>
            <a:r>
              <a:rPr lang="en-US" sz="2800" dirty="0" err="1" smtClean="0"/>
              <a:t>subjek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predikat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kalimat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menghindarkan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pemakaian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di</a:t>
            </a:r>
            <a:r>
              <a:rPr lang="en-US" sz="2800" i="1" dirty="0" smtClean="0">
                <a:solidFill>
                  <a:srgbClr val="C00000"/>
                </a:solidFill>
              </a:rPr>
              <a:t>, </a:t>
            </a:r>
            <a:r>
              <a:rPr lang="en-US" sz="2800" i="1" dirty="0" err="1" smtClean="0">
                <a:solidFill>
                  <a:srgbClr val="C00000"/>
                </a:solidFill>
              </a:rPr>
              <a:t>dalam</a:t>
            </a:r>
            <a:r>
              <a:rPr lang="en-US" sz="2800" i="1" dirty="0" smtClean="0">
                <a:solidFill>
                  <a:srgbClr val="C00000"/>
                </a:solidFill>
              </a:rPr>
              <a:t>, </a:t>
            </a:r>
            <a:r>
              <a:rPr lang="en-US" sz="2800" i="1" dirty="0" err="1" smtClean="0">
                <a:solidFill>
                  <a:srgbClr val="C00000"/>
                </a:solidFill>
              </a:rPr>
              <a:t>bagi</a:t>
            </a:r>
            <a:r>
              <a:rPr lang="en-US" sz="2800" i="1" dirty="0" smtClean="0">
                <a:solidFill>
                  <a:srgbClr val="C00000"/>
                </a:solidFill>
              </a:rPr>
              <a:t>, </a:t>
            </a:r>
            <a:r>
              <a:rPr lang="en-US" sz="2800" i="1" dirty="0" err="1" smtClean="0">
                <a:solidFill>
                  <a:srgbClr val="C00000"/>
                </a:solidFill>
              </a:rPr>
              <a:t>untuk</a:t>
            </a:r>
            <a:r>
              <a:rPr lang="en-US" sz="2800" i="1" dirty="0" smtClean="0">
                <a:solidFill>
                  <a:srgbClr val="C00000"/>
                </a:solidFill>
              </a:rPr>
              <a:t>, </a:t>
            </a:r>
            <a:r>
              <a:rPr lang="en-US" sz="2800" i="1" dirty="0" err="1" smtClean="0">
                <a:solidFill>
                  <a:srgbClr val="C00000"/>
                </a:solidFill>
              </a:rPr>
              <a:t>pada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sebagainya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 </a:t>
            </a:r>
            <a:r>
              <a:rPr lang="en-US" sz="2800" dirty="0" err="1" smtClean="0"/>
              <a:t>subjek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: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3600" i="1" dirty="0" err="1" smtClean="0">
                <a:solidFill>
                  <a:srgbClr val="C00000"/>
                </a:solidFill>
              </a:rPr>
              <a:t>Bagi</a:t>
            </a:r>
            <a:r>
              <a:rPr lang="en-US" sz="3600" dirty="0" smtClean="0"/>
              <a:t> </a:t>
            </a:r>
            <a:r>
              <a:rPr lang="en-US" sz="3600" dirty="0" err="1" smtClean="0"/>
              <a:t>semua</a:t>
            </a:r>
            <a:r>
              <a:rPr lang="en-US" sz="3600" dirty="0" smtClean="0"/>
              <a:t> </a:t>
            </a: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r>
              <a:rPr lang="en-US" sz="3600" dirty="0" err="1" smtClean="0"/>
              <a:t>perguruan</a:t>
            </a:r>
            <a:r>
              <a:rPr lang="en-US" sz="3600" dirty="0" smtClean="0"/>
              <a:t> </a:t>
            </a:r>
            <a:r>
              <a:rPr lang="en-US" sz="3600" dirty="0" err="1" smtClean="0"/>
              <a:t>tinggi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 </a:t>
            </a:r>
            <a:r>
              <a:rPr lang="en-US" sz="3600" dirty="0" err="1" smtClean="0"/>
              <a:t>harus</a:t>
            </a:r>
            <a:r>
              <a:rPr lang="en-US" sz="3600" dirty="0" smtClean="0"/>
              <a:t> </a:t>
            </a:r>
            <a:r>
              <a:rPr lang="en-US" sz="3600" dirty="0" err="1" smtClean="0"/>
              <a:t>membayar</a:t>
            </a:r>
            <a:r>
              <a:rPr lang="en-US" sz="3600" dirty="0" smtClean="0"/>
              <a:t> </a:t>
            </a:r>
            <a:r>
              <a:rPr lang="en-US" sz="3600" dirty="0" err="1" smtClean="0"/>
              <a:t>uang</a:t>
            </a:r>
            <a:r>
              <a:rPr lang="en-US" sz="3600" dirty="0" smtClean="0"/>
              <a:t> </a:t>
            </a:r>
            <a:r>
              <a:rPr lang="en-US" sz="3600" dirty="0" err="1" smtClean="0"/>
              <a:t>kuliah</a:t>
            </a:r>
            <a:r>
              <a:rPr lang="en-US" sz="3600" dirty="0" smtClean="0"/>
              <a:t>. [</a:t>
            </a:r>
            <a:r>
              <a:rPr lang="en-US" sz="3600" dirty="0" err="1" smtClean="0"/>
              <a:t>salah</a:t>
            </a:r>
            <a:r>
              <a:rPr lang="en-US" sz="3600" dirty="0" smtClean="0"/>
              <a:t>]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Semua</a:t>
            </a:r>
            <a:r>
              <a:rPr lang="en-US" sz="3600" dirty="0" smtClean="0"/>
              <a:t> </a:t>
            </a: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r>
              <a:rPr lang="en-US" sz="3600" dirty="0" err="1" smtClean="0"/>
              <a:t>perguruan</a:t>
            </a:r>
            <a:r>
              <a:rPr lang="en-US" sz="3600" dirty="0" smtClean="0"/>
              <a:t> </a:t>
            </a:r>
            <a:r>
              <a:rPr lang="en-US" sz="3600" dirty="0" err="1" smtClean="0"/>
              <a:t>tinggi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 </a:t>
            </a:r>
            <a:r>
              <a:rPr lang="en-US" sz="3600" dirty="0" err="1" smtClean="0"/>
              <a:t>harus</a:t>
            </a:r>
            <a:r>
              <a:rPr lang="en-US" sz="3600" dirty="0" smtClean="0"/>
              <a:t> </a:t>
            </a:r>
            <a:r>
              <a:rPr lang="en-US" sz="3600" dirty="0" err="1" smtClean="0"/>
              <a:t>membayar</a:t>
            </a:r>
            <a:r>
              <a:rPr lang="en-US" sz="3600" dirty="0" smtClean="0"/>
              <a:t> </a:t>
            </a:r>
            <a:r>
              <a:rPr lang="en-US" sz="3600" dirty="0" err="1" smtClean="0"/>
              <a:t>uang</a:t>
            </a:r>
            <a:r>
              <a:rPr lang="en-US" sz="3600" dirty="0" smtClean="0"/>
              <a:t> </a:t>
            </a:r>
            <a:r>
              <a:rPr lang="en-US" sz="3600" dirty="0" err="1" smtClean="0"/>
              <a:t>kuliah</a:t>
            </a:r>
            <a:r>
              <a:rPr lang="en-US" sz="3600" dirty="0" smtClean="0"/>
              <a:t>. [</a:t>
            </a:r>
            <a:r>
              <a:rPr lang="en-US" sz="3600" dirty="0" err="1" smtClean="0"/>
              <a:t>benar</a:t>
            </a:r>
            <a:r>
              <a:rPr lang="en-US" sz="3600" dirty="0" smtClean="0"/>
              <a:t>]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2.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terdapat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subjek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ganda</a:t>
            </a:r>
            <a:endParaRPr lang="en-US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sz="2800" dirty="0" smtClean="0"/>
              <a:t>A. </a:t>
            </a:r>
            <a:r>
              <a:rPr lang="en-US" sz="2800" i="1" dirty="0" err="1" smtClean="0"/>
              <a:t>Penyusunan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i="1" dirty="0" err="1" smtClean="0"/>
              <a:t>saya</a:t>
            </a:r>
            <a:r>
              <a:rPr lang="en-US" sz="2800" dirty="0" smtClean="0"/>
              <a:t> </a:t>
            </a:r>
            <a:r>
              <a:rPr lang="en-US" sz="2800" dirty="0" err="1" smtClean="0"/>
              <a:t>dibantu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dosen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B. </a:t>
            </a:r>
            <a:r>
              <a:rPr lang="en-US" sz="2800" i="1" dirty="0" err="1" smtClean="0"/>
              <a:t>Soal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i="1" dirty="0" err="1" smtClean="0"/>
              <a:t>saya</a:t>
            </a:r>
            <a:r>
              <a:rPr lang="en-US" sz="2800" dirty="0" smtClean="0"/>
              <a:t>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 smtClean="0"/>
              <a:t>jelas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diperbaiki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A.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menyusun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, </a:t>
            </a:r>
            <a:r>
              <a:rPr lang="en-US" sz="2800" dirty="0" err="1" smtClean="0"/>
              <a:t>saya</a:t>
            </a:r>
            <a:r>
              <a:rPr lang="en-US" sz="2800" dirty="0" smtClean="0"/>
              <a:t> </a:t>
            </a:r>
            <a:r>
              <a:rPr lang="en-US" sz="2800" dirty="0" err="1" smtClean="0"/>
              <a:t>dibantu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dosen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B. </a:t>
            </a:r>
            <a:r>
              <a:rPr lang="en-US" sz="2800" dirty="0" err="1" smtClean="0"/>
              <a:t>soal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saya</a:t>
            </a:r>
            <a:r>
              <a:rPr lang="en-US" sz="2800" dirty="0" smtClean="0"/>
              <a:t>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 smtClean="0"/>
              <a:t>jelas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3.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Kata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penghubung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intrakalimat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tidak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dipakai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pada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kalimat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tunggal</a:t>
            </a:r>
            <a:endParaRPr lang="en-US" sz="3200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352800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en-US" sz="2800" dirty="0" err="1" smtClean="0"/>
              <a:t>Contoh</a:t>
            </a:r>
            <a:r>
              <a:rPr lang="en-US" sz="2800" dirty="0" smtClean="0"/>
              <a:t>:</a:t>
            </a:r>
          </a:p>
          <a:p>
            <a:pPr marL="609600" indent="-609600">
              <a:buFontTx/>
              <a:buAutoNum type="alphaLcPeriod"/>
            </a:pPr>
            <a:endParaRPr lang="en-US" sz="2800" dirty="0" smtClean="0"/>
          </a:p>
          <a:p>
            <a:pPr marL="609600" indent="-609600">
              <a:buFontTx/>
              <a:buAutoNum type="alphaLcPeriod"/>
            </a:pPr>
            <a:r>
              <a:rPr lang="en-US" sz="2800" dirty="0" err="1" smtClean="0"/>
              <a:t>Kami</a:t>
            </a:r>
            <a:r>
              <a:rPr lang="en-US" sz="2800" dirty="0" smtClean="0"/>
              <a:t> </a:t>
            </a:r>
            <a:r>
              <a:rPr lang="en-US" sz="2800" dirty="0" err="1" smtClean="0"/>
              <a:t>datang</a:t>
            </a:r>
            <a:r>
              <a:rPr lang="en-US" sz="2800" dirty="0" smtClean="0"/>
              <a:t> </a:t>
            </a:r>
            <a:r>
              <a:rPr lang="en-US" sz="2800" dirty="0" err="1" smtClean="0"/>
              <a:t>terlambat</a:t>
            </a:r>
            <a:r>
              <a:rPr lang="en-US" sz="2800" dirty="0" smtClean="0"/>
              <a:t>. </a:t>
            </a:r>
            <a:r>
              <a:rPr lang="en-US" sz="2800" i="1" dirty="0" err="1" smtClean="0">
                <a:solidFill>
                  <a:srgbClr val="C00000"/>
                </a:solidFill>
              </a:rPr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kami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acara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.</a:t>
            </a:r>
          </a:p>
          <a:p>
            <a:pPr marL="609600" indent="-609600">
              <a:buFontTx/>
              <a:buAutoNum type="alphaLcPeriod"/>
            </a:pPr>
            <a:endParaRPr lang="en-US" sz="2800" dirty="0" smtClean="0"/>
          </a:p>
          <a:p>
            <a:pPr marL="609600" indent="-609600">
              <a:buFontTx/>
              <a:buAutoNum type="alphaLcPeriod"/>
            </a:pPr>
            <a:r>
              <a:rPr lang="en-US" sz="2800" dirty="0" err="1" smtClean="0"/>
              <a:t>Kakaknya</a:t>
            </a:r>
            <a:r>
              <a:rPr lang="en-US" sz="2800" dirty="0" smtClean="0"/>
              <a:t> </a:t>
            </a:r>
            <a:r>
              <a:rPr lang="en-US" sz="2800" dirty="0" err="1" smtClean="0"/>
              <a:t>membeli</a:t>
            </a:r>
            <a:r>
              <a:rPr lang="en-US" sz="2800" dirty="0" smtClean="0"/>
              <a:t> </a:t>
            </a:r>
            <a:r>
              <a:rPr lang="en-US" sz="2800" dirty="0" err="1" smtClean="0"/>
              <a:t>sepeda</a:t>
            </a:r>
            <a:r>
              <a:rPr lang="en-US" sz="2800" dirty="0" smtClean="0"/>
              <a:t> </a:t>
            </a:r>
            <a:r>
              <a:rPr lang="en-US" sz="2800" dirty="0" smtClean="0"/>
              <a:t>motor Honda. </a:t>
            </a:r>
            <a:r>
              <a:rPr lang="en-US" sz="2800" i="1" dirty="0" err="1" smtClean="0">
                <a:solidFill>
                  <a:srgbClr val="C00000"/>
                </a:solidFill>
              </a:rPr>
              <a:t>Sedangkan</a:t>
            </a:r>
            <a:r>
              <a:rPr lang="en-US" sz="2800" dirty="0" smtClean="0"/>
              <a:t>  </a:t>
            </a:r>
            <a:r>
              <a:rPr lang="en-US" sz="2800" dirty="0" err="1" smtClean="0"/>
              <a:t>dia</a:t>
            </a:r>
            <a:r>
              <a:rPr lang="en-US" sz="2800" dirty="0" smtClean="0"/>
              <a:t> </a:t>
            </a:r>
            <a:r>
              <a:rPr lang="en-US" sz="2800" dirty="0" err="1" smtClean="0"/>
              <a:t>membeli</a:t>
            </a:r>
            <a:r>
              <a:rPr lang="en-US" sz="2800" dirty="0" smtClean="0"/>
              <a:t> </a:t>
            </a:r>
            <a:r>
              <a:rPr lang="en-US" sz="2800" dirty="0" err="1" smtClean="0"/>
              <a:t>sepeda</a:t>
            </a:r>
            <a:r>
              <a:rPr lang="en-US" sz="2800" dirty="0" smtClean="0"/>
              <a:t> </a:t>
            </a:r>
            <a:r>
              <a:rPr lang="en-US" sz="2800" dirty="0" smtClean="0"/>
              <a:t>motor Suzuki.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Perbaikan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kalimat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itu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dilakukan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dua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cara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.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1"/>
            <a:ext cx="7924800" cy="3581400"/>
          </a:xfrm>
        </p:spPr>
        <p:txBody>
          <a:bodyPr/>
          <a:lstStyle/>
          <a:p>
            <a:r>
              <a:rPr lang="en-US" i="1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i="1" dirty="0" err="1" smtClean="0"/>
              <a:t>kalimat</a:t>
            </a:r>
            <a:r>
              <a:rPr lang="en-US" i="1" dirty="0" smtClean="0"/>
              <a:t> </a:t>
            </a:r>
            <a:r>
              <a:rPr lang="en-US" i="1" dirty="0" err="1" smtClean="0"/>
              <a:t>majemuk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endParaRPr lang="en-US" dirty="0" smtClean="0"/>
          </a:p>
          <a:p>
            <a:endParaRPr lang="en-US" dirty="0" smtClean="0"/>
          </a:p>
          <a:p>
            <a:r>
              <a:rPr lang="en-US" i="1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ungkapan</a:t>
            </a:r>
            <a:r>
              <a:rPr lang="en-US" dirty="0" smtClean="0"/>
              <a:t> </a:t>
            </a:r>
            <a:r>
              <a:rPr lang="en-US" dirty="0" err="1" smtClean="0"/>
              <a:t>penghubung</a:t>
            </a:r>
            <a:r>
              <a:rPr lang="en-US" dirty="0" smtClean="0"/>
              <a:t> </a:t>
            </a:r>
            <a:r>
              <a:rPr lang="en-US" i="1" dirty="0" err="1" smtClean="0"/>
              <a:t>intrakalimat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ungkapan</a:t>
            </a:r>
            <a:r>
              <a:rPr lang="en-US" dirty="0" smtClean="0"/>
              <a:t> </a:t>
            </a:r>
            <a:r>
              <a:rPr lang="en-US" dirty="0" err="1" smtClean="0"/>
              <a:t>penghubung</a:t>
            </a:r>
            <a:r>
              <a:rPr lang="en-US" dirty="0" smtClean="0"/>
              <a:t> </a:t>
            </a:r>
            <a:r>
              <a:rPr lang="en-US" i="1" dirty="0" err="1" smtClean="0"/>
              <a:t>antarkalimat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Perbaikan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: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 smtClean="0"/>
              <a:t>Kami</a:t>
            </a:r>
            <a:r>
              <a:rPr lang="en-US" sz="2400" dirty="0" smtClean="0"/>
              <a:t> </a:t>
            </a:r>
            <a:r>
              <a:rPr lang="en-US" sz="2400" dirty="0" err="1" smtClean="0"/>
              <a:t>datang</a:t>
            </a:r>
            <a:r>
              <a:rPr lang="en-US" sz="2400" dirty="0" smtClean="0"/>
              <a:t> </a:t>
            </a:r>
            <a:r>
              <a:rPr lang="en-US" sz="2400" dirty="0" err="1" smtClean="0"/>
              <a:t>terlambat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kami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acara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Atau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Kami</a:t>
            </a:r>
            <a:r>
              <a:rPr lang="en-US" sz="2400" dirty="0" smtClean="0"/>
              <a:t> </a:t>
            </a:r>
            <a:r>
              <a:rPr lang="en-US" sz="2400" dirty="0" err="1" smtClean="0"/>
              <a:t>datang</a:t>
            </a:r>
            <a:r>
              <a:rPr lang="en-US" sz="2400" dirty="0" smtClean="0"/>
              <a:t> </a:t>
            </a:r>
            <a:r>
              <a:rPr lang="en-US" sz="2400" dirty="0" err="1" smtClean="0"/>
              <a:t>terlambat</a:t>
            </a:r>
            <a:r>
              <a:rPr lang="en-US" sz="2400" dirty="0" smtClean="0"/>
              <a:t>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kami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acara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Kakaknya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 </a:t>
            </a:r>
            <a:r>
              <a:rPr lang="en-US" sz="2400" dirty="0" err="1" smtClean="0"/>
              <a:t>sepeda</a:t>
            </a:r>
            <a:r>
              <a:rPr lang="en-US" sz="2400" dirty="0" smtClean="0"/>
              <a:t> </a:t>
            </a:r>
            <a:r>
              <a:rPr lang="en-US" sz="2400" dirty="0" smtClean="0"/>
              <a:t>motor Honda,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dia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 </a:t>
            </a:r>
            <a:r>
              <a:rPr lang="en-US" sz="2400" dirty="0" err="1" smtClean="0"/>
              <a:t>sepeda</a:t>
            </a:r>
            <a:r>
              <a:rPr lang="en-US" sz="2400" dirty="0" smtClean="0"/>
              <a:t> </a:t>
            </a:r>
            <a:r>
              <a:rPr lang="en-US" sz="2400" dirty="0" smtClean="0"/>
              <a:t>motor Suzuki. </a:t>
            </a:r>
            <a:r>
              <a:rPr lang="en-US" sz="2400" dirty="0" err="1" smtClean="0"/>
              <a:t>Atau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Kakaknya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 </a:t>
            </a:r>
            <a:r>
              <a:rPr lang="en-US" sz="2400" dirty="0" err="1" smtClean="0"/>
              <a:t>sepeda</a:t>
            </a:r>
            <a:r>
              <a:rPr lang="en-US" sz="2400" dirty="0" smtClean="0"/>
              <a:t> </a:t>
            </a:r>
            <a:r>
              <a:rPr lang="en-US" sz="2400" dirty="0" smtClean="0"/>
              <a:t>motor Honda.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, </a:t>
            </a:r>
            <a:r>
              <a:rPr lang="en-US" sz="2400" dirty="0" err="1" smtClean="0"/>
              <a:t>dia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 </a:t>
            </a:r>
            <a:r>
              <a:rPr lang="en-US" sz="2400" dirty="0" err="1" smtClean="0"/>
              <a:t>sepeda</a:t>
            </a:r>
            <a:r>
              <a:rPr lang="en-US" sz="2400" dirty="0" smtClean="0"/>
              <a:t> </a:t>
            </a:r>
            <a:r>
              <a:rPr lang="en-US" sz="2400" dirty="0" smtClean="0"/>
              <a:t>motor Suzuki.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4.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Predikat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kalimat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tidak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didahului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satMod val="200000"/>
                  </a:schemeClr>
                </a:solidFill>
              </a:rPr>
              <a:t>kata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3600" i="1" dirty="0" smtClean="0">
                <a:solidFill>
                  <a:srgbClr val="C00000"/>
                </a:solidFill>
              </a:rPr>
              <a:t>yang</a:t>
            </a:r>
            <a:r>
              <a:rPr lang="en-US" sz="3600" i="1" dirty="0" smtClean="0">
                <a:solidFill>
                  <a:schemeClr val="tx2">
                    <a:satMod val="200000"/>
                  </a:schemeClr>
                </a:solidFill>
              </a:rPr>
              <a:t>.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772400" cy="4038600"/>
          </a:xfrm>
        </p:spPr>
        <p:txBody>
          <a:bodyPr>
            <a:normAutofit fontScale="92500"/>
          </a:bodyPr>
          <a:lstStyle/>
          <a:p>
            <a:pPr marL="609600" indent="-609600"/>
            <a:r>
              <a:rPr lang="en-US" sz="2800" dirty="0" err="1" smtClean="0"/>
              <a:t>Contoh</a:t>
            </a:r>
            <a:r>
              <a:rPr lang="en-US" sz="2800" dirty="0" smtClean="0"/>
              <a:t>:</a:t>
            </a:r>
          </a:p>
          <a:p>
            <a:pPr marL="609600" indent="-609600">
              <a:buFontTx/>
              <a:buAutoNum type="alphaLcPeriod"/>
            </a:pP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smtClean="0"/>
              <a:t>Indonesia </a:t>
            </a:r>
            <a:r>
              <a:rPr lang="en-US" sz="2800" i="1" dirty="0" smtClean="0"/>
              <a:t>yang</a:t>
            </a:r>
            <a:r>
              <a:rPr lang="en-US" sz="2800" dirty="0" smtClean="0"/>
              <a:t>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Melayu</a:t>
            </a:r>
            <a:r>
              <a:rPr lang="en-US" sz="2800" dirty="0" smtClean="0"/>
              <a:t>.</a:t>
            </a:r>
          </a:p>
          <a:p>
            <a:pPr marL="609600" indent="-609600">
              <a:buFontTx/>
              <a:buAutoNum type="alphaLcPeriod"/>
            </a:pP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kami</a:t>
            </a:r>
            <a:r>
              <a:rPr lang="en-US" sz="2800" dirty="0" smtClean="0"/>
              <a:t> </a:t>
            </a:r>
            <a:r>
              <a:rPr lang="en-US" sz="2800" i="1" dirty="0" smtClean="0"/>
              <a:t>yang</a:t>
            </a:r>
            <a:r>
              <a:rPr lang="en-US" sz="2800" dirty="0" smtClean="0"/>
              <a:t> </a:t>
            </a:r>
            <a:r>
              <a:rPr lang="en-US" sz="2800" dirty="0" err="1" smtClean="0"/>
              <a:t>terletak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 </a:t>
            </a:r>
            <a:r>
              <a:rPr lang="en-US" sz="2800" dirty="0" err="1" smtClean="0"/>
              <a:t>bioskop</a:t>
            </a:r>
            <a:r>
              <a:rPr lang="en-US" sz="2800" dirty="0" smtClean="0"/>
              <a:t>.</a:t>
            </a:r>
          </a:p>
          <a:p>
            <a:pPr marL="609600" indent="-609600">
              <a:buFontTx/>
              <a:buNone/>
            </a:pPr>
            <a:r>
              <a:rPr lang="en-US" sz="2800" dirty="0" smtClean="0"/>
              <a:t>   </a:t>
            </a:r>
          </a:p>
          <a:p>
            <a:pPr marL="609600" indent="-609600">
              <a:buFontTx/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:</a:t>
            </a:r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AutoNum type="alphaLcPeriod"/>
            </a:pP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smtClean="0"/>
              <a:t>Indonesia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Melayu</a:t>
            </a:r>
            <a:r>
              <a:rPr lang="en-US" sz="2800" dirty="0" smtClean="0"/>
              <a:t>.</a:t>
            </a:r>
          </a:p>
          <a:p>
            <a:pPr marL="609600" indent="-609600">
              <a:buFontTx/>
              <a:buAutoNum type="alphaLcPeriod"/>
            </a:pP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kami</a:t>
            </a:r>
            <a:r>
              <a:rPr lang="en-US" sz="2800" dirty="0" smtClean="0"/>
              <a:t> </a:t>
            </a:r>
            <a:r>
              <a:rPr lang="en-US" sz="2800" dirty="0" err="1" smtClean="0"/>
              <a:t>terletak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 </a:t>
            </a:r>
            <a:r>
              <a:rPr lang="en-US" sz="2800" dirty="0" err="1" smtClean="0"/>
              <a:t>bioskop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6271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tx2">
                    <a:satMod val="200000"/>
                  </a:schemeClr>
                </a:solidFill>
              </a:rPr>
              <a:t>b. </a:t>
            </a:r>
            <a:r>
              <a:rPr lang="en-US" sz="6000" dirty="0" err="1" smtClean="0">
                <a:solidFill>
                  <a:schemeClr val="tx2">
                    <a:satMod val="200000"/>
                  </a:schemeClr>
                </a:solidFill>
              </a:rPr>
              <a:t>Keparalelan</a:t>
            </a:r>
            <a:endParaRPr lang="en-US" sz="6000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806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09800"/>
            <a:ext cx="6934200" cy="3429000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r>
              <a:rPr lang="en-US" dirty="0" err="1" smtClean="0"/>
              <a:t>Maksudnya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nomina</a:t>
            </a:r>
            <a:r>
              <a:rPr lang="en-US" dirty="0" smtClean="0"/>
              <a:t>,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dst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nomina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00B0F0"/>
                </a:solidFill>
              </a:rPr>
              <a:t>verba</a:t>
            </a:r>
            <a:r>
              <a:rPr lang="en-US" dirty="0" smtClean="0"/>
              <a:t>,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dst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00B0F0"/>
                </a:solidFill>
              </a:rPr>
              <a:t>verba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6271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err="1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Pengertian</a:t>
            </a:r>
            <a:r>
              <a:rPr lang="en-US" sz="5400" dirty="0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 </a:t>
            </a:r>
            <a:r>
              <a:rPr lang="en-US" sz="5400" dirty="0" err="1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Kalimat</a:t>
            </a:r>
            <a:endParaRPr lang="en-US" sz="5400" dirty="0" smtClean="0">
              <a:solidFill>
                <a:schemeClr val="tx2">
                  <a:satMod val="200000"/>
                </a:schemeClr>
              </a:solidFill>
              <a:latin typeface="Elephant" pitchFamily="18" charset="0"/>
            </a:endParaRPr>
          </a:p>
        </p:txBody>
      </p:sp>
      <p:sp>
        <p:nvSpPr>
          <p:cNvPr id="7065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971800"/>
            <a:ext cx="7010400" cy="2133600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3600" dirty="0" err="1" smtClean="0">
                <a:solidFill>
                  <a:srgbClr val="FF0000"/>
                </a:solidFill>
                <a:latin typeface="Elephant" pitchFamily="18" charset="0"/>
              </a:rPr>
              <a:t>Kalimat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adalah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suatu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bagian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smtClean="0">
                <a:latin typeface="Elephant" pitchFamily="18" charset="0"/>
              </a:rPr>
              <a:t>yang </a:t>
            </a:r>
            <a:r>
              <a:rPr lang="en-US" sz="3600" dirty="0" err="1" smtClean="0">
                <a:latin typeface="Elephant" pitchFamily="18" charset="0"/>
              </a:rPr>
              <a:t>selesai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dan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menunjukkan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err="1" smtClean="0">
                <a:latin typeface="Elephant" pitchFamily="18" charset="0"/>
              </a:rPr>
              <a:t>pikiran</a:t>
            </a:r>
            <a:r>
              <a:rPr lang="en-US" sz="3600" dirty="0" smtClean="0">
                <a:latin typeface="Elephant" pitchFamily="18" charset="0"/>
              </a:rPr>
              <a:t> </a:t>
            </a:r>
            <a:r>
              <a:rPr lang="en-US" sz="3600" dirty="0" smtClean="0">
                <a:latin typeface="Elephant" pitchFamily="18" charset="0"/>
              </a:rPr>
              <a:t>yang </a:t>
            </a:r>
            <a:r>
              <a:rPr lang="en-US" sz="3600" dirty="0" err="1" smtClean="0">
                <a:latin typeface="Elephant" pitchFamily="18" charset="0"/>
              </a:rPr>
              <a:t>lengkap</a:t>
            </a:r>
            <a:r>
              <a:rPr lang="en-US" sz="3600" dirty="0" smtClean="0">
                <a:latin typeface="Elephant" pitchFamily="18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</a:rPr>
              <a:t>Contoh: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minyak</a:t>
            </a:r>
            <a:r>
              <a:rPr lang="en-US" sz="2800" dirty="0" smtClean="0"/>
              <a:t> </a:t>
            </a:r>
            <a:r>
              <a:rPr lang="en-US" sz="2800" i="1" dirty="0" err="1" smtClean="0"/>
              <a:t>dibekukan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i="1" dirty="0" err="1" smtClean="0"/>
              <a:t>kenaikan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luwes</a:t>
            </a:r>
            <a:r>
              <a:rPr lang="en-US" sz="2800" dirty="0" smtClean="0"/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err="1" smtClean="0"/>
              <a:t>Kalimat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kesejajaran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mewakili</a:t>
            </a:r>
            <a:r>
              <a:rPr lang="en-US" sz="2800" dirty="0" smtClean="0"/>
              <a:t> </a:t>
            </a:r>
            <a:r>
              <a:rPr lang="en-US" sz="2800" dirty="0" err="1" smtClean="0"/>
              <a:t>predikat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i="1" dirty="0" err="1" smtClean="0"/>
              <a:t>dibekukan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err="1" smtClean="0"/>
              <a:t>kenaikan</a:t>
            </a:r>
            <a:r>
              <a:rPr lang="en-US" sz="2800" dirty="0" smtClean="0"/>
              <a:t>. </a:t>
            </a:r>
            <a:r>
              <a:rPr lang="en-US" sz="2800" dirty="0" err="1" smtClean="0"/>
              <a:t>Keduanya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disejajarkan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/>
              <a:t>a.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minyak</a:t>
            </a:r>
            <a:r>
              <a:rPr lang="en-US" sz="2800" dirty="0" smtClean="0"/>
              <a:t> </a:t>
            </a:r>
            <a:r>
              <a:rPr lang="en-US" sz="2800" i="1" dirty="0" err="1" smtClean="0"/>
              <a:t>dibekukan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i="1" dirty="0" err="1" smtClean="0"/>
              <a:t>dinaikkan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luwes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: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smtClean="0"/>
              <a:t>b.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pengecatan</a:t>
            </a:r>
            <a:r>
              <a:rPr lang="en-US" dirty="0" smtClean="0"/>
              <a:t> </a:t>
            </a:r>
            <a:r>
              <a:rPr lang="en-US" dirty="0" err="1" smtClean="0"/>
              <a:t>tembok</a:t>
            </a:r>
            <a:r>
              <a:rPr lang="en-US" dirty="0" smtClean="0"/>
              <a:t>, </a:t>
            </a:r>
            <a:r>
              <a:rPr lang="en-US" i="1" dirty="0" err="1" smtClean="0">
                <a:solidFill>
                  <a:srgbClr val="C00000"/>
                </a:solidFill>
              </a:rPr>
              <a:t>memasang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, </a:t>
            </a:r>
            <a:r>
              <a:rPr lang="en-US" i="1" dirty="0" err="1" smtClean="0">
                <a:solidFill>
                  <a:srgbClr val="C00000"/>
                </a:solidFill>
              </a:rPr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air,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2212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Kalimat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itu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tidak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memiliki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kesejajaran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karena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kata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yang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menduduki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predikat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tidak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sama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bentuknya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yaitu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pengecatan</a:t>
            </a:r>
            <a:r>
              <a:rPr lang="en-US" sz="2800" i="1" dirty="0" smtClean="0">
                <a:solidFill>
                  <a:schemeClr val="tx2">
                    <a:satMod val="200000"/>
                  </a:schemeClr>
                </a:solidFill>
              </a:rPr>
              <a:t>, </a:t>
            </a:r>
            <a:r>
              <a:rPr lang="en-US" sz="2800" i="1" dirty="0" err="1" smtClean="0">
                <a:solidFill>
                  <a:srgbClr val="00B050"/>
                </a:solidFill>
              </a:rPr>
              <a:t>memasang</a:t>
            </a:r>
            <a:r>
              <a:rPr lang="en-US" sz="2800" i="1" dirty="0" smtClean="0">
                <a:solidFill>
                  <a:schemeClr val="tx2">
                    <a:satMod val="200000"/>
                  </a:schemeClr>
                </a:solidFill>
              </a:rPr>
              <a:t>, </a:t>
            </a:r>
            <a:r>
              <a:rPr lang="en-US" sz="2800" i="1" dirty="0" err="1" smtClean="0">
                <a:solidFill>
                  <a:srgbClr val="C00000"/>
                </a:solidFill>
              </a:rPr>
              <a:t>pengujian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dan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pengaturan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.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743200"/>
            <a:ext cx="7620000" cy="3505200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predikat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smtClean="0"/>
              <a:t>nominal.</a:t>
            </a:r>
          </a:p>
          <a:p>
            <a:pPr marL="609600" indent="-609600">
              <a:buFontTx/>
              <a:buNone/>
            </a:pPr>
            <a:r>
              <a:rPr lang="en-US" dirty="0" smtClean="0"/>
              <a:t>b.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i="1" dirty="0" err="1" smtClean="0"/>
              <a:t>pengecatan</a:t>
            </a:r>
            <a:r>
              <a:rPr lang="en-US" dirty="0" smtClean="0"/>
              <a:t> </a:t>
            </a:r>
            <a:r>
              <a:rPr lang="en-US" dirty="0" err="1" smtClean="0"/>
              <a:t>tembok</a:t>
            </a:r>
            <a:r>
              <a:rPr lang="en-US" dirty="0" smtClean="0"/>
              <a:t>, </a:t>
            </a:r>
            <a:r>
              <a:rPr lang="en-US" i="1" dirty="0" err="1" smtClean="0"/>
              <a:t>pemasangan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, </a:t>
            </a:r>
            <a:r>
              <a:rPr lang="en-US" i="1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air,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ctrTitle"/>
          </p:nvPr>
        </p:nvSpPr>
        <p:spPr>
          <a:xfrm flipV="1">
            <a:off x="685800" y="990600"/>
            <a:ext cx="7772400" cy="76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R="0"/>
            <a:endParaRPr lang="en-US" cap="none" smtClean="0">
              <a:effectLst/>
              <a:latin typeface="Elephant" pitchFamily="18" charset="0"/>
            </a:endParaRPr>
          </a:p>
        </p:txBody>
      </p:sp>
      <p:sp>
        <p:nvSpPr>
          <p:cNvPr id="66563" name="Rectangle 5"/>
          <p:cNvSpPr>
            <a:spLocks noGrp="1" noChangeArrowheads="1"/>
          </p:cNvSpPr>
          <p:nvPr>
            <p:ph type="subTitle" idx="1"/>
          </p:nvPr>
        </p:nvSpPr>
        <p:spPr>
          <a:xfrm flipV="1">
            <a:off x="1371600" y="5562600"/>
            <a:ext cx="7162800" cy="1524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smtClean="0">
              <a:latin typeface="Elephant" pitchFamily="18" charset="0"/>
            </a:endParaRPr>
          </a:p>
        </p:txBody>
      </p:sp>
      <p:sp>
        <p:nvSpPr>
          <p:cNvPr id="71684" name="Rectangle 6"/>
          <p:cNvSpPr>
            <a:spLocks noChangeArrowheads="1"/>
          </p:cNvSpPr>
          <p:nvPr/>
        </p:nvSpPr>
        <p:spPr bwMode="auto">
          <a:xfrm>
            <a:off x="609600" y="990600"/>
            <a:ext cx="8001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i="1" dirty="0" err="1">
                <a:solidFill>
                  <a:srgbClr val="C00000"/>
                </a:solidFill>
              </a:rPr>
              <a:t>Pikiran</a:t>
            </a:r>
            <a:r>
              <a:rPr lang="en-US" sz="4000" i="1" dirty="0">
                <a:solidFill>
                  <a:srgbClr val="C00000"/>
                </a:solidFill>
              </a:rPr>
              <a:t> </a:t>
            </a:r>
            <a:r>
              <a:rPr lang="en-US" sz="4000" i="1" dirty="0" err="1">
                <a:solidFill>
                  <a:srgbClr val="C00000"/>
                </a:solidFill>
              </a:rPr>
              <a:t>lengkap</a:t>
            </a:r>
            <a:r>
              <a:rPr lang="en-US" sz="4000" i="1" dirty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</a:rPr>
              <a:t>adalah</a:t>
            </a:r>
            <a:r>
              <a:rPr lang="en-US" sz="4000" dirty="0" smtClean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informasi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smtClean="0">
                <a:solidFill>
                  <a:schemeClr val="tx2"/>
                </a:solidFill>
              </a:rPr>
              <a:t>yang </a:t>
            </a:r>
            <a:r>
              <a:rPr lang="en-US" sz="4000" dirty="0" err="1">
                <a:solidFill>
                  <a:schemeClr val="tx2"/>
                </a:solidFill>
              </a:rPr>
              <a:t>didukung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oleh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>
                <a:solidFill>
                  <a:schemeClr val="tx2"/>
                </a:solidFill>
              </a:rPr>
              <a:t>pikiran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smtClean="0">
                <a:solidFill>
                  <a:schemeClr val="tx2"/>
                </a:solidFill>
              </a:rPr>
              <a:t>yang </a:t>
            </a:r>
            <a:r>
              <a:rPr lang="en-US" sz="4000" dirty="0" err="1">
                <a:solidFill>
                  <a:schemeClr val="tx2"/>
                </a:solidFill>
              </a:rPr>
              <a:t>utuh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71685" name="Rectangle 7"/>
          <p:cNvSpPr>
            <a:spLocks noChangeArrowheads="1"/>
          </p:cNvSpPr>
          <p:nvPr/>
        </p:nvSpPr>
        <p:spPr bwMode="auto">
          <a:xfrm>
            <a:off x="1295400" y="3657600"/>
            <a:ext cx="7086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3600" dirty="0" err="1"/>
              <a:t>Setidaknya</a:t>
            </a:r>
            <a:r>
              <a:rPr lang="en-US" sz="3600" dirty="0"/>
              <a:t>, </a:t>
            </a:r>
            <a:r>
              <a:rPr lang="en-US" sz="3600" dirty="0" err="1"/>
              <a:t>kalimat</a:t>
            </a:r>
            <a:r>
              <a:rPr lang="en-US" sz="3600" dirty="0"/>
              <a:t> </a:t>
            </a:r>
            <a:r>
              <a:rPr lang="en-US" sz="3600" dirty="0" err="1"/>
              <a:t>memiliki</a:t>
            </a:r>
            <a:r>
              <a:rPr lang="en-US" sz="3600" dirty="0"/>
              <a:t> </a:t>
            </a:r>
            <a:endParaRPr lang="en-US" sz="3600" dirty="0" smtClean="0"/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3600" i="1" dirty="0" err="1" smtClean="0">
                <a:solidFill>
                  <a:srgbClr val="C00000"/>
                </a:solidFill>
              </a:rPr>
              <a:t>Subjek</a:t>
            </a:r>
            <a:r>
              <a:rPr lang="en-US" sz="3600" dirty="0" smtClean="0"/>
              <a:t> </a:t>
            </a:r>
            <a:r>
              <a:rPr lang="en-US" sz="3600" dirty="0"/>
              <a:t>[</a:t>
            </a:r>
            <a:r>
              <a:rPr lang="en-US" sz="3600" dirty="0" err="1"/>
              <a:t>pokok</a:t>
            </a:r>
            <a:r>
              <a:rPr lang="en-US" sz="3600" dirty="0"/>
              <a:t> </a:t>
            </a:r>
            <a:r>
              <a:rPr lang="en-US" sz="3600" dirty="0" err="1"/>
              <a:t>kalimat</a:t>
            </a:r>
            <a:r>
              <a:rPr lang="en-US" sz="3600" dirty="0"/>
              <a:t>] </a:t>
            </a:r>
            <a:r>
              <a:rPr lang="en-US" sz="3600" dirty="0" smtClean="0"/>
              <a:t>&amp;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3600" dirty="0" smtClean="0"/>
              <a:t> </a:t>
            </a:r>
            <a:r>
              <a:rPr lang="en-US" sz="3600" i="1" dirty="0" err="1">
                <a:solidFill>
                  <a:srgbClr val="C00000"/>
                </a:solidFill>
              </a:rPr>
              <a:t>Predikat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/>
              <a:t>[</a:t>
            </a:r>
            <a:r>
              <a:rPr lang="en-US" sz="3600" dirty="0" err="1"/>
              <a:t>sebutan</a:t>
            </a:r>
            <a:r>
              <a:rPr lang="en-US" sz="3600" dirty="0"/>
              <a:t>].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981200"/>
            <a:ext cx="7772400" cy="20605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Jika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tidak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memiliki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unsur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 S &amp; P,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pernyataan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itu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bukan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kalimat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tetapi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frase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err="1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Dilihat</a:t>
            </a:r>
            <a:r>
              <a:rPr lang="en-US" sz="4800" dirty="0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 </a:t>
            </a:r>
            <a:r>
              <a:rPr lang="en-US" sz="4800" dirty="0" err="1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dari</a:t>
            </a:r>
            <a:r>
              <a:rPr lang="en-US" sz="4800" dirty="0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 </a:t>
            </a:r>
            <a:r>
              <a:rPr lang="en-US" sz="4800" dirty="0" err="1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Predikat</a:t>
            </a:r>
            <a:r>
              <a:rPr lang="en-US" sz="4800" dirty="0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:</a:t>
            </a:r>
          </a:p>
        </p:txBody>
      </p:sp>
      <p:sp>
        <p:nvSpPr>
          <p:cNvPr id="73731" name="Rectangle 9"/>
          <p:cNvSpPr>
            <a:spLocks noGrp="1" noChangeArrowheads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Elephant" pitchFamily="18" charset="0"/>
              </a:rPr>
              <a:t>Kalimat-kalimat</a:t>
            </a:r>
            <a:r>
              <a:rPr lang="en-US" dirty="0" smtClean="0">
                <a:latin typeface="Elephant" pitchFamily="18" charset="0"/>
              </a:rPr>
              <a:t> yang </a:t>
            </a:r>
            <a:r>
              <a:rPr lang="en-US" dirty="0" err="1" smtClean="0">
                <a:latin typeface="Elephant" pitchFamily="18" charset="0"/>
              </a:rPr>
              <a:t>berpredikat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Elephant" pitchFamily="18" charset="0"/>
              </a:rPr>
              <a:t>kata</a:t>
            </a:r>
            <a:r>
              <a:rPr lang="en-US" i="1" dirty="0" smtClean="0">
                <a:solidFill>
                  <a:srgbClr val="C00000"/>
                </a:solidFill>
                <a:latin typeface="Elephant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Elephant" pitchFamily="18" charset="0"/>
              </a:rPr>
              <a:t>kerja</a:t>
            </a:r>
            <a:endParaRPr lang="en-US" i="1" dirty="0" smtClean="0">
              <a:solidFill>
                <a:srgbClr val="C00000"/>
              </a:solidFill>
              <a:latin typeface="Elephant" pitchFamily="18" charset="0"/>
            </a:endParaRPr>
          </a:p>
          <a:p>
            <a:pPr marL="609600" indent="-609600">
              <a:buFontTx/>
              <a:buAutoNum type="arabicPeriod"/>
            </a:pPr>
            <a:endParaRPr lang="en-US" dirty="0" smtClean="0">
              <a:latin typeface="Elephant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Elephant" pitchFamily="18" charset="0"/>
              </a:rPr>
              <a:t>Kalimat-kalimat</a:t>
            </a:r>
            <a:r>
              <a:rPr lang="en-US" dirty="0" smtClean="0">
                <a:latin typeface="Elephant" pitchFamily="18" charset="0"/>
              </a:rPr>
              <a:t> yang </a:t>
            </a:r>
            <a:r>
              <a:rPr lang="en-US" dirty="0" err="1" smtClean="0">
                <a:latin typeface="Elephant" pitchFamily="18" charset="0"/>
              </a:rPr>
              <a:t>berpredikat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Elephant" pitchFamily="18" charset="0"/>
              </a:rPr>
              <a:t>bukan</a:t>
            </a:r>
            <a:r>
              <a:rPr lang="en-US" i="1" dirty="0" smtClean="0">
                <a:solidFill>
                  <a:srgbClr val="C00000"/>
                </a:solidFill>
                <a:latin typeface="Elephant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Elephant" pitchFamily="18" charset="0"/>
              </a:rPr>
              <a:t>kata</a:t>
            </a:r>
            <a:r>
              <a:rPr lang="en-US" i="1" dirty="0" smtClean="0">
                <a:solidFill>
                  <a:srgbClr val="C00000"/>
                </a:solidFill>
                <a:latin typeface="Elephant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Elephant" pitchFamily="18" charset="0"/>
              </a:rPr>
              <a:t>kerja</a:t>
            </a:r>
            <a:r>
              <a:rPr lang="en-US" dirty="0" smtClean="0">
                <a:latin typeface="Elephant" pitchFamily="18" charset="0"/>
              </a:rPr>
              <a:t>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Oval 4"/>
          <p:cNvSpPr>
            <a:spLocks noChangeArrowheads="1"/>
          </p:cNvSpPr>
          <p:nvPr/>
        </p:nvSpPr>
        <p:spPr bwMode="auto">
          <a:xfrm>
            <a:off x="762000" y="3124200"/>
            <a:ext cx="30480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 err="1">
                <a:solidFill>
                  <a:srgbClr val="FFFF00"/>
                </a:solidFill>
              </a:rPr>
              <a:t>Kalimat</a:t>
            </a:r>
            <a:r>
              <a:rPr lang="en-US" sz="2400" dirty="0"/>
              <a:t> </a:t>
            </a:r>
          </a:p>
        </p:txBody>
      </p:sp>
      <p:sp>
        <p:nvSpPr>
          <p:cNvPr id="74755" name="Oval 5"/>
          <p:cNvSpPr>
            <a:spLocks noChangeArrowheads="1"/>
          </p:cNvSpPr>
          <p:nvPr/>
        </p:nvSpPr>
        <p:spPr bwMode="auto">
          <a:xfrm>
            <a:off x="5562600" y="1828800"/>
            <a:ext cx="32004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>
                <a:solidFill>
                  <a:srgbClr val="FFFF00"/>
                </a:solidFill>
              </a:rPr>
              <a:t>Predikat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US" sz="2400" dirty="0" err="1">
                <a:solidFill>
                  <a:srgbClr val="FFFF00"/>
                </a:solidFill>
              </a:rPr>
              <a:t>Kata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Kerja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4756" name="Oval 6"/>
          <p:cNvSpPr>
            <a:spLocks noChangeArrowheads="1"/>
          </p:cNvSpPr>
          <p:nvPr/>
        </p:nvSpPr>
        <p:spPr bwMode="auto">
          <a:xfrm>
            <a:off x="5562600" y="5029200"/>
            <a:ext cx="3276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>
                <a:solidFill>
                  <a:srgbClr val="FFFF00"/>
                </a:solidFill>
              </a:rPr>
              <a:t>Predikat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US" sz="2400" dirty="0" err="1">
                <a:solidFill>
                  <a:srgbClr val="FFFF00"/>
                </a:solidFill>
              </a:rPr>
              <a:t>Bukan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Kata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Kerja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4757" name="Line 7"/>
          <p:cNvSpPr>
            <a:spLocks noChangeShapeType="1"/>
          </p:cNvSpPr>
          <p:nvPr/>
        </p:nvSpPr>
        <p:spPr bwMode="auto">
          <a:xfrm flipV="1">
            <a:off x="3810000" y="2590800"/>
            <a:ext cx="1828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58" name="Line 8"/>
          <p:cNvSpPr>
            <a:spLocks noChangeShapeType="1"/>
          </p:cNvSpPr>
          <p:nvPr/>
        </p:nvSpPr>
        <p:spPr bwMode="auto">
          <a:xfrm>
            <a:off x="3810000" y="3733800"/>
            <a:ext cx="1828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59" name="Rectangle 9"/>
          <p:cNvSpPr>
            <a:spLocks noChangeArrowheads="1"/>
          </p:cNvSpPr>
          <p:nvPr/>
        </p:nvSpPr>
        <p:spPr bwMode="auto">
          <a:xfrm>
            <a:off x="304800" y="381000"/>
            <a:ext cx="4419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err="1">
                <a:solidFill>
                  <a:srgbClr val="FFFF00"/>
                </a:solidFill>
              </a:rPr>
              <a:t>Kalimat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Bahasa</a:t>
            </a:r>
            <a:r>
              <a:rPr lang="en-US" sz="3200" dirty="0">
                <a:solidFill>
                  <a:srgbClr val="FFFF00"/>
                </a:solidFill>
              </a:rPr>
              <a:t> Indonesia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1625"/>
            <a:ext cx="7772400" cy="14620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Jenis Kalimat menurut Fungsinya:</a:t>
            </a:r>
          </a:p>
        </p:txBody>
      </p:sp>
      <p:sp>
        <p:nvSpPr>
          <p:cNvPr id="75779" name="Rectangle 4"/>
          <p:cNvSpPr>
            <a:spLocks noChangeArrowheads="1"/>
          </p:cNvSpPr>
          <p:nvPr/>
        </p:nvSpPr>
        <p:spPr bwMode="auto">
          <a:xfrm>
            <a:off x="457200" y="3810000"/>
            <a:ext cx="2590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 err="1">
                <a:solidFill>
                  <a:srgbClr val="FFFF00"/>
                </a:solidFill>
              </a:rPr>
              <a:t>Kalimat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75780" name="Rectangle 5"/>
          <p:cNvSpPr>
            <a:spLocks noChangeArrowheads="1"/>
          </p:cNvSpPr>
          <p:nvPr/>
        </p:nvSpPr>
        <p:spPr bwMode="auto">
          <a:xfrm>
            <a:off x="4953000" y="1981200"/>
            <a:ext cx="3276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err="1">
                <a:solidFill>
                  <a:srgbClr val="FFFF00"/>
                </a:solidFill>
              </a:rPr>
              <a:t>Pernyataan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</a:p>
          <a:p>
            <a:pPr algn="ctr"/>
            <a:r>
              <a:rPr lang="en-US" sz="2400" dirty="0">
                <a:solidFill>
                  <a:schemeClr val="folHlink"/>
                </a:solidFill>
              </a:rPr>
              <a:t>(</a:t>
            </a:r>
            <a:r>
              <a:rPr lang="en-US" sz="2400" dirty="0" err="1">
                <a:solidFill>
                  <a:schemeClr val="folHlink"/>
                </a:solidFill>
              </a:rPr>
              <a:t>Deklaratif</a:t>
            </a:r>
            <a:r>
              <a:rPr lang="en-US" sz="2400" dirty="0">
                <a:solidFill>
                  <a:schemeClr val="folHlink"/>
                </a:solidFill>
              </a:rPr>
              <a:t> )</a:t>
            </a:r>
            <a:r>
              <a:rPr lang="en-US" sz="2400" dirty="0"/>
              <a:t> </a:t>
            </a:r>
          </a:p>
        </p:txBody>
      </p:sp>
      <p:sp>
        <p:nvSpPr>
          <p:cNvPr id="75781" name="Rectangle 6"/>
          <p:cNvSpPr>
            <a:spLocks noChangeArrowheads="1"/>
          </p:cNvSpPr>
          <p:nvPr/>
        </p:nvSpPr>
        <p:spPr bwMode="auto">
          <a:xfrm>
            <a:off x="4953000" y="3276600"/>
            <a:ext cx="3429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err="1">
                <a:solidFill>
                  <a:srgbClr val="FFFF00"/>
                </a:solidFill>
              </a:rPr>
              <a:t>Pertanyaan</a:t>
            </a:r>
            <a:endParaRPr lang="en-US" sz="3200" dirty="0">
              <a:solidFill>
                <a:srgbClr val="FFFF00"/>
              </a:solidFill>
            </a:endParaRPr>
          </a:p>
          <a:p>
            <a:pPr algn="ctr"/>
            <a:r>
              <a:rPr lang="en-US" sz="2400" dirty="0">
                <a:solidFill>
                  <a:schemeClr val="folHlink"/>
                </a:solidFill>
              </a:rPr>
              <a:t>(</a:t>
            </a:r>
            <a:r>
              <a:rPr lang="en-US" sz="2400" dirty="0" err="1">
                <a:solidFill>
                  <a:schemeClr val="folHlink"/>
                </a:solidFill>
              </a:rPr>
              <a:t>Interogatif</a:t>
            </a:r>
            <a:r>
              <a:rPr lang="en-US" sz="2400" dirty="0">
                <a:solidFill>
                  <a:schemeClr val="folHlink"/>
                </a:solidFill>
              </a:rPr>
              <a:t>)</a:t>
            </a:r>
            <a:r>
              <a:rPr lang="en-US" sz="2400" dirty="0"/>
              <a:t> </a:t>
            </a:r>
          </a:p>
        </p:txBody>
      </p:sp>
      <p:sp>
        <p:nvSpPr>
          <p:cNvPr id="75782" name="Rectangle 7"/>
          <p:cNvSpPr>
            <a:spLocks noChangeArrowheads="1"/>
          </p:cNvSpPr>
          <p:nvPr/>
        </p:nvSpPr>
        <p:spPr bwMode="auto">
          <a:xfrm>
            <a:off x="4953000" y="4495800"/>
            <a:ext cx="3733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>
                <a:solidFill>
                  <a:srgbClr val="FFFF00"/>
                </a:solidFill>
              </a:rPr>
              <a:t>Perintah</a:t>
            </a:r>
            <a:r>
              <a:rPr lang="en-US" sz="2400" dirty="0">
                <a:solidFill>
                  <a:srgbClr val="FFFF00"/>
                </a:solidFill>
              </a:rPr>
              <a:t> &amp; </a:t>
            </a:r>
            <a:r>
              <a:rPr lang="en-US" sz="2400" dirty="0" err="1">
                <a:solidFill>
                  <a:srgbClr val="FFFF00"/>
                </a:solidFill>
              </a:rPr>
              <a:t>Permintaan</a:t>
            </a:r>
            <a:endParaRPr lang="en-US" sz="2400" dirty="0">
              <a:solidFill>
                <a:srgbClr val="FFFF00"/>
              </a:solidFill>
            </a:endParaRPr>
          </a:p>
          <a:p>
            <a:pPr algn="ctr"/>
            <a:r>
              <a:rPr lang="en-US" sz="2400" dirty="0">
                <a:solidFill>
                  <a:schemeClr val="folHlink"/>
                </a:solidFill>
              </a:rPr>
              <a:t>(</a:t>
            </a:r>
            <a:r>
              <a:rPr lang="en-US" sz="2400" dirty="0" err="1">
                <a:solidFill>
                  <a:schemeClr val="folHlink"/>
                </a:solidFill>
              </a:rPr>
              <a:t>Imperatif</a:t>
            </a:r>
            <a:r>
              <a:rPr lang="en-US" sz="2400" dirty="0">
                <a:solidFill>
                  <a:schemeClr val="folHlink"/>
                </a:solidFill>
              </a:rPr>
              <a:t>)</a:t>
            </a:r>
            <a:r>
              <a:rPr lang="en-US" sz="2400" dirty="0"/>
              <a:t> </a:t>
            </a:r>
          </a:p>
        </p:txBody>
      </p:sp>
      <p:sp>
        <p:nvSpPr>
          <p:cNvPr id="75783" name="Rectangle 8"/>
          <p:cNvSpPr>
            <a:spLocks noChangeArrowheads="1"/>
          </p:cNvSpPr>
          <p:nvPr/>
        </p:nvSpPr>
        <p:spPr bwMode="auto">
          <a:xfrm>
            <a:off x="3581400" y="6324600"/>
            <a:ext cx="76200" cy="762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4" name="Rectangle 9"/>
          <p:cNvSpPr>
            <a:spLocks noChangeArrowheads="1"/>
          </p:cNvSpPr>
          <p:nvPr/>
        </p:nvSpPr>
        <p:spPr bwMode="auto">
          <a:xfrm>
            <a:off x="4953000" y="5791200"/>
            <a:ext cx="2971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err="1">
                <a:solidFill>
                  <a:srgbClr val="FFFF00"/>
                </a:solidFill>
              </a:rPr>
              <a:t>Seruan</a:t>
            </a:r>
            <a:r>
              <a:rPr lang="en-US" sz="2400" dirty="0"/>
              <a:t> </a:t>
            </a:r>
          </a:p>
        </p:txBody>
      </p:sp>
      <p:sp>
        <p:nvSpPr>
          <p:cNvPr id="75785" name="Line 11"/>
          <p:cNvSpPr>
            <a:spLocks noChangeShapeType="1"/>
          </p:cNvSpPr>
          <p:nvPr/>
        </p:nvSpPr>
        <p:spPr bwMode="auto">
          <a:xfrm flipV="1">
            <a:off x="3200400" y="2514600"/>
            <a:ext cx="1752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86" name="Line 12"/>
          <p:cNvSpPr>
            <a:spLocks noChangeShapeType="1"/>
          </p:cNvSpPr>
          <p:nvPr/>
        </p:nvSpPr>
        <p:spPr bwMode="auto">
          <a:xfrm flipV="1">
            <a:off x="3200400" y="3733800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87" name="Line 13"/>
          <p:cNvSpPr>
            <a:spLocks noChangeShapeType="1"/>
          </p:cNvSpPr>
          <p:nvPr/>
        </p:nvSpPr>
        <p:spPr bwMode="auto">
          <a:xfrm>
            <a:off x="3200400" y="41910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88" name="Line 14"/>
          <p:cNvSpPr>
            <a:spLocks noChangeShapeType="1"/>
          </p:cNvSpPr>
          <p:nvPr/>
        </p:nvSpPr>
        <p:spPr bwMode="auto">
          <a:xfrm>
            <a:off x="3200400" y="4191000"/>
            <a:ext cx="1676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981200"/>
            <a:ext cx="7772400" cy="14620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dirty="0" err="1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Kalimat</a:t>
            </a:r>
            <a:r>
              <a:rPr lang="en-US" sz="6600" dirty="0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 </a:t>
            </a:r>
            <a:r>
              <a:rPr lang="en-US" sz="6600" dirty="0" err="1" smtClean="0">
                <a:solidFill>
                  <a:schemeClr val="tx2">
                    <a:satMod val="200000"/>
                  </a:schemeClr>
                </a:solidFill>
                <a:latin typeface="Elephant" pitchFamily="18" charset="0"/>
              </a:rPr>
              <a:t>Efektif</a:t>
            </a:r>
            <a:endParaRPr lang="en-US" sz="6600" dirty="0" smtClean="0">
              <a:solidFill>
                <a:schemeClr val="tx2">
                  <a:satMod val="200000"/>
                </a:schemeClr>
              </a:solidFill>
              <a:latin typeface="Elephant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311400"/>
          </a:xfrm>
        </p:spPr>
        <p:txBody>
          <a:bodyPr/>
          <a:lstStyle/>
          <a:p>
            <a:pPr fontAlgn="auto">
              <a:spcAft>
                <a:spcPts val="0"/>
              </a:spcAft>
              <a:buFontTx/>
              <a:buChar char="•"/>
              <a:defRPr/>
            </a:pPr>
            <a:r>
              <a:rPr lang="en-US" sz="2800" i="1" dirty="0" err="1" smtClean="0">
                <a:solidFill>
                  <a:srgbClr val="C00000"/>
                </a:solidFill>
              </a:rPr>
              <a:t>Kalimat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efektif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adalah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kalimat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yang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memiliki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kemampuan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untuk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menimbulkan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kembali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gagasan-gagasan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pada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pikiran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pendengar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/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pembaca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seperti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apa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yang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ada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dalam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pikiran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pembicara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/</a:t>
            </a:r>
            <a:r>
              <a:rPr lang="en-US" sz="2800" dirty="0" err="1" smtClean="0">
                <a:solidFill>
                  <a:schemeClr val="tx2">
                    <a:satMod val="200000"/>
                  </a:schemeClr>
                </a:solidFill>
              </a:rPr>
              <a:t>penulis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.</a:t>
            </a:r>
          </a:p>
        </p:txBody>
      </p:sp>
      <p:sp>
        <p:nvSpPr>
          <p:cNvPr id="7782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657600"/>
            <a:ext cx="7772400" cy="1508125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dirty="0" err="1" smtClean="0">
                <a:solidFill>
                  <a:srgbClr val="00B050"/>
                </a:solidFill>
              </a:rPr>
              <a:t>Kalimat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efektif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mengutamakan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keefektifan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kalimat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itu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sehingga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kejelasan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kalimat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itu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terjamin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664</Words>
  <Application>Microsoft Office PowerPoint</Application>
  <PresentationFormat>On-screen Show (4:3)</PresentationFormat>
  <Paragraphs>92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KALIMAT</vt:lpstr>
      <vt:lpstr>Pengertian Kalimat</vt:lpstr>
      <vt:lpstr>Slide 3</vt:lpstr>
      <vt:lpstr>Jika tidak memiliki unsur S &amp; P, pernyataan itu bukan kalimat tetapi frase. </vt:lpstr>
      <vt:lpstr>Dilihat dari Predikat:</vt:lpstr>
      <vt:lpstr>Slide 6</vt:lpstr>
      <vt:lpstr>Jenis Kalimat menurut Fungsinya:</vt:lpstr>
      <vt:lpstr>Kalimat Efektif</vt:lpstr>
      <vt:lpstr>Kalimat efektif adalah kalimat yang memiliki kemampuan untuk menimbulkan kembali gagasan-gagasan pada pikiran pendengar/pembaca seperti apa yang ada dalam pikiran pembicara/penulis.</vt:lpstr>
      <vt:lpstr>Ciri-ciri Kalimat Efektif:</vt:lpstr>
      <vt:lpstr>a. Kesepadanan</vt:lpstr>
      <vt:lpstr>Kesepadanan kalimat memiliki beberapa ciri:</vt:lpstr>
      <vt:lpstr>Contoh:</vt:lpstr>
      <vt:lpstr>2. Tidak terdapat subjek yg ganda</vt:lpstr>
      <vt:lpstr>3. Kata penghubung intrakalimat tidak dipakai pada kalimat tunggal</vt:lpstr>
      <vt:lpstr>Perbaikan kalimat itu dapat dilakukan dengan dua cara.</vt:lpstr>
      <vt:lpstr>Perbaikan:</vt:lpstr>
      <vt:lpstr>4. Predikat kalimat tidak didahului kata yang.</vt:lpstr>
      <vt:lpstr>b. Keparalelan</vt:lpstr>
      <vt:lpstr>Contoh:</vt:lpstr>
      <vt:lpstr>Contoh:</vt:lpstr>
      <vt:lpstr>Kalimat itu tidak memiliki kesejajaran karena kata yang menduduki predikat tidak sama bentuknya, yaitu pengecatan, memasang, pengujian, dan pengaturan.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KALIMAT</dc:title>
  <dc:creator>ACER</dc:creator>
  <cp:lastModifiedBy>ACER</cp:lastModifiedBy>
  <cp:revision>6</cp:revision>
  <dcterms:created xsi:type="dcterms:W3CDTF">2020-10-06T13:22:00Z</dcterms:created>
  <dcterms:modified xsi:type="dcterms:W3CDTF">2020-10-21T13:18:55Z</dcterms:modified>
</cp:coreProperties>
</file>