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handoutMasterIdLst>
    <p:handoutMasterId r:id="rId24"/>
  </p:handoutMasterIdLst>
  <p:sldIdLst>
    <p:sldId id="256" r:id="rId2"/>
    <p:sldId id="265" r:id="rId3"/>
    <p:sldId id="267" r:id="rId4"/>
    <p:sldId id="269" r:id="rId5"/>
    <p:sldId id="268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1" r:id="rId16"/>
    <p:sldId id="279" r:id="rId17"/>
    <p:sldId id="282" r:id="rId18"/>
    <p:sldId id="283" r:id="rId19"/>
    <p:sldId id="280" r:id="rId20"/>
    <p:sldId id="284" r:id="rId21"/>
    <p:sldId id="285" r:id="rId22"/>
    <p:sldId id="286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2C4C-32F5-44C6-996E-666D24D84399}" type="datetimeFigureOut">
              <a:rPr lang="en-US" smtClean="0"/>
              <a:pPr/>
              <a:t>5/25/2019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0DFD4-DAED-4CED-A855-39D605034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95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876800"/>
            <a:ext cx="8686800" cy="9477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734050"/>
            <a:ext cx="8686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0BC62D-64F6-4568-8E2F-9E328FDFDF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F477E-F70D-4D75-9F40-4E124FA56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5963" y="188913"/>
            <a:ext cx="1839912" cy="6480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1463" y="188913"/>
            <a:ext cx="5372100" cy="6480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FCF79-EB5E-4F1F-879E-0FA9483CB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97223-3454-45EB-9765-BF73C4E5D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81873-0C73-410D-A039-7BF721DA42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593850"/>
            <a:ext cx="3602037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2250" y="1593850"/>
            <a:ext cx="36036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53704-DF30-429D-966A-6766AD67C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45501-8209-4A2B-9E2F-748029C9D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CCE7C-D145-4B89-9075-A6D369CD10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8BF42-3884-4B57-B4B2-A98CA3FAAD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10E26-2B38-4C49-BD07-D6CFFBA60E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C67B3-D135-4B6F-B6A1-FA8B17C41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1463" y="188913"/>
            <a:ext cx="73644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47813" y="1593850"/>
            <a:ext cx="7358062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60AFA4-4CDA-4577-B0FB-9387973D24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876800"/>
            <a:ext cx="8686800" cy="1371600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 smtClean="0"/>
              <a:t>Kuliah</a:t>
            </a:r>
            <a:r>
              <a:rPr lang="id-ID" smtClean="0"/>
              <a:t> Seminar Konsentrasi</a:t>
            </a:r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953000" y="35052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Pertemuan</a:t>
            </a:r>
            <a:r>
              <a:rPr kumimoji="1" lang="en-US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Ketiga</a:t>
            </a:r>
            <a:endParaRPr kumimoji="1" lang="en-US" dirty="0" smtClean="0">
              <a:solidFill>
                <a:schemeClr val="tx2"/>
              </a:solidFill>
              <a:latin typeface="Tahoma" charset="0"/>
            </a:endParaRPr>
          </a:p>
          <a:p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Proses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Penelitian</a:t>
            </a:r>
            <a:endParaRPr kumimoji="1" lang="en-US" sz="2800" b="1" dirty="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5145088"/>
          </a:xfrm>
        </p:spPr>
        <p:txBody>
          <a:bodyPr/>
          <a:lstStyle/>
          <a:p>
            <a:pPr marL="342900" lvl="1" indent="-342900"/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b="1" dirty="0" err="1" smtClean="0"/>
              <a:t>latar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belakang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publikasi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ada</a:t>
            </a:r>
            <a:r>
              <a:rPr lang="en-US" sz="2400" dirty="0" smtClean="0"/>
              <a:t>, </a:t>
            </a:r>
            <a:r>
              <a:rPr lang="en-US" sz="2400" b="1" i="1" dirty="0" smtClean="0"/>
              <a:t>web-site</a:t>
            </a:r>
            <a:r>
              <a:rPr lang="en-US" sz="2400" dirty="0" smtClean="0"/>
              <a:t>, </a:t>
            </a:r>
            <a:r>
              <a:rPr lang="en-US" sz="2400" b="1" dirty="0" smtClean="0"/>
              <a:t>file archive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sumber</a:t>
            </a:r>
            <a:r>
              <a:rPr lang="en-US" sz="2400" b="1" dirty="0" smtClean="0"/>
              <a:t> lain</a:t>
            </a:r>
            <a:r>
              <a:rPr lang="en-US" sz="2400" dirty="0" smtClean="0"/>
              <a:t>.</a:t>
            </a:r>
          </a:p>
          <a:p>
            <a:pPr marL="342900" lvl="1" indent="-342900"/>
            <a:r>
              <a:rPr lang="en-US" sz="2400" dirty="0" err="1" smtClean="0"/>
              <a:t>Informasi</a:t>
            </a:r>
            <a:r>
              <a:rPr lang="en-US" sz="2400" dirty="0" smtClean="0"/>
              <a:t> lain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kebijakan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prosedur</a:t>
            </a:r>
            <a:r>
              <a:rPr lang="en-US" sz="2400" b="1" dirty="0" smtClean="0"/>
              <a:t> </a:t>
            </a:r>
            <a:r>
              <a:rPr lang="en-US" sz="2400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aturan</a:t>
            </a:r>
            <a:r>
              <a:rPr lang="en-US" sz="2400" b="1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catatan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dokumen</a:t>
            </a:r>
            <a:r>
              <a:rPr lang="en-US" sz="2400" b="1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.</a:t>
            </a:r>
          </a:p>
          <a:p>
            <a:pPr marL="342900" lvl="1" indent="-342900"/>
            <a:r>
              <a:rPr lang="en-US" sz="2400" b="1" dirty="0" smtClean="0"/>
              <a:t>Data </a:t>
            </a:r>
            <a:r>
              <a:rPr lang="en-US" sz="2400" b="1" dirty="0" err="1" smtClean="0"/>
              <a:t>Sekunder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dikumpulkan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r>
              <a:rPr lang="en-US" sz="2400" dirty="0" smtClean="0"/>
              <a:t>. Data </a:t>
            </a:r>
            <a:r>
              <a:rPr lang="en-US" sz="2400" dirty="0" err="1" smtClean="0"/>
              <a:t>sekunder</a:t>
            </a:r>
            <a:r>
              <a:rPr lang="en-US" sz="2400" dirty="0" smtClean="0"/>
              <a:t> lain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: bulletin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, </a:t>
            </a:r>
            <a:r>
              <a:rPr lang="en-US" sz="2400" dirty="0" err="1" smtClean="0"/>
              <a:t>publikasi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,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lain </a:t>
            </a:r>
            <a:r>
              <a:rPr lang="en-US" sz="2400" dirty="0" err="1" smtClean="0"/>
              <a:t>baik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diterbitkan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, data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terdahulu</a:t>
            </a:r>
            <a:r>
              <a:rPr lang="en-US" sz="2400" dirty="0" smtClean="0"/>
              <a:t>, web-site, online data </a:t>
            </a:r>
            <a:r>
              <a:rPr lang="en-US" sz="2400" dirty="0" err="1" smtClean="0"/>
              <a:t>dan</a:t>
            </a:r>
            <a:r>
              <a:rPr lang="en-US" sz="2400" dirty="0" smtClean="0"/>
              <a:t> internet.</a:t>
            </a:r>
          </a:p>
          <a:p>
            <a:pPr marL="342900" lvl="1" indent="-342900"/>
            <a:r>
              <a:rPr lang="en-US" sz="2400" b="1" dirty="0" smtClean="0"/>
              <a:t>Data primer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nara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/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93850"/>
            <a:ext cx="8382000" cy="5075238"/>
          </a:xfrm>
        </p:spPr>
        <p:txBody>
          <a:bodyPr/>
          <a:lstStyle/>
          <a:p>
            <a:r>
              <a:rPr lang="en-US" sz="2200" b="1" dirty="0" err="1" smtClean="0"/>
              <a:t>Asal-usul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sejarah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perusahaan</a:t>
            </a:r>
            <a:r>
              <a:rPr lang="en-US" sz="2200" b="1" dirty="0" smtClean="0"/>
              <a:t> </a:t>
            </a:r>
            <a:r>
              <a:rPr lang="en-US" sz="2200" dirty="0" smtClean="0"/>
              <a:t>–</a:t>
            </a:r>
            <a:r>
              <a:rPr lang="en-US" sz="2200" dirty="0" err="1" smtClean="0"/>
              <a:t>kegiatan</a:t>
            </a:r>
            <a:r>
              <a:rPr lang="en-US" sz="2200" dirty="0" smtClean="0"/>
              <a:t> </a:t>
            </a:r>
            <a:r>
              <a:rPr lang="en-US" sz="2200" dirty="0" err="1" smtClean="0"/>
              <a:t>bisnis</a:t>
            </a:r>
            <a:r>
              <a:rPr lang="en-US" sz="2200" dirty="0" smtClean="0"/>
              <a:t>, </a:t>
            </a:r>
            <a:r>
              <a:rPr lang="en-US" sz="2200" dirty="0" err="1" smtClean="0"/>
              <a:t>pertumbuhan</a:t>
            </a:r>
            <a:r>
              <a:rPr lang="en-US" sz="2200" dirty="0" smtClean="0"/>
              <a:t>, </a:t>
            </a:r>
            <a:r>
              <a:rPr lang="en-US" sz="2200" dirty="0" err="1" smtClean="0"/>
              <a:t>pemilikan</a:t>
            </a:r>
            <a:r>
              <a:rPr lang="en-US" sz="2200" dirty="0" smtClean="0"/>
              <a:t>, </a:t>
            </a:r>
            <a:r>
              <a:rPr lang="en-US" sz="2200" dirty="0" err="1" smtClean="0"/>
              <a:t>pengawasan</a:t>
            </a:r>
            <a:r>
              <a:rPr lang="en-US" sz="2200" dirty="0" smtClean="0"/>
              <a:t>, </a:t>
            </a:r>
            <a:r>
              <a:rPr lang="en-US" sz="2200" dirty="0" err="1" smtClean="0"/>
              <a:t>dsb</a:t>
            </a:r>
            <a:r>
              <a:rPr lang="en-US" sz="2200" dirty="0" smtClean="0"/>
              <a:t>.</a:t>
            </a:r>
          </a:p>
          <a:p>
            <a:r>
              <a:rPr lang="en-US" sz="2200" b="1" dirty="0" err="1" smtClean="0"/>
              <a:t>Ukuran</a:t>
            </a:r>
            <a:r>
              <a:rPr lang="en-US" sz="2200" dirty="0" smtClean="0"/>
              <a:t>, </a:t>
            </a:r>
            <a:r>
              <a:rPr lang="en-US" sz="2200" dirty="0" err="1" smtClean="0"/>
              <a:t>dlm</a:t>
            </a:r>
            <a:r>
              <a:rPr lang="en-US" sz="2200" dirty="0" smtClean="0"/>
              <a:t> </a:t>
            </a:r>
            <a:r>
              <a:rPr lang="en-US" sz="2200" dirty="0" err="1" smtClean="0"/>
              <a:t>arti</a:t>
            </a:r>
            <a:r>
              <a:rPr lang="en-US" sz="2200" dirty="0" smtClean="0"/>
              <a:t> </a:t>
            </a:r>
            <a:r>
              <a:rPr lang="en-US" sz="2200" dirty="0" err="1" smtClean="0"/>
              <a:t>jumlah</a:t>
            </a:r>
            <a:r>
              <a:rPr lang="en-US" sz="2200" dirty="0" smtClean="0"/>
              <a:t> </a:t>
            </a:r>
            <a:r>
              <a:rPr lang="en-US" sz="2200" dirty="0" err="1" smtClean="0"/>
              <a:t>karyawan</a:t>
            </a:r>
            <a:r>
              <a:rPr lang="en-US" sz="2200" dirty="0" smtClean="0"/>
              <a:t>, </a:t>
            </a:r>
            <a:r>
              <a:rPr lang="en-US" sz="2200" dirty="0" err="1" smtClean="0"/>
              <a:t>aset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keduanya</a:t>
            </a:r>
            <a:r>
              <a:rPr lang="en-US" sz="2200" dirty="0" smtClean="0"/>
              <a:t>.</a:t>
            </a:r>
          </a:p>
          <a:p>
            <a:r>
              <a:rPr lang="en-US" sz="2200" b="1" dirty="0" smtClean="0"/>
              <a:t>Charter</a:t>
            </a:r>
            <a:r>
              <a:rPr lang="en-US" sz="2200" dirty="0" smtClean="0"/>
              <a:t> –</a:t>
            </a:r>
            <a:r>
              <a:rPr lang="en-US" sz="2200" dirty="0" err="1" smtClean="0"/>
              <a:t>kegunaan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ideologi</a:t>
            </a:r>
            <a:r>
              <a:rPr lang="en-US" sz="2200" dirty="0" smtClean="0"/>
              <a:t>.</a:t>
            </a:r>
          </a:p>
          <a:p>
            <a:r>
              <a:rPr lang="en-US" sz="2200" b="1" dirty="0" err="1" smtClean="0"/>
              <a:t>Lokasi</a:t>
            </a:r>
            <a:r>
              <a:rPr lang="en-US" sz="2200" dirty="0" smtClean="0"/>
              <a:t> –regional, national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lainnya</a:t>
            </a:r>
            <a:r>
              <a:rPr lang="en-US" sz="2200" dirty="0" smtClean="0"/>
              <a:t>.</a:t>
            </a:r>
          </a:p>
          <a:p>
            <a:r>
              <a:rPr lang="en-US" sz="2200" b="1" dirty="0" err="1" smtClean="0"/>
              <a:t>Sumberdaya</a:t>
            </a:r>
            <a:r>
              <a:rPr lang="en-US" sz="2200" dirty="0" smtClean="0"/>
              <a:t> –</a:t>
            </a:r>
            <a:r>
              <a:rPr lang="en-US" sz="2200" dirty="0" err="1" smtClean="0"/>
              <a:t>manusia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lainnya</a:t>
            </a:r>
            <a:r>
              <a:rPr lang="en-US" sz="2200" dirty="0" smtClean="0"/>
              <a:t>.</a:t>
            </a:r>
          </a:p>
          <a:p>
            <a:r>
              <a:rPr lang="en-US" sz="2200" b="1" dirty="0" err="1" smtClean="0"/>
              <a:t>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lembaga</a:t>
            </a:r>
            <a:r>
              <a:rPr lang="en-US" sz="2200" dirty="0" smtClean="0"/>
              <a:t> lain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lingkungan</a:t>
            </a:r>
            <a:r>
              <a:rPr lang="en-US" sz="2200" dirty="0" smtClean="0"/>
              <a:t> </a:t>
            </a:r>
            <a:r>
              <a:rPr lang="en-US" sz="2200" dirty="0" err="1" smtClean="0"/>
              <a:t>eksternal</a:t>
            </a:r>
            <a:r>
              <a:rPr lang="en-US" sz="2200" dirty="0" smtClean="0"/>
              <a:t>.</a:t>
            </a:r>
          </a:p>
          <a:p>
            <a:r>
              <a:rPr lang="en-US" sz="2200" b="1" dirty="0" err="1" smtClean="0"/>
              <a:t>Posisi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keuangan</a:t>
            </a:r>
            <a:r>
              <a:rPr lang="en-US" sz="2200" dirty="0" smtClean="0"/>
              <a:t>, </a:t>
            </a:r>
            <a:r>
              <a:rPr lang="en-US" sz="2200" dirty="0" err="1" smtClean="0"/>
              <a:t>selama</a:t>
            </a:r>
            <a:r>
              <a:rPr lang="en-US" sz="2200" dirty="0" smtClean="0"/>
              <a:t> 5 – 10 </a:t>
            </a:r>
            <a:r>
              <a:rPr lang="en-US" sz="2200" dirty="0" err="1" smtClean="0"/>
              <a:t>tahun</a:t>
            </a:r>
            <a:r>
              <a:rPr lang="en-US" sz="2200" dirty="0" smtClean="0"/>
              <a:t> </a:t>
            </a:r>
            <a:r>
              <a:rPr lang="en-US" sz="2200" dirty="0" err="1" smtClean="0"/>
              <a:t>terakhir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data </a:t>
            </a:r>
            <a:r>
              <a:rPr lang="en-US" sz="2200" dirty="0" err="1" smtClean="0"/>
              <a:t>keuangan</a:t>
            </a:r>
            <a:r>
              <a:rPr lang="en-US" sz="2200" dirty="0" smtClean="0"/>
              <a:t> </a:t>
            </a:r>
            <a:r>
              <a:rPr lang="en-US" sz="2200" dirty="0" err="1" smtClean="0"/>
              <a:t>lainnya</a:t>
            </a:r>
            <a:r>
              <a:rPr lang="en-US" sz="2200" dirty="0" smtClean="0"/>
              <a:t> yang </a:t>
            </a:r>
            <a:r>
              <a:rPr lang="en-US" sz="2200" dirty="0" err="1" smtClean="0"/>
              <a:t>relevan</a:t>
            </a:r>
            <a:r>
              <a:rPr lang="en-US" sz="2200" dirty="0" smtClean="0"/>
              <a:t>.</a:t>
            </a:r>
          </a:p>
          <a:p>
            <a:r>
              <a:rPr lang="en-US" sz="2200" b="1" dirty="0" err="1" smtClean="0"/>
              <a:t>Catatan</a:t>
            </a:r>
            <a:r>
              <a:rPr lang="en-US" sz="2200" dirty="0" smtClean="0"/>
              <a:t> : </a:t>
            </a:r>
            <a:r>
              <a:rPr lang="en-US" sz="2200" dirty="0" err="1" smtClean="0"/>
              <a:t>informasi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diperoleh</a:t>
            </a:r>
            <a:r>
              <a:rPr lang="en-US" sz="2200" dirty="0" smtClean="0"/>
              <a:t> </a:t>
            </a:r>
            <a:r>
              <a:rPr lang="en-US" sz="2200" dirty="0" err="1" smtClean="0"/>
              <a:t>tentang</a:t>
            </a:r>
            <a:r>
              <a:rPr lang="en-US" sz="2200" dirty="0" smtClean="0"/>
              <a:t> </a:t>
            </a:r>
            <a:r>
              <a:rPr lang="en-US" sz="2200" dirty="0" err="1" smtClean="0"/>
              <a:t>aspek-aspek</a:t>
            </a:r>
            <a:r>
              <a:rPr lang="en-US" sz="2200" dirty="0" smtClean="0"/>
              <a:t> yang </a:t>
            </a:r>
            <a:r>
              <a:rPr lang="en-US" sz="2200" dirty="0" err="1" smtClean="0"/>
              <a:t>sedang</a:t>
            </a:r>
            <a:r>
              <a:rPr lang="en-US" sz="2200" dirty="0" smtClean="0"/>
              <a:t> </a:t>
            </a:r>
            <a:r>
              <a:rPr lang="en-US" sz="2200" dirty="0" err="1" smtClean="0"/>
              <a:t>berjalan</a:t>
            </a:r>
            <a:r>
              <a:rPr lang="en-US" sz="2200" dirty="0" smtClean="0"/>
              <a:t> 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sangat</a:t>
            </a:r>
            <a:r>
              <a:rPr lang="en-US" sz="2200" dirty="0" smtClean="0"/>
              <a:t> </a:t>
            </a:r>
            <a:r>
              <a:rPr lang="en-US" sz="2200" dirty="0" err="1" smtClean="0"/>
              <a:t>berguna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mengenali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Informasi</a:t>
            </a:r>
            <a:r>
              <a:rPr lang="en-US" sz="4000" dirty="0" smtClean="0"/>
              <a:t> </a:t>
            </a:r>
            <a:r>
              <a:rPr lang="en-US" sz="4000" dirty="0" err="1" smtClean="0"/>
              <a:t>ttg</a:t>
            </a:r>
            <a:r>
              <a:rPr lang="en-US" sz="4000" dirty="0" smtClean="0"/>
              <a:t> </a:t>
            </a:r>
            <a:r>
              <a:rPr lang="en-US" sz="4000" dirty="0" err="1" smtClean="0"/>
              <a:t>Faktor</a:t>
            </a:r>
            <a:r>
              <a:rPr lang="en-US" sz="4000" dirty="0" smtClean="0"/>
              <a:t> </a:t>
            </a:r>
            <a:r>
              <a:rPr lang="en-US" sz="4000" dirty="0" err="1" smtClean="0"/>
              <a:t>Struktural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Filosofi</a:t>
            </a:r>
            <a:r>
              <a:rPr lang="en-US" sz="4000" dirty="0" smtClean="0"/>
              <a:t> </a:t>
            </a:r>
            <a:r>
              <a:rPr lang="en-US" sz="4000" dirty="0" err="1" smtClean="0"/>
              <a:t>Manajemen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93850"/>
            <a:ext cx="8220075" cy="5075238"/>
          </a:xfrm>
        </p:spPr>
        <p:txBody>
          <a:bodyPr/>
          <a:lstStyle/>
          <a:p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ttg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,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, </a:t>
            </a:r>
            <a:r>
              <a:rPr lang="en-US" sz="2400" dirty="0" err="1" smtClean="0"/>
              <a:t>alur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, </a:t>
            </a:r>
            <a:r>
              <a:rPr lang="en-US" sz="2400" dirty="0" err="1" smtClean="0"/>
              <a:t>filosofi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dpt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menanyakan</a:t>
            </a:r>
            <a:r>
              <a:rPr lang="en-US" sz="2400" dirty="0" smtClean="0"/>
              <a:t> </a:t>
            </a:r>
            <a:r>
              <a:rPr lang="en-US" sz="2400" dirty="0" err="1" smtClean="0"/>
              <a:t>scara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struktural</a:t>
            </a:r>
            <a:r>
              <a:rPr lang="en-US" sz="2400" dirty="0" smtClean="0"/>
              <a:t> :</a:t>
            </a:r>
          </a:p>
          <a:p>
            <a:pPr lvl="1"/>
            <a:r>
              <a:rPr lang="en-US" sz="2000" dirty="0" err="1" smtClean="0"/>
              <a:t>Peran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posisi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level.</a:t>
            </a:r>
          </a:p>
          <a:p>
            <a:pPr lvl="1"/>
            <a:r>
              <a:rPr lang="en-US" sz="2000" dirty="0" smtClean="0"/>
              <a:t>Tingkat </a:t>
            </a:r>
            <a:r>
              <a:rPr lang="en-US" sz="2000" dirty="0" err="1" smtClean="0"/>
              <a:t>spesialisasi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Saluran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pengawasan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Koordinasi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jangkauan</a:t>
            </a:r>
            <a:r>
              <a:rPr lang="en-US" sz="2000" dirty="0" smtClean="0"/>
              <a:t> </a:t>
            </a:r>
            <a:r>
              <a:rPr lang="en-US" sz="2000" dirty="0" err="1" smtClean="0"/>
              <a:t>kendali</a:t>
            </a:r>
            <a:r>
              <a:rPr lang="en-US" sz="2000" dirty="0" smtClean="0"/>
              <a:t> (span of control).</a:t>
            </a:r>
          </a:p>
          <a:p>
            <a:pPr lvl="1"/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imbalan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alur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sejenisnya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Pandangan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3850"/>
            <a:ext cx="8067675" cy="5075238"/>
          </a:xfrm>
        </p:spPr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tingkahlaku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kuisioner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tingkahlaku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Pandangan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3850"/>
            <a:ext cx="8067675" cy="5075238"/>
          </a:xfrm>
        </p:spPr>
        <p:txBody>
          <a:bodyPr/>
          <a:lstStyle/>
          <a:p>
            <a:r>
              <a:rPr lang="en-US" sz="2400" dirty="0" err="1" smtClean="0"/>
              <a:t>Faktor-faktor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reaksi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: </a:t>
            </a:r>
          </a:p>
          <a:p>
            <a:pPr lvl="1"/>
            <a:r>
              <a:rPr lang="en-US" sz="2000" dirty="0" err="1" smtClean="0"/>
              <a:t>Sifat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(</a:t>
            </a:r>
            <a:r>
              <a:rPr lang="en-US" sz="2000" i="1" dirty="0" smtClean="0"/>
              <a:t>Nature of work</a:t>
            </a:r>
            <a:r>
              <a:rPr lang="en-US" sz="2000" dirty="0" smtClean="0"/>
              <a:t>).</a:t>
            </a:r>
          </a:p>
          <a:p>
            <a:pPr lvl="1"/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ketergantungan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aliran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i="1" dirty="0" smtClean="0"/>
              <a:t>Superiors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Partisipasi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pengambilan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i="1" dirty="0" smtClean="0"/>
              <a:t>client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i="1" dirty="0" smtClean="0"/>
              <a:t>Co-worker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Imbalan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disediakan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Kesempatan</a:t>
            </a:r>
            <a:r>
              <a:rPr lang="en-US" sz="2000" dirty="0" smtClean="0"/>
              <a:t> </a:t>
            </a:r>
            <a:r>
              <a:rPr lang="en-US" sz="2000" dirty="0" err="1" smtClean="0"/>
              <a:t>berkembang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Sikap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en-US" sz="2000" dirty="0" smtClean="0"/>
              <a:t> </a:t>
            </a:r>
            <a:r>
              <a:rPr lang="en-US" sz="2000" dirty="0" err="1" smtClean="0"/>
              <a:t>keluarga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Keterlibatan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Toleransi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thd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Kepustakaan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93850"/>
            <a:ext cx="8524875" cy="5075238"/>
          </a:xfrm>
        </p:spPr>
        <p:txBody>
          <a:bodyPr/>
          <a:lstStyle/>
          <a:p>
            <a:r>
              <a:rPr lang="en-US" sz="2400" dirty="0" err="1" smtClean="0"/>
              <a:t>Survei</a:t>
            </a:r>
            <a:r>
              <a:rPr lang="en-US" sz="2400" dirty="0" smtClean="0"/>
              <a:t> </a:t>
            </a:r>
            <a:r>
              <a:rPr lang="en-US" sz="2400" dirty="0" err="1" smtClean="0"/>
              <a:t>kepustakaan</a:t>
            </a:r>
            <a:r>
              <a:rPr lang="en-US" sz="2400" dirty="0" smtClean="0"/>
              <a:t>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telaah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komprehensive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sumber-sumber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diterbitkan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diterbitkan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/</a:t>
            </a:r>
            <a:r>
              <a:rPr lang="en-US" sz="2400" dirty="0" err="1" smtClean="0"/>
              <a:t>disiplin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perhatian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Perpustakaan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gudang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encurahkan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waktunya</a:t>
            </a:r>
            <a:r>
              <a:rPr lang="en-US" sz="2400" dirty="0" smtClean="0"/>
              <a:t> </a:t>
            </a:r>
            <a:r>
              <a:rPr lang="en-US" sz="2400" dirty="0" err="1" smtClean="0"/>
              <a:t>bermingu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berbulan</a:t>
            </a:r>
            <a:r>
              <a:rPr lang="en-US" sz="2400" dirty="0" smtClean="0"/>
              <a:t> </a:t>
            </a:r>
            <a:r>
              <a:rPr lang="en-US" sz="2400" dirty="0" err="1" smtClean="0"/>
              <a:t>menelaah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 smtClean="0"/>
              <a:t>, </a:t>
            </a:r>
            <a:r>
              <a:rPr lang="en-US" sz="2400" dirty="0" err="1" smtClean="0"/>
              <a:t>jurnal</a:t>
            </a:r>
            <a:r>
              <a:rPr lang="en-US" sz="2400" dirty="0" smtClean="0"/>
              <a:t>, </a:t>
            </a:r>
            <a:r>
              <a:rPr lang="en-US" sz="2400" dirty="0" err="1" smtClean="0"/>
              <a:t>koran</a:t>
            </a:r>
            <a:r>
              <a:rPr lang="en-US" sz="2400" dirty="0" smtClean="0"/>
              <a:t>, </a:t>
            </a:r>
            <a:r>
              <a:rPr lang="en-US" sz="2400" dirty="0" err="1" smtClean="0"/>
              <a:t>majalah</a:t>
            </a:r>
            <a:r>
              <a:rPr lang="en-US" sz="2400" dirty="0" smtClean="0"/>
              <a:t>, </a:t>
            </a:r>
            <a:r>
              <a:rPr lang="en-US" sz="2400" dirty="0" err="1" smtClean="0"/>
              <a:t>prosiding</a:t>
            </a:r>
            <a:r>
              <a:rPr lang="en-US" sz="2400" dirty="0" smtClean="0"/>
              <a:t>, </a:t>
            </a:r>
            <a:r>
              <a:rPr lang="en-US" sz="2400" dirty="0" err="1" smtClean="0"/>
              <a:t>disertasi</a:t>
            </a:r>
            <a:r>
              <a:rPr lang="en-US" sz="2400" dirty="0" smtClean="0"/>
              <a:t> </a:t>
            </a:r>
            <a:r>
              <a:rPr lang="en-US" sz="2400" dirty="0" err="1" smtClean="0"/>
              <a:t>doktor</a:t>
            </a:r>
            <a:r>
              <a:rPr lang="en-US" sz="2400" dirty="0" smtClean="0"/>
              <a:t>, </a:t>
            </a:r>
            <a:r>
              <a:rPr lang="en-US" sz="2400" dirty="0" err="1" smtClean="0"/>
              <a:t>tesis</a:t>
            </a:r>
            <a:r>
              <a:rPr lang="en-US" sz="2400" dirty="0" smtClean="0"/>
              <a:t> </a:t>
            </a:r>
            <a:r>
              <a:rPr lang="en-US" sz="2400" dirty="0" err="1" smtClean="0"/>
              <a:t>masgister</a:t>
            </a:r>
            <a:r>
              <a:rPr lang="en-US" sz="2400" dirty="0" smtClean="0"/>
              <a:t>, </a:t>
            </a:r>
            <a:r>
              <a:rPr lang="en-US" sz="2400" dirty="0" err="1" smtClean="0"/>
              <a:t>terbitan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laporan-laporan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,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memulai</a:t>
            </a:r>
            <a:r>
              <a:rPr lang="en-US" sz="2400" dirty="0" smtClean="0"/>
              <a:t> </a:t>
            </a:r>
            <a:r>
              <a:rPr lang="en-US" sz="2400" dirty="0" err="1" smtClean="0"/>
              <a:t>survei</a:t>
            </a:r>
            <a:r>
              <a:rPr lang="en-US" sz="2400" dirty="0" smtClean="0"/>
              <a:t> </a:t>
            </a:r>
            <a:r>
              <a:rPr lang="en-US" sz="2400" dirty="0" err="1" smtClean="0"/>
              <a:t>kepustakaan</a:t>
            </a:r>
            <a:r>
              <a:rPr lang="en-US" sz="2400" dirty="0" smtClean="0"/>
              <a:t> </a:t>
            </a:r>
            <a:r>
              <a:rPr lang="en-US" sz="2400" dirty="0" err="1" smtClean="0"/>
              <a:t>manakala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bahan-bahan</a:t>
            </a:r>
            <a:r>
              <a:rPr lang="en-US" sz="2400" dirty="0" smtClean="0"/>
              <a:t> interview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.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agar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interview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thd</a:t>
            </a:r>
            <a:r>
              <a:rPr lang="en-US" sz="2400" dirty="0" smtClean="0"/>
              <a:t> </a:t>
            </a:r>
            <a:r>
              <a:rPr lang="en-US" sz="2400" dirty="0" err="1" smtClean="0"/>
              <a:t>aspek-aspek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Kepustakaan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763000" cy="5257800"/>
          </a:xfrm>
        </p:spPr>
        <p:txBody>
          <a:bodyPr/>
          <a:lstStyle/>
          <a:p>
            <a:pPr>
              <a:buNone/>
            </a:pPr>
            <a:r>
              <a:rPr lang="en-US" sz="2400" b="1" dirty="0" err="1" smtClean="0"/>
              <a:t>Alasan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pentingnya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survei</a:t>
            </a:r>
            <a:r>
              <a:rPr lang="en-US" sz="2400" dirty="0" smtClean="0"/>
              <a:t> </a:t>
            </a:r>
            <a:r>
              <a:rPr lang="en-US" sz="2400" dirty="0" err="1" smtClean="0"/>
              <a:t>kepustakaan</a:t>
            </a:r>
            <a:r>
              <a:rPr lang="en-US" sz="2400" dirty="0" smtClean="0"/>
              <a:t> :</a:t>
            </a:r>
          </a:p>
          <a:p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diabaikan</a:t>
            </a:r>
            <a:r>
              <a:rPr lang="en-US" sz="2400" dirty="0" smtClean="0"/>
              <a:t>.</a:t>
            </a:r>
          </a:p>
          <a:p>
            <a:r>
              <a:rPr lang="en-US" sz="2400" b="1" dirty="0" err="1" smtClean="0"/>
              <a:t>Ide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lebih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jelas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muncul</a:t>
            </a:r>
            <a:r>
              <a:rPr lang="en-US" sz="2400" b="1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lbh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dipertimbangkan</a:t>
            </a:r>
            <a:r>
              <a:rPr lang="en-US" sz="2400" dirty="0" smtClean="0"/>
              <a:t>.</a:t>
            </a:r>
          </a:p>
          <a:p>
            <a:r>
              <a:rPr lang="en-US" sz="2400" b="1" dirty="0" err="1" smtClean="0"/>
              <a:t>Pernyataan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masalah</a:t>
            </a:r>
            <a:r>
              <a:rPr lang="en-US" sz="2400" b="1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.</a:t>
            </a:r>
          </a:p>
          <a:p>
            <a:r>
              <a:rPr lang="en-US" sz="2400" b="1" dirty="0" err="1" smtClean="0"/>
              <a:t>Keterujian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pengulangan</a:t>
            </a:r>
            <a:r>
              <a:rPr lang="en-US" sz="2400" dirty="0" smtClean="0"/>
              <a:t> </a:t>
            </a:r>
            <a:r>
              <a:rPr lang="en-US" sz="2400" dirty="0" err="1" smtClean="0"/>
              <a:t>temuan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terkini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diperluas</a:t>
            </a:r>
            <a:r>
              <a:rPr lang="en-US" sz="2400" dirty="0" smtClean="0"/>
              <a:t>.</a:t>
            </a:r>
          </a:p>
          <a:p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mengulang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pekerjaan</a:t>
            </a:r>
            <a:r>
              <a:rPr lang="en-US" sz="2400" b="1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.</a:t>
            </a:r>
          </a:p>
          <a:p>
            <a:r>
              <a:rPr lang="en-US" sz="2400" b="1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diamati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b="1" dirty="0" err="1" smtClean="0"/>
              <a:t>relevan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signifikan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Kepustakaan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93850"/>
            <a:ext cx="8524875" cy="5075238"/>
          </a:xfrm>
        </p:spPr>
        <p:txBody>
          <a:bodyPr/>
          <a:lstStyle/>
          <a:p>
            <a:r>
              <a:rPr lang="en-US" dirty="0" err="1" smtClean="0"/>
              <a:t>Pelaksanaan</a:t>
            </a:r>
            <a:r>
              <a:rPr lang="en-US" dirty="0" smtClean="0"/>
              <a:t> : </a:t>
            </a:r>
          </a:p>
          <a:p>
            <a:pPr lvl="1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aksesnya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on-line.</a:t>
            </a:r>
          </a:p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Database bibliographic</a:t>
            </a:r>
          </a:p>
          <a:p>
            <a:pPr lvl="1"/>
            <a:r>
              <a:rPr lang="en-US" dirty="0" smtClean="0"/>
              <a:t>Database </a:t>
            </a:r>
            <a:r>
              <a:rPr lang="en-US" dirty="0" err="1" smtClean="0"/>
              <a:t>abstrak</a:t>
            </a:r>
            <a:endParaRPr lang="en-US" dirty="0" smtClean="0"/>
          </a:p>
          <a:p>
            <a:pPr lvl="1"/>
            <a:r>
              <a:rPr lang="en-US" dirty="0" smtClean="0"/>
              <a:t>Database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Kepustakaan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93850"/>
            <a:ext cx="8524875" cy="5075238"/>
          </a:xfrm>
        </p:spPr>
        <p:txBody>
          <a:bodyPr/>
          <a:lstStyle/>
          <a:p>
            <a:r>
              <a:rPr lang="en-US" sz="2400" dirty="0" err="1" smtClean="0"/>
              <a:t>Ekstraksi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relevan</a:t>
            </a:r>
            <a:r>
              <a:rPr lang="en-US" sz="2400" dirty="0" smtClean="0"/>
              <a:t> : </a:t>
            </a:r>
            <a:r>
              <a:rPr lang="en-US" sz="2400" dirty="0" err="1" smtClean="0"/>
              <a:t>bahan-bahan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intisarinya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ditelaah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Penulisan</a:t>
            </a:r>
            <a:r>
              <a:rPr lang="en-US" sz="2400" dirty="0" smtClean="0"/>
              <a:t> </a:t>
            </a:r>
            <a:r>
              <a:rPr lang="en-US" sz="2400" dirty="0" err="1" smtClean="0"/>
              <a:t>Telaah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r>
              <a:rPr lang="en-US" sz="2400" dirty="0" smtClean="0"/>
              <a:t> :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ekstraksi</a:t>
            </a:r>
            <a:r>
              <a:rPr lang="en-US" sz="2400" dirty="0" smtClean="0"/>
              <a:t> </a:t>
            </a:r>
            <a:r>
              <a:rPr lang="en-US" sz="2400" dirty="0" err="1" smtClean="0"/>
              <a:t>kajian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r>
              <a:rPr lang="en-US" sz="2400" dirty="0" smtClean="0"/>
              <a:t>, </a:t>
            </a:r>
            <a:r>
              <a:rPr lang="en-US" sz="2400" dirty="0" err="1" smtClean="0"/>
              <a:t>tulis</a:t>
            </a:r>
            <a:r>
              <a:rPr lang="en-US" sz="2400" dirty="0" smtClean="0"/>
              <a:t> </a:t>
            </a:r>
            <a:r>
              <a:rPr lang="en-US" sz="2400" dirty="0" err="1" smtClean="0"/>
              <a:t>telaah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3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: (1) </a:t>
            </a:r>
            <a:r>
              <a:rPr lang="en-US" sz="2400" dirty="0" err="1" smtClean="0"/>
              <a:t>subyek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, (2) </a:t>
            </a:r>
            <a:r>
              <a:rPr lang="en-US" sz="2400" dirty="0" err="1" smtClean="0"/>
              <a:t>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, (3) </a:t>
            </a:r>
            <a:r>
              <a:rPr lang="en-US" sz="2400" dirty="0" err="1" smtClean="0"/>
              <a:t>berdasar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terdahulu</a:t>
            </a:r>
            <a:r>
              <a:rPr lang="en-US" sz="2400" dirty="0" smtClean="0"/>
              <a:t>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dirty="0" err="1" smtClean="0"/>
              <a:t>kerangka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pPr lvl="1"/>
            <a:r>
              <a:rPr lang="en-US" sz="2000" dirty="0" smtClean="0"/>
              <a:t>Risk-Taking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and Outcome </a:t>
            </a:r>
            <a:r>
              <a:rPr lang="en-US" sz="2000" dirty="0" err="1" smtClean="0"/>
              <a:t>Organisasi</a:t>
            </a:r>
            <a:endParaRPr lang="en-US" sz="2000" dirty="0" smtClean="0"/>
          </a:p>
          <a:p>
            <a:pPr lvl="1"/>
            <a:r>
              <a:rPr lang="en-US" sz="2000" dirty="0" err="1" smtClean="0"/>
              <a:t>Effektivitas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endParaRPr 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143875" cy="5075238"/>
          </a:xfrm>
        </p:spPr>
        <p:txBody>
          <a:bodyPr/>
          <a:lstStyle/>
          <a:p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,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issue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diteliti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endParaRPr lang="en-US" sz="2400" dirty="0" smtClean="0"/>
          </a:p>
          <a:p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mencakup</a:t>
            </a:r>
            <a:r>
              <a:rPr lang="en-US" sz="2400" dirty="0" smtClean="0"/>
              <a:t> :</a:t>
            </a:r>
          </a:p>
          <a:p>
            <a:pPr lvl="1"/>
            <a:r>
              <a:rPr lang="en-US" sz="2000" b="1" dirty="0" err="1" smtClean="0"/>
              <a:t>Masalah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saat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dihadapi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diselesaikan</a:t>
            </a:r>
            <a:r>
              <a:rPr lang="en-US" sz="2000" dirty="0" smtClean="0"/>
              <a:t>. </a:t>
            </a:r>
          </a:p>
          <a:p>
            <a:pPr lvl="1"/>
            <a:r>
              <a:rPr lang="en-US" sz="2000" dirty="0" err="1" smtClean="0"/>
              <a:t>Bidang-bidang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memandang</a:t>
            </a:r>
            <a:r>
              <a:rPr lang="en-US" sz="2000" dirty="0" smtClean="0"/>
              <a:t> </a:t>
            </a:r>
            <a:r>
              <a:rPr lang="en-US" sz="2000" b="1" dirty="0" err="1" smtClean="0"/>
              <a:t>perlu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diperbaiki</a:t>
            </a:r>
            <a:r>
              <a:rPr lang="en-US" sz="2000" dirty="0" smtClean="0"/>
              <a:t>. </a:t>
            </a:r>
          </a:p>
          <a:p>
            <a:pPr lvl="1"/>
            <a:r>
              <a:rPr lang="en-US" sz="2000" b="1" dirty="0" err="1" smtClean="0"/>
              <a:t>Isu-isu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teoritis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konseptual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perlu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diperkuat</a:t>
            </a:r>
            <a:r>
              <a:rPr lang="en-US" sz="2000" b="1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fenomena-fenomena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Sejumlah</a:t>
            </a:r>
            <a:r>
              <a:rPr lang="en-US" sz="2000" dirty="0" smtClean="0"/>
              <a:t> </a:t>
            </a:r>
            <a:r>
              <a:rPr lang="en-US" sz="2000" b="1" dirty="0" err="1" smtClean="0"/>
              <a:t>pertanyaan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penelitian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dimana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penelitian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dasar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ingin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mencari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jawaban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empirisnya</a:t>
            </a:r>
            <a:r>
              <a:rPr lang="en-US" sz="2000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93850"/>
            <a:ext cx="8448675" cy="4730750"/>
          </a:xfrm>
        </p:spPr>
        <p:txBody>
          <a:bodyPr/>
          <a:lstStyle/>
          <a:p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Riset</a:t>
            </a:r>
            <a:endParaRPr lang="en-US" sz="2800" dirty="0" smtClean="0"/>
          </a:p>
          <a:p>
            <a:r>
              <a:rPr lang="en-US" sz="2800" dirty="0" err="1" smtClean="0"/>
              <a:t>Masalah</a:t>
            </a:r>
            <a:r>
              <a:rPr lang="en-US" sz="2800" dirty="0" smtClean="0"/>
              <a:t> (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Pengumpulan</a:t>
            </a:r>
            <a:r>
              <a:rPr lang="en-US" sz="2800" dirty="0" smtClean="0"/>
              <a:t> Data</a:t>
            </a:r>
          </a:p>
          <a:p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Riset</a:t>
            </a:r>
            <a:endParaRPr lang="en-US" sz="2800" dirty="0" smtClean="0"/>
          </a:p>
          <a:p>
            <a:r>
              <a:rPr lang="en-US" sz="2800" dirty="0" err="1" smtClean="0"/>
              <a:t>Survei</a:t>
            </a:r>
            <a:r>
              <a:rPr lang="en-US" sz="2800" dirty="0" smtClean="0"/>
              <a:t> </a:t>
            </a:r>
            <a:r>
              <a:rPr lang="en-US" sz="2800" dirty="0" err="1" smtClean="0"/>
              <a:t>Kepustakaan</a:t>
            </a:r>
            <a:endParaRPr lang="en-US" sz="2800" dirty="0" smtClean="0"/>
          </a:p>
          <a:p>
            <a:r>
              <a:rPr lang="en-US" sz="2800" dirty="0" err="1" smtClean="0"/>
              <a:t>Penulisan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Kepustakaan</a:t>
            </a:r>
            <a:r>
              <a:rPr lang="en-US" sz="2800" dirty="0" smtClean="0"/>
              <a:t>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Telaah</a:t>
            </a:r>
            <a:r>
              <a:rPr lang="en-US" sz="2800" dirty="0" smtClean="0"/>
              <a:t> </a:t>
            </a:r>
            <a:r>
              <a:rPr lang="en-US" sz="2800" dirty="0" err="1" smtClean="0"/>
              <a:t>Pustaka</a:t>
            </a:r>
            <a:endParaRPr lang="en-US" sz="2800" dirty="0" smtClean="0"/>
          </a:p>
          <a:p>
            <a:r>
              <a:rPr lang="en-US" sz="2800" dirty="0" err="1" smtClean="0"/>
              <a:t>Pendefinisian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endParaRPr lang="en-US" sz="2800" dirty="0" smtClean="0"/>
          </a:p>
          <a:p>
            <a:r>
              <a:rPr lang="en-US" sz="2800" dirty="0" err="1" smtClean="0"/>
              <a:t>Implikasi</a:t>
            </a:r>
            <a:r>
              <a:rPr lang="en-US" sz="2800" dirty="0" smtClean="0"/>
              <a:t> </a:t>
            </a:r>
            <a:r>
              <a:rPr lang="en-US" sz="2800" dirty="0" err="1" smtClean="0"/>
              <a:t>Manajerial</a:t>
            </a:r>
            <a:endParaRPr lang="en-US" sz="2800" dirty="0" smtClean="0"/>
          </a:p>
          <a:p>
            <a:r>
              <a:rPr lang="en-US" sz="2800" dirty="0" err="1" smtClean="0"/>
              <a:t>Isu-Isu</a:t>
            </a:r>
            <a:r>
              <a:rPr lang="en-US" sz="2800" dirty="0" smtClean="0"/>
              <a:t> </a:t>
            </a:r>
            <a:r>
              <a:rPr lang="en-US" sz="2800" dirty="0" err="1" smtClean="0"/>
              <a:t>Etika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Contoh-Contoh</a:t>
            </a:r>
            <a:r>
              <a:rPr lang="en-US" sz="4000" dirty="0" smtClean="0"/>
              <a:t> </a:t>
            </a:r>
            <a:r>
              <a:rPr lang="en-US" sz="4000" dirty="0" err="1" smtClean="0"/>
              <a:t>Masalah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didefinisikan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Baik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3850"/>
            <a:ext cx="8915400" cy="5075238"/>
          </a:xfrm>
        </p:spPr>
        <p:txBody>
          <a:bodyPr/>
          <a:lstStyle/>
          <a:p>
            <a:r>
              <a:rPr lang="en-US" sz="2400" dirty="0" err="1" smtClean="0"/>
              <a:t>Bagaimana</a:t>
            </a:r>
            <a:r>
              <a:rPr lang="en-US" sz="2400" dirty="0" smtClean="0"/>
              <a:t>  </a:t>
            </a:r>
            <a:r>
              <a:rPr lang="en-US" sz="2400" dirty="0" err="1" smtClean="0"/>
              <a:t>kemasan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?</a:t>
            </a:r>
          </a:p>
          <a:p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r>
              <a:rPr lang="en-US" sz="2400" dirty="0" smtClean="0"/>
              <a:t> </a:t>
            </a:r>
            <a:r>
              <a:rPr lang="en-US" sz="2400" dirty="0" err="1" smtClean="0"/>
              <a:t>iklan</a:t>
            </a:r>
            <a:r>
              <a:rPr lang="en-US" sz="2400" dirty="0" smtClean="0"/>
              <a:t> </a:t>
            </a:r>
            <a:r>
              <a:rPr lang="en-US" sz="2400" dirty="0" err="1" smtClean="0"/>
              <a:t>berpengaruh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kesadaran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?</a:t>
            </a:r>
          </a:p>
          <a:p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?</a:t>
            </a:r>
          </a:p>
          <a:p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anggaran</a:t>
            </a:r>
            <a:r>
              <a:rPr lang="en-US" sz="2400" dirty="0" smtClean="0"/>
              <a:t> </a:t>
            </a:r>
            <a:r>
              <a:rPr lang="en-US" sz="2400" dirty="0" err="1" smtClean="0"/>
              <a:t>partisipatif</a:t>
            </a:r>
            <a:r>
              <a:rPr lang="en-US" sz="2400" dirty="0" smtClean="0"/>
              <a:t> </a:t>
            </a:r>
            <a:r>
              <a:rPr lang="en-US" sz="2400" dirty="0" err="1" smtClean="0"/>
              <a:t>berpengaruh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?</a:t>
            </a:r>
          </a:p>
          <a:p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perluasan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berpengaruh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perluasan</a:t>
            </a:r>
            <a:r>
              <a:rPr lang="en-US" sz="2400" dirty="0" smtClean="0"/>
              <a:t> </a:t>
            </a:r>
            <a:r>
              <a:rPr lang="en-US" sz="2400" dirty="0" err="1" smtClean="0"/>
              <a:t>imaga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?</a:t>
            </a:r>
          </a:p>
          <a:p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dampak</a:t>
            </a:r>
            <a:r>
              <a:rPr lang="en-US" sz="2400" dirty="0" smtClean="0"/>
              <a:t> </a:t>
            </a:r>
            <a:r>
              <a:rPr lang="en-US" sz="2400" dirty="0" err="1" smtClean="0"/>
              <a:t>penciutan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?</a:t>
            </a:r>
          </a:p>
          <a:p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“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“ ?</a:t>
            </a:r>
          </a:p>
          <a:p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dipertimbangkan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pangkalan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?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93850"/>
            <a:ext cx="7991475" cy="5075238"/>
          </a:xfrm>
        </p:spPr>
        <p:txBody>
          <a:bodyPr/>
          <a:lstStyle/>
          <a:p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 smtClean="0"/>
              <a:t>seringkali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symptons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  <a:r>
              <a:rPr lang="en-US" sz="2400" dirty="0" err="1" smtClean="0"/>
              <a:t>permasalahan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memperlakukannya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seolah-olah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nyata</a:t>
            </a:r>
            <a:r>
              <a:rPr lang="en-US" sz="2400" dirty="0" smtClean="0"/>
              <a:t>, </a:t>
            </a:r>
            <a:r>
              <a:rPr lang="en-US" sz="2400" dirty="0" err="1" smtClean="0"/>
              <a:t>membuatnya</a:t>
            </a:r>
            <a:r>
              <a:rPr lang="en-US" sz="2400" dirty="0" smtClean="0"/>
              <a:t> </a:t>
            </a:r>
            <a:r>
              <a:rPr lang="en-US" sz="2400" dirty="0" err="1" smtClean="0"/>
              <a:t>frustrasi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upaya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mengatasinya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berhasil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antecedent-problem-consequences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relevan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sesungguhnya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mendefinisikan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mengkonfirmasi</a:t>
            </a:r>
            <a:r>
              <a:rPr lang="en-US" sz="2400" dirty="0" smtClean="0"/>
              <a:t> </a:t>
            </a:r>
            <a:r>
              <a:rPr lang="en-US" sz="2400" dirty="0" err="1" smtClean="0"/>
              <a:t>teori-terori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faktor-faktor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menyadari</a:t>
            </a:r>
            <a:r>
              <a:rPr lang="en-US" sz="2400" dirty="0" smtClean="0"/>
              <a:t>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solusinya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850"/>
            <a:ext cx="8448675" cy="5075238"/>
          </a:xfrm>
        </p:spPr>
        <p:txBody>
          <a:bodyPr/>
          <a:lstStyle/>
          <a:p>
            <a:r>
              <a:rPr lang="en-US" dirty="0" err="1" smtClean="0"/>
              <a:t>Kumpulkan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Sdr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Pilih</a:t>
            </a:r>
            <a:r>
              <a:rPr lang="en-US" dirty="0" smtClean="0"/>
              <a:t> 15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15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telaah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sitasi</a:t>
            </a:r>
            <a:r>
              <a:rPr lang="en-US" dirty="0" smtClean="0"/>
              <a:t> yang </a:t>
            </a:r>
            <a:r>
              <a:rPr lang="id-ID" dirty="0" err="1"/>
              <a:t>s</a:t>
            </a:r>
            <a:r>
              <a:rPr lang="en-US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kenal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Rumuskan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3850"/>
            <a:ext cx="8143875" cy="4730750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Sdr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:</a:t>
            </a:r>
          </a:p>
          <a:p>
            <a:r>
              <a:rPr lang="en-US" sz="2400" dirty="0" err="1" smtClean="0"/>
              <a:t>Mengidentifikasi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tahahan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endParaRPr lang="en-US" sz="2400" dirty="0" smtClean="0"/>
          </a:p>
          <a:p>
            <a:r>
              <a:rPr lang="en-US" sz="2400" dirty="0" err="1" smtClean="0"/>
              <a:t>Mengidentifikasi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permasalahan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diteliti</a:t>
            </a:r>
            <a:endParaRPr lang="en-US" sz="2400" dirty="0" smtClean="0"/>
          </a:p>
          <a:p>
            <a:r>
              <a:rPr lang="en-US" sz="2400" dirty="0" err="1" smtClean="0"/>
              <a:t>Membahas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permasalahan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diidentifikasikan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suasana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endParaRPr lang="en-US" sz="2400" dirty="0" smtClean="0"/>
          </a:p>
          <a:p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/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endParaRPr lang="en-US" sz="2400" dirty="0" smtClean="0"/>
          </a:p>
          <a:p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kepustakaan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relevan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komprehensif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topik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endParaRPr lang="en-US" sz="2400" dirty="0" smtClean="0"/>
          </a:p>
          <a:p>
            <a:r>
              <a:rPr lang="en-US" sz="2400" dirty="0" err="1" smtClean="0"/>
              <a:t>Menulis</a:t>
            </a:r>
            <a:r>
              <a:rPr lang="en-US" sz="2400" dirty="0" smtClean="0"/>
              <a:t> </a:t>
            </a:r>
            <a:r>
              <a:rPr lang="en-US" sz="2400" dirty="0" err="1" smtClean="0"/>
              <a:t>telaah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mendokumentasikan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1463" y="188913"/>
            <a:ext cx="7364412" cy="952500"/>
          </a:xfrm>
        </p:spPr>
        <p:txBody>
          <a:bodyPr/>
          <a:lstStyle/>
          <a:p>
            <a:r>
              <a:rPr lang="en-US" sz="4000"/>
              <a:t>Bangunan Ilmu </a:t>
            </a:r>
            <a:br>
              <a:rPr lang="en-US" sz="4000"/>
            </a:br>
            <a:r>
              <a:rPr lang="en-US" sz="4000"/>
              <a:t>(Building Blocks of Science)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819400" y="18288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Pengamatan</a:t>
            </a: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4953000" y="17526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Identifikasi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Masalah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858000" y="2286000"/>
            <a:ext cx="2057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Kerangka Teori</a:t>
            </a:r>
            <a:r>
              <a:rPr lang="en-US" sz="1800">
                <a:latin typeface="Arial" charset="0"/>
              </a:rPr>
              <a:t>/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Asosiasi Jaringan</a:t>
            </a: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7162800" y="35814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Hipotesis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781800" y="4800600"/>
            <a:ext cx="2133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Konstruk/Konsep/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Definisi Operasional</a:t>
            </a: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5257800" y="57150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Rancangan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Penelitian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3276600" y="5638800"/>
            <a:ext cx="1524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Pengumpulan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Data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066800" y="5638800"/>
            <a:ext cx="1524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Analisis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Data</a:t>
            </a:r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381000" y="42672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>
                <a:latin typeface="Arial" charset="0"/>
              </a:rPr>
              <a:t>Interpretasi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Data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304800" y="2590800"/>
            <a:ext cx="2133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Char char="•"/>
            </a:pPr>
            <a:r>
              <a:rPr lang="en-US" sz="1800" b="1">
                <a:latin typeface="Arial" charset="0"/>
              </a:rPr>
              <a:t>Pembaruan Teori</a:t>
            </a:r>
            <a:r>
              <a:rPr lang="en-US" sz="1800">
                <a:latin typeface="Arial" charset="0"/>
              </a:rPr>
              <a:t> 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(Penelitian Dasar)</a:t>
            </a:r>
          </a:p>
          <a:p>
            <a:pPr algn="ctr" eaLnBrk="1" hangingPunct="1">
              <a:buFontTx/>
              <a:buChar char="•"/>
            </a:pPr>
            <a:r>
              <a:rPr lang="en-US" sz="1800" b="1">
                <a:latin typeface="Arial" charset="0"/>
              </a:rPr>
              <a:t>Penerapan 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(Penelitian Terapan)</a:t>
            </a: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V="1">
            <a:off x="1447800" y="21336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4191000" y="20574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6400800" y="21336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79248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78486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H="1">
            <a:off x="6705600" y="5562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H="1">
            <a:off x="4800600" y="609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2667000" y="601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flipH="1" flipV="1">
            <a:off x="1066800" y="51054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flipV="1">
            <a:off x="9906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2819400" y="3124200"/>
            <a:ext cx="3886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err="1">
                <a:latin typeface="Arial" charset="0"/>
              </a:rPr>
              <a:t>Metode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Ilmiah</a:t>
            </a:r>
            <a:endParaRPr lang="en-US" sz="2800" b="1" dirty="0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Deduktif</a:t>
            </a:r>
            <a:endParaRPr lang="en-US" sz="2800" dirty="0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Induktif</a:t>
            </a:r>
            <a:endParaRPr lang="en-US" sz="2800" dirty="0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Gabungan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Keduanya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0" grpId="0" animBg="1"/>
      <p:bldP spid="6151" grpId="0" animBg="1"/>
      <p:bldP spid="6153" grpId="0" animBg="1"/>
      <p:bldP spid="6154" grpId="0" animBg="1"/>
      <p:bldP spid="6155" grpId="0" animBg="1"/>
      <p:bldP spid="6156" grpId="0" animBg="1"/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5" grpId="0" animBg="1"/>
      <p:bldP spid="6166" grpId="0" animBg="1"/>
      <p:bldP spid="6167" grpId="0" animBg="1"/>
      <p:bldP spid="6169" grpId="0" animBg="1"/>
      <p:bldP spid="6170" grpId="0" animBg="1"/>
      <p:bldP spid="6171" grpId="0" animBg="1"/>
      <p:bldP spid="6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93850"/>
            <a:ext cx="8143875" cy="4730750"/>
          </a:xfrm>
        </p:spPr>
        <p:txBody>
          <a:bodyPr/>
          <a:lstStyle/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pertemuan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membahas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(building block of science)</a:t>
            </a:r>
          </a:p>
          <a:p>
            <a:r>
              <a:rPr lang="en-US" sz="2400" dirty="0" smtClean="0"/>
              <a:t>Model </a:t>
            </a:r>
            <a:r>
              <a:rPr lang="en-US" sz="2400" b="1" i="1" dirty="0" err="1" smtClean="0"/>
              <a:t>hypothetico</a:t>
            </a:r>
            <a:r>
              <a:rPr lang="en-US" sz="2400" b="1" i="1" dirty="0" smtClean="0"/>
              <a:t>-deductive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dibahas</a:t>
            </a:r>
            <a:r>
              <a:rPr lang="en-US" sz="2400" dirty="0" smtClean="0"/>
              <a:t>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:</a:t>
            </a:r>
          </a:p>
          <a:p>
            <a:pPr lvl="1"/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kerangka</a:t>
            </a:r>
            <a:r>
              <a:rPr lang="en-US" sz="2000" dirty="0" smtClean="0"/>
              <a:t> </a:t>
            </a:r>
            <a:r>
              <a:rPr lang="en-US" sz="2000" dirty="0" err="1" smtClean="0"/>
              <a:t>konseptual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pengujian</a:t>
            </a:r>
            <a:r>
              <a:rPr lang="en-US" sz="2000" dirty="0" smtClean="0"/>
              <a:t>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(</a:t>
            </a:r>
            <a:r>
              <a:rPr lang="en-US" sz="2000" dirty="0" err="1" smtClean="0"/>
              <a:t>tahap</a:t>
            </a:r>
            <a:r>
              <a:rPr lang="en-US" sz="2000" dirty="0" smtClean="0"/>
              <a:t> 1-5).</a:t>
            </a:r>
          </a:p>
          <a:p>
            <a:pPr lvl="1"/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mencakup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, </a:t>
            </a:r>
            <a:r>
              <a:rPr lang="en-US" sz="2000" dirty="0" err="1" smtClean="0"/>
              <a:t>lokasi</a:t>
            </a:r>
            <a:r>
              <a:rPr lang="en-US" sz="2000" dirty="0" smtClean="0"/>
              <a:t> </a:t>
            </a:r>
            <a:r>
              <a:rPr lang="en-US" sz="2000" dirty="0" err="1" smtClean="0"/>
              <a:t>riset</a:t>
            </a:r>
            <a:r>
              <a:rPr lang="en-US" sz="2000" dirty="0" smtClean="0"/>
              <a:t>, </a:t>
            </a:r>
            <a:r>
              <a:rPr lang="en-US" sz="2000" dirty="0" err="1" smtClean="0"/>
              <a:t>pemilihan</a:t>
            </a:r>
            <a:r>
              <a:rPr lang="en-US" sz="2000" dirty="0" smtClean="0"/>
              <a:t> sample, </a:t>
            </a:r>
            <a:r>
              <a:rPr lang="en-US" sz="2000" dirty="0" err="1" smtClean="0"/>
              <a:t>pengumpulan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data (</a:t>
            </a:r>
            <a:r>
              <a:rPr lang="en-US" sz="2000" dirty="0" err="1" smtClean="0"/>
              <a:t>tahap</a:t>
            </a:r>
            <a:r>
              <a:rPr lang="en-US" sz="2000" dirty="0" smtClean="0"/>
              <a:t> 6-7).</a:t>
            </a:r>
          </a:p>
          <a:p>
            <a:pPr lvl="1"/>
            <a:r>
              <a:rPr lang="en-US" sz="2000" dirty="0" err="1" smtClean="0"/>
              <a:t>Pengambilan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, deductive,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mhipotesis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teruji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pertanyaan</a:t>
            </a:r>
            <a:r>
              <a:rPr lang="en-US" sz="2000" dirty="0" smtClean="0"/>
              <a:t> </a:t>
            </a:r>
            <a:r>
              <a:rPr lang="en-US" sz="2000" dirty="0" err="1" smtClean="0"/>
              <a:t>riset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terjawab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Penulisan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presentasi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</a:t>
            </a:r>
            <a:r>
              <a:rPr lang="en-US" sz="2000" dirty="0" err="1" smtClean="0"/>
              <a:t>kesimpulan</a:t>
            </a:r>
            <a:r>
              <a:rPr lang="en-US" sz="2000" dirty="0" smtClean="0"/>
              <a:t>.</a:t>
            </a:r>
          </a:p>
          <a:p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tidaklah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linier.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Arrow Connector 108"/>
          <p:cNvCxnSpPr>
            <a:stCxn id="41" idx="0"/>
            <a:endCxn id="4" idx="2"/>
          </p:cNvCxnSpPr>
          <p:nvPr/>
        </p:nvCxnSpPr>
        <p:spPr bwMode="auto">
          <a:xfrm rot="16200000" flipV="1">
            <a:off x="926932" y="2717632"/>
            <a:ext cx="2489537" cy="2590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3581400" y="2971800"/>
            <a:ext cx="4495800" cy="2286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12954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</a:p>
          <a:p>
            <a:pPr algn="ctr"/>
            <a:r>
              <a:rPr lang="en-US" sz="1200" b="1" dirty="0" smtClean="0"/>
              <a:t>OBSERVASI</a:t>
            </a:r>
          </a:p>
          <a:p>
            <a:pPr algn="ctr"/>
            <a:r>
              <a:rPr lang="en-US" sz="1200" dirty="0" err="1" smtClean="0"/>
              <a:t>Identifikasi</a:t>
            </a:r>
            <a:r>
              <a:rPr lang="en-US" sz="1200" dirty="0" smtClean="0"/>
              <a:t> </a:t>
            </a:r>
            <a:r>
              <a:rPr lang="en-US" sz="1200" dirty="0" err="1" smtClean="0"/>
              <a:t>bidang</a:t>
            </a:r>
            <a:r>
              <a:rPr lang="en-US" sz="1200" dirty="0" smtClean="0"/>
              <a:t> </a:t>
            </a:r>
            <a:r>
              <a:rPr lang="en-US" sz="1200" dirty="0" err="1" smtClean="0"/>
              <a:t>Permasalahan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5004137"/>
            <a:ext cx="15240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</a:p>
          <a:p>
            <a:pPr algn="ctr"/>
            <a:r>
              <a:rPr lang="en-US" sz="1200" b="1" dirty="0" smtClean="0"/>
              <a:t>PENGUMPULAN DATA AWAL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</a:t>
            </a:r>
            <a:r>
              <a:rPr lang="en-US" sz="1200" dirty="0" err="1" smtClean="0"/>
              <a:t>Studi</a:t>
            </a:r>
            <a:r>
              <a:rPr lang="en-US" sz="1200" dirty="0" smtClean="0"/>
              <a:t> </a:t>
            </a:r>
            <a:r>
              <a:rPr lang="en-US" sz="1200" dirty="0" err="1" smtClean="0"/>
              <a:t>Pustaka</a:t>
            </a:r>
            <a:endParaRPr lang="en-US" sz="1200" dirty="0"/>
          </a:p>
        </p:txBody>
      </p:sp>
      <p:cxnSp>
        <p:nvCxnSpPr>
          <p:cNvPr id="8" name="Elbow Connector 7"/>
          <p:cNvCxnSpPr>
            <a:stCxn id="4" idx="2"/>
            <a:endCxn id="6" idx="0"/>
          </p:cNvCxnSpPr>
          <p:nvPr/>
        </p:nvCxnSpPr>
        <p:spPr bwMode="auto">
          <a:xfrm rot="16200000" flipH="1">
            <a:off x="-222587" y="3867150"/>
            <a:ext cx="2235874" cy="38100"/>
          </a:xfrm>
          <a:prstGeom prst="bentConnector3">
            <a:avLst>
              <a:gd name="adj1" fmla="val 349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295400" y="3048000"/>
            <a:ext cx="12954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</a:p>
          <a:p>
            <a:pPr algn="ctr"/>
            <a:r>
              <a:rPr lang="en-US" sz="1200" b="1" dirty="0" smtClean="0"/>
              <a:t>PENDEFINISIAN MASALAH</a:t>
            </a:r>
          </a:p>
          <a:p>
            <a:pPr algn="ctr"/>
            <a:r>
              <a:rPr lang="en-US" sz="1200" dirty="0" err="1" smtClean="0"/>
              <a:t>Pembatasan</a:t>
            </a:r>
            <a:r>
              <a:rPr lang="en-US" sz="1200" dirty="0" smtClean="0"/>
              <a:t> </a:t>
            </a:r>
            <a:r>
              <a:rPr lang="en-US" sz="1200" dirty="0" err="1" smtClean="0"/>
              <a:t>masalah</a:t>
            </a:r>
            <a:endParaRPr lang="en-US" sz="1200" dirty="0"/>
          </a:p>
        </p:txBody>
      </p:sp>
      <p:cxnSp>
        <p:nvCxnSpPr>
          <p:cNvPr id="11" name="Elbow Connector 10"/>
          <p:cNvCxnSpPr>
            <a:endCxn id="9" idx="1"/>
          </p:cNvCxnSpPr>
          <p:nvPr/>
        </p:nvCxnSpPr>
        <p:spPr bwMode="auto">
          <a:xfrm flipV="1">
            <a:off x="914400" y="3555832"/>
            <a:ext cx="381000" cy="255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971800" y="2819400"/>
            <a:ext cx="1066800" cy="156966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</a:p>
          <a:p>
            <a:pPr algn="ctr"/>
            <a:r>
              <a:rPr lang="en-US" sz="1200" b="1" dirty="0" smtClean="0"/>
              <a:t>KERANGKA TEORI</a:t>
            </a:r>
          </a:p>
          <a:p>
            <a:pPr algn="ctr"/>
            <a:endParaRPr lang="en-US" sz="1200" b="1" dirty="0" smtClean="0"/>
          </a:p>
          <a:p>
            <a:r>
              <a:rPr lang="en-US" sz="1200" dirty="0" err="1" smtClean="0"/>
              <a:t>Variabel</a:t>
            </a:r>
            <a:r>
              <a:rPr lang="en-US" sz="1200" dirty="0" smtClean="0"/>
              <a:t>  </a:t>
            </a:r>
            <a:r>
              <a:rPr lang="en-US" sz="1200" dirty="0" err="1" smtClean="0"/>
              <a:t>sdh</a:t>
            </a:r>
            <a:r>
              <a:rPr lang="en-US" sz="1200" dirty="0" smtClean="0"/>
              <a:t> </a:t>
            </a:r>
            <a:r>
              <a:rPr lang="en-US" sz="1200" dirty="0" err="1" smtClean="0"/>
              <a:t>didefisikan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diberi</a:t>
            </a:r>
            <a:r>
              <a:rPr lang="en-US" sz="1200" dirty="0" smtClean="0"/>
              <a:t> label</a:t>
            </a:r>
            <a:endParaRPr lang="en-US" sz="1200" dirty="0"/>
          </a:p>
        </p:txBody>
      </p:sp>
      <p:cxnSp>
        <p:nvCxnSpPr>
          <p:cNvPr id="20" name="Elbow Connector 19"/>
          <p:cNvCxnSpPr>
            <a:stCxn id="9" idx="3"/>
            <a:endCxn id="17" idx="1"/>
          </p:cNvCxnSpPr>
          <p:nvPr/>
        </p:nvCxnSpPr>
        <p:spPr bwMode="auto">
          <a:xfrm>
            <a:off x="2590800" y="3555832"/>
            <a:ext cx="381000" cy="4839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419600" y="3124200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</a:p>
          <a:p>
            <a:pPr algn="ctr"/>
            <a:r>
              <a:rPr lang="en-US" sz="1200" b="1" dirty="0" smtClean="0"/>
              <a:t>PERUMUSAN HIPOTESIS</a:t>
            </a:r>
          </a:p>
          <a:p>
            <a:pPr algn="ctr"/>
            <a:endParaRPr lang="en-US" sz="1200" b="1" dirty="0" smtClean="0"/>
          </a:p>
        </p:txBody>
      </p:sp>
      <p:sp>
        <p:nvSpPr>
          <p:cNvPr id="28" name="Rounded Rectangle 27"/>
          <p:cNvSpPr/>
          <p:nvPr/>
        </p:nvSpPr>
        <p:spPr bwMode="auto">
          <a:xfrm>
            <a:off x="6096000" y="3048000"/>
            <a:ext cx="914400" cy="914400"/>
          </a:xfrm>
          <a:prstGeom prst="roundRect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RISET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0" name="Elbow Connector 29"/>
          <p:cNvCxnSpPr>
            <a:stCxn id="17" idx="3"/>
            <a:endCxn id="25" idx="1"/>
          </p:cNvCxnSpPr>
          <p:nvPr/>
        </p:nvCxnSpPr>
        <p:spPr bwMode="auto">
          <a:xfrm flipV="1">
            <a:off x="4038600" y="3539699"/>
            <a:ext cx="381000" cy="6453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Elbow Connector 31"/>
          <p:cNvCxnSpPr>
            <a:stCxn id="25" idx="3"/>
            <a:endCxn id="28" idx="1"/>
          </p:cNvCxnSpPr>
          <p:nvPr/>
        </p:nvCxnSpPr>
        <p:spPr bwMode="auto">
          <a:xfrm flipV="1">
            <a:off x="5715000" y="3505200"/>
            <a:ext cx="381000" cy="3449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543800" y="1905000"/>
            <a:ext cx="14478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</a:t>
            </a:r>
          </a:p>
          <a:p>
            <a:pPr algn="ctr"/>
            <a:r>
              <a:rPr lang="en-US" sz="1200" b="1" dirty="0" smtClean="0"/>
              <a:t>PENGUMPULAN, ANALISIS DAN INTERPRETASI DATA</a:t>
            </a:r>
          </a:p>
        </p:txBody>
      </p:sp>
      <p:cxnSp>
        <p:nvCxnSpPr>
          <p:cNvPr id="35" name="Elbow Connector 34"/>
          <p:cNvCxnSpPr>
            <a:stCxn id="28" idx="0"/>
            <a:endCxn id="33" idx="1"/>
          </p:cNvCxnSpPr>
          <p:nvPr/>
        </p:nvCxnSpPr>
        <p:spPr bwMode="auto">
          <a:xfrm rot="5400000" flipH="1" flipV="1">
            <a:off x="6730916" y="2235116"/>
            <a:ext cx="635168" cy="990600"/>
          </a:xfrm>
          <a:prstGeom prst="bentConnector2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543800" y="3403937"/>
            <a:ext cx="14478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7</a:t>
            </a:r>
          </a:p>
          <a:p>
            <a:pPr algn="ctr"/>
            <a:r>
              <a:rPr lang="en-US" sz="1200" b="1" dirty="0" smtClean="0"/>
              <a:t>PENGAMBILAN KESIMPULAN</a:t>
            </a:r>
          </a:p>
          <a:p>
            <a:pPr algn="ctr"/>
            <a:r>
              <a:rPr lang="en-US" sz="1200" b="1" dirty="0" smtClean="0"/>
              <a:t>DEDUCTIVE</a:t>
            </a:r>
          </a:p>
        </p:txBody>
      </p:sp>
      <p:cxnSp>
        <p:nvCxnSpPr>
          <p:cNvPr id="38" name="Elbow Connector 37"/>
          <p:cNvCxnSpPr>
            <a:stCxn id="33" idx="2"/>
            <a:endCxn id="36" idx="0"/>
          </p:cNvCxnSpPr>
          <p:nvPr/>
        </p:nvCxnSpPr>
        <p:spPr bwMode="auto">
          <a:xfrm rot="5400000">
            <a:off x="8026063" y="3162300"/>
            <a:ext cx="483274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6705600" y="50292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200400" y="5257800"/>
            <a:ext cx="533400" cy="304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</a:p>
        </p:txBody>
      </p:sp>
      <p:cxnSp>
        <p:nvCxnSpPr>
          <p:cNvPr id="63" name="Elbow Connector 62"/>
          <p:cNvCxnSpPr>
            <a:stCxn id="36" idx="2"/>
            <a:endCxn id="40" idx="0"/>
          </p:cNvCxnSpPr>
          <p:nvPr/>
        </p:nvCxnSpPr>
        <p:spPr bwMode="auto">
          <a:xfrm rot="5400000">
            <a:off x="7184767" y="3946267"/>
            <a:ext cx="794266" cy="1371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4" name="Straight Arrow Connector 73"/>
          <p:cNvCxnSpPr>
            <a:stCxn id="41" idx="0"/>
            <a:endCxn id="17" idx="2"/>
          </p:cNvCxnSpPr>
          <p:nvPr/>
        </p:nvCxnSpPr>
        <p:spPr bwMode="auto">
          <a:xfrm rot="5400000" flipH="1" flipV="1">
            <a:off x="3051780" y="4804380"/>
            <a:ext cx="868740" cy="38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76" name="Straight Arrow Connector 75"/>
          <p:cNvCxnSpPr>
            <a:stCxn id="41" idx="0"/>
            <a:endCxn id="9" idx="2"/>
          </p:cNvCxnSpPr>
          <p:nvPr/>
        </p:nvCxnSpPr>
        <p:spPr bwMode="auto">
          <a:xfrm rot="16200000" flipV="1">
            <a:off x="2108032" y="3898732"/>
            <a:ext cx="1194137" cy="1524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0" name="Straight Arrow Connector 79"/>
          <p:cNvCxnSpPr>
            <a:stCxn id="41" idx="0"/>
            <a:endCxn id="6" idx="3"/>
          </p:cNvCxnSpPr>
          <p:nvPr/>
        </p:nvCxnSpPr>
        <p:spPr bwMode="auto">
          <a:xfrm rot="16200000" flipH="1" flipV="1">
            <a:off x="2444665" y="4489534"/>
            <a:ext cx="254169" cy="17907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41" idx="0"/>
            <a:endCxn id="25" idx="2"/>
          </p:cNvCxnSpPr>
          <p:nvPr/>
        </p:nvCxnSpPr>
        <p:spPr bwMode="auto">
          <a:xfrm rot="5400000" flipH="1" flipV="1">
            <a:off x="3615899" y="3806399"/>
            <a:ext cx="1302603" cy="1600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38862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9</a:t>
            </a:r>
          </a:p>
          <a:p>
            <a:pPr algn="ctr"/>
            <a:r>
              <a:rPr lang="en-US" sz="1200" b="1" dirty="0" smtClean="0"/>
              <a:t>PPENULISAN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56388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10</a:t>
            </a:r>
          </a:p>
          <a:p>
            <a:pPr algn="ctr"/>
            <a:r>
              <a:rPr lang="en-US" sz="1200" b="1" dirty="0" smtClean="0"/>
              <a:t>PRESENTASI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7467600" y="5874603"/>
            <a:ext cx="13716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11</a:t>
            </a:r>
          </a:p>
          <a:p>
            <a:pPr algn="ctr"/>
            <a:r>
              <a:rPr lang="en-US" sz="1200" b="1" dirty="0" smtClean="0"/>
              <a:t>PENGAMBILAN KEPUTUSAN MANAJERIAL</a:t>
            </a:r>
          </a:p>
        </p:txBody>
      </p:sp>
      <p:cxnSp>
        <p:nvCxnSpPr>
          <p:cNvPr id="101" name="Elbow Connector 100"/>
          <p:cNvCxnSpPr>
            <a:stCxn id="40" idx="2"/>
            <a:endCxn id="97" idx="0"/>
          </p:cNvCxnSpPr>
          <p:nvPr/>
        </p:nvCxnSpPr>
        <p:spPr bwMode="auto">
          <a:xfrm rot="5400000">
            <a:off x="5482799" y="4461301"/>
            <a:ext cx="464403" cy="2362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Elbow Connector 102"/>
          <p:cNvCxnSpPr>
            <a:stCxn id="97" idx="3"/>
            <a:endCxn id="98" idx="1"/>
          </p:cNvCxnSpPr>
          <p:nvPr/>
        </p:nvCxnSpPr>
        <p:spPr bwMode="auto">
          <a:xfrm>
            <a:off x="5181600" y="6290102"/>
            <a:ext cx="4572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5" name="Elbow Connector 104"/>
          <p:cNvCxnSpPr>
            <a:stCxn id="98" idx="3"/>
            <a:endCxn id="99" idx="1"/>
          </p:cNvCxnSpPr>
          <p:nvPr/>
        </p:nvCxnSpPr>
        <p:spPr bwMode="auto">
          <a:xfrm>
            <a:off x="6934200" y="6290102"/>
            <a:ext cx="5334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6" name="Elbow Connector 125"/>
          <p:cNvCxnSpPr>
            <a:endCxn id="41" idx="3"/>
          </p:cNvCxnSpPr>
          <p:nvPr/>
        </p:nvCxnSpPr>
        <p:spPr bwMode="auto">
          <a:xfrm rot="10800000" flipV="1">
            <a:off x="3733800" y="4648200"/>
            <a:ext cx="3200400" cy="762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Proses</a:t>
            </a:r>
            <a:r>
              <a:rPr lang="en-US" sz="3600" dirty="0" smtClean="0"/>
              <a:t> </a:t>
            </a:r>
            <a:r>
              <a:rPr lang="en-US" sz="3600" dirty="0" err="1" smtClean="0"/>
              <a:t>Riset</a:t>
            </a:r>
            <a:r>
              <a:rPr lang="en-US" sz="3600" dirty="0" smtClean="0"/>
              <a:t> : </a:t>
            </a:r>
            <a:r>
              <a:rPr lang="en-US" sz="3600" dirty="0" err="1" smtClean="0"/>
              <a:t>Tahap</a:t>
            </a:r>
            <a:r>
              <a:rPr lang="en-US" sz="3600" dirty="0" smtClean="0"/>
              <a:t>- 1</a:t>
            </a:r>
            <a:br>
              <a:rPr lang="en-US" sz="3600" dirty="0" smtClean="0"/>
            </a:br>
            <a:r>
              <a:rPr lang="en-US" sz="3600" dirty="0" err="1" smtClean="0"/>
              <a:t>Permasalahan</a:t>
            </a:r>
            <a:r>
              <a:rPr lang="en-US" sz="3600" dirty="0" smtClean="0"/>
              <a:t> </a:t>
            </a:r>
            <a:r>
              <a:rPr lang="en-US" sz="3600" dirty="0" err="1" smtClean="0"/>
              <a:t>Riset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93850"/>
            <a:ext cx="8143875" cy="4730750"/>
          </a:xfrm>
        </p:spPr>
        <p:txBody>
          <a:bodyPr/>
          <a:lstStyle/>
          <a:p>
            <a:r>
              <a:rPr lang="en-US" sz="2400" dirty="0" err="1" smtClean="0"/>
              <a:t>Permasalahan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diteliti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diselesaikan</a:t>
            </a:r>
            <a:endParaRPr lang="en-US" sz="2400" dirty="0" smtClean="0"/>
          </a:p>
          <a:p>
            <a:r>
              <a:rPr lang="en-US" sz="2400" dirty="0" err="1" smtClean="0"/>
              <a:t>Isu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:</a:t>
            </a:r>
          </a:p>
          <a:p>
            <a:pPr lvl="1"/>
            <a:r>
              <a:rPr lang="en-US" sz="2000" b="1" dirty="0" err="1" smtClean="0"/>
              <a:t>Masalah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saat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dihadapi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diselesaikan</a:t>
            </a:r>
            <a:r>
              <a:rPr lang="en-US" sz="2000" dirty="0" smtClean="0"/>
              <a:t>.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komplen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pelanggan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Bidang-bidang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memandang</a:t>
            </a:r>
            <a:r>
              <a:rPr lang="en-US" sz="2000" dirty="0" smtClean="0"/>
              <a:t> </a:t>
            </a:r>
            <a:r>
              <a:rPr lang="en-US" sz="2000" b="1" dirty="0" err="1" smtClean="0"/>
              <a:t>perlu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diperbaiki</a:t>
            </a:r>
            <a:r>
              <a:rPr lang="en-US" sz="2000" dirty="0" smtClean="0"/>
              <a:t>.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komplen</a:t>
            </a:r>
            <a:r>
              <a:rPr lang="en-US" sz="2000" dirty="0" smtClean="0"/>
              <a:t> </a:t>
            </a:r>
            <a:r>
              <a:rPr lang="en-US" sz="2000" dirty="0" err="1" smtClean="0"/>
              <a:t>pelanggan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perbaikan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/</a:t>
            </a:r>
            <a:r>
              <a:rPr lang="en-US" sz="2000" dirty="0" err="1" smtClean="0"/>
              <a:t>layanan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b="1" dirty="0" err="1" smtClean="0"/>
              <a:t>Isu-isu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teoritis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konseptual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perlu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diperkuat</a:t>
            </a:r>
            <a:r>
              <a:rPr lang="en-US" sz="2000" b="1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fenomena-fenomena</a:t>
            </a:r>
            <a:r>
              <a:rPr lang="en-US" sz="2000" dirty="0" smtClean="0"/>
              <a:t>. </a:t>
            </a:r>
            <a:r>
              <a:rPr lang="en-US" sz="2000" dirty="0" err="1" smtClean="0"/>
              <a:t>Beri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………</a:t>
            </a:r>
          </a:p>
          <a:p>
            <a:pPr lvl="1"/>
            <a:r>
              <a:rPr lang="en-US" sz="2000" dirty="0" err="1" smtClean="0"/>
              <a:t>Sejumlah</a:t>
            </a:r>
            <a:r>
              <a:rPr lang="en-US" sz="2000" dirty="0" smtClean="0"/>
              <a:t> </a:t>
            </a:r>
            <a:r>
              <a:rPr lang="en-US" sz="2000" b="1" dirty="0" err="1" smtClean="0"/>
              <a:t>pertanyaan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penelitian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dimana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penelitian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dasar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ingin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mencari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jawaban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empirisnya</a:t>
            </a:r>
            <a:r>
              <a:rPr lang="en-US" sz="2000" dirty="0" smtClean="0"/>
              <a:t>. </a:t>
            </a:r>
            <a:r>
              <a:rPr lang="en-US" sz="2000" dirty="0" err="1" smtClean="0"/>
              <a:t>Beri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: …………………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Contoh</a:t>
            </a:r>
            <a:r>
              <a:rPr lang="en-US" sz="4000" dirty="0" smtClean="0"/>
              <a:t> : </a:t>
            </a:r>
            <a:r>
              <a:rPr lang="en-US" sz="4000" dirty="0" err="1" smtClean="0"/>
              <a:t>Permasalahan</a:t>
            </a:r>
            <a:r>
              <a:rPr lang="en-US" sz="4000" dirty="0" smtClean="0"/>
              <a:t> </a:t>
            </a:r>
            <a:r>
              <a:rPr lang="en-US" sz="4000" dirty="0" err="1" smtClean="0"/>
              <a:t>Umum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3850"/>
            <a:ext cx="8677275" cy="49593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Program </a:t>
            </a:r>
            <a:r>
              <a:rPr lang="en-US" sz="2400" dirty="0" err="1" smtClean="0"/>
              <a:t>pelatihan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seefektif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direncanakan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Volume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yang 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memuaskan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minoritas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karirnya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Keseimbangan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neraca</a:t>
            </a:r>
            <a:r>
              <a:rPr lang="en-US" sz="2400" dirty="0" smtClean="0"/>
              <a:t> </a:t>
            </a:r>
            <a:r>
              <a:rPr lang="en-US" sz="2400" dirty="0" err="1" smtClean="0"/>
              <a:t>harian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kekawatiran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berkelanjutan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dipasang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dirancang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Penerapan</a:t>
            </a:r>
            <a:r>
              <a:rPr lang="en-US" sz="2400" dirty="0" smtClean="0"/>
              <a:t> jam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fleksibel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katimbang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persediaan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Dsb</a:t>
            </a:r>
            <a:r>
              <a:rPr lang="en-US" sz="2400" dirty="0" smtClean="0"/>
              <a:t>…</a:t>
            </a:r>
            <a:r>
              <a:rPr lang="en-US" sz="2400" dirty="0" err="1" smtClean="0"/>
              <a:t>dsb</a:t>
            </a:r>
            <a:r>
              <a:rPr lang="en-US" sz="2400" dirty="0" smtClean="0"/>
              <a:t>…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Pengumpulan</a:t>
            </a:r>
            <a:r>
              <a:rPr lang="en-US" dirty="0" smtClean="0"/>
              <a:t> Data </a:t>
            </a:r>
            <a:r>
              <a:rPr lang="en-US" dirty="0" err="1" smtClean="0"/>
              <a:t>Awal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93850"/>
            <a:ext cx="8220075" cy="5075238"/>
          </a:xfrm>
        </p:spPr>
        <p:txBody>
          <a:bodyPr/>
          <a:lstStyle/>
          <a:p>
            <a:r>
              <a:rPr lang="en-US" sz="2800" dirty="0" err="1" smtClean="0"/>
              <a:t>Permasalahan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dipertajam</a:t>
            </a:r>
            <a:r>
              <a:rPr lang="en-US" sz="2800" dirty="0" smtClean="0"/>
              <a:t> </a:t>
            </a:r>
            <a:r>
              <a:rPr lang="en-US" sz="2800" dirty="0" err="1" smtClean="0"/>
              <a:t>demngan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pengumpulan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wal</a:t>
            </a:r>
            <a:r>
              <a:rPr lang="en-US" sz="2800" dirty="0" smtClean="0"/>
              <a:t>,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interview </a:t>
            </a:r>
            <a:r>
              <a:rPr lang="en-US" sz="2800" dirty="0" err="1" smtClean="0"/>
              <a:t>ataupun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kepustakaan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Karakteristik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dikumpulkan</a:t>
            </a:r>
            <a:r>
              <a:rPr lang="en-US" sz="2800" dirty="0" smtClean="0"/>
              <a:t> :</a:t>
            </a:r>
          </a:p>
          <a:p>
            <a:pPr lvl="1"/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latar</a:t>
            </a:r>
            <a:r>
              <a:rPr lang="en-US" sz="2400" dirty="0" smtClean="0"/>
              <a:t> </a:t>
            </a:r>
            <a:r>
              <a:rPr lang="en-US" sz="2400" dirty="0" err="1" smtClean="0"/>
              <a:t>belakang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kontekstual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err="1" smtClean="0"/>
              <a:t>Filosofi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,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struktural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err="1" smtClean="0"/>
              <a:t>Pandangan</a:t>
            </a:r>
            <a:r>
              <a:rPr lang="en-US" sz="2400" dirty="0" smtClean="0"/>
              <a:t>,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tingkahlaku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i="1" dirty="0" smtClean="0"/>
              <a:t>client</a:t>
            </a:r>
            <a:r>
              <a:rPr lang="en-US" sz="2400" dirty="0" smtClean="0"/>
              <a:t> (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). 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038">
  <a:themeElements>
    <a:clrScheme name="concept038 2">
      <a:dk1>
        <a:srgbClr val="474A38"/>
      </a:dk1>
      <a:lt1>
        <a:srgbClr val="ADBF63"/>
      </a:lt1>
      <a:dk2>
        <a:srgbClr val="323A2C"/>
      </a:dk2>
      <a:lt2>
        <a:srgbClr val="080808"/>
      </a:lt2>
      <a:accent1>
        <a:srgbClr val="9F9A6F"/>
      </a:accent1>
      <a:accent2>
        <a:srgbClr val="4F7D56"/>
      </a:accent2>
      <a:accent3>
        <a:srgbClr val="D3DCB7"/>
      </a:accent3>
      <a:accent4>
        <a:srgbClr val="3B3E2E"/>
      </a:accent4>
      <a:accent5>
        <a:srgbClr val="CDCABB"/>
      </a:accent5>
      <a:accent6>
        <a:srgbClr val="47714D"/>
      </a:accent6>
      <a:hlink>
        <a:srgbClr val="598A8B"/>
      </a:hlink>
      <a:folHlink>
        <a:srgbClr val="9D9F59"/>
      </a:folHlink>
    </a:clrScheme>
    <a:fontScheme name="concept038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cept038 1">
        <a:dk1>
          <a:srgbClr val="003366"/>
        </a:dk1>
        <a:lt1>
          <a:srgbClr val="474A38"/>
        </a:lt1>
        <a:dk2>
          <a:srgbClr val="000000"/>
        </a:dk2>
        <a:lt2>
          <a:srgbClr val="323A2C"/>
        </a:lt2>
        <a:accent1>
          <a:srgbClr val="9F9A6F"/>
        </a:accent1>
        <a:accent2>
          <a:srgbClr val="4F7D56"/>
        </a:accent2>
        <a:accent3>
          <a:srgbClr val="AAAAAA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038 2">
        <a:dk1>
          <a:srgbClr val="474A38"/>
        </a:dk1>
        <a:lt1>
          <a:srgbClr val="ADBF63"/>
        </a:lt1>
        <a:dk2>
          <a:srgbClr val="323A2C"/>
        </a:dk2>
        <a:lt2>
          <a:srgbClr val="080808"/>
        </a:lt2>
        <a:accent1>
          <a:srgbClr val="9F9A6F"/>
        </a:accent1>
        <a:accent2>
          <a:srgbClr val="4F7D56"/>
        </a:accent2>
        <a:accent3>
          <a:srgbClr val="D3DCB7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Excellence design template</Template>
  <TotalTime>720</TotalTime>
  <Words>1427</Words>
  <Application>Microsoft Office PowerPoint</Application>
  <PresentationFormat>On-screen Show (4:3)</PresentationFormat>
  <Paragraphs>201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Tahoma</vt:lpstr>
      <vt:lpstr>Times New Roman</vt:lpstr>
      <vt:lpstr>Wingdings</vt:lpstr>
      <vt:lpstr>concept038</vt:lpstr>
      <vt:lpstr>Bahan Kuliah Seminar Konsentrasi</vt:lpstr>
      <vt:lpstr>Topik Bahasan</vt:lpstr>
      <vt:lpstr>Tujuan Pembelajaran</vt:lpstr>
      <vt:lpstr>Bangunan Ilmu  (Building Blocks of Science)</vt:lpstr>
      <vt:lpstr>Pengantar</vt:lpstr>
      <vt:lpstr>Proses Riset </vt:lpstr>
      <vt:lpstr>Proses Riset : Tahap- 1 Permasalahan Riset</vt:lpstr>
      <vt:lpstr>Contoh : Permasalahan Umum</vt:lpstr>
      <vt:lpstr>Pengumpulan Data Awal</vt:lpstr>
      <vt:lpstr>Sumber Data</vt:lpstr>
      <vt:lpstr>Informasi tentang Organisasi</vt:lpstr>
      <vt:lpstr>Informasi ttg Faktor Struktural dan Filosofi Manajemen</vt:lpstr>
      <vt:lpstr>Pandangan, sikap dan tingkah laku Karyawan</vt:lpstr>
      <vt:lpstr>Pandangan, Sikap dan Tingkah laku Karyawan</vt:lpstr>
      <vt:lpstr>Survei Kepustakaan</vt:lpstr>
      <vt:lpstr>Survei Kepustakaan</vt:lpstr>
      <vt:lpstr>Survei Kepustakaan</vt:lpstr>
      <vt:lpstr>Survei Kepustakaan</vt:lpstr>
      <vt:lpstr>Definisi Permasalahan</vt:lpstr>
      <vt:lpstr>Contoh-Contoh Masalah yang didefinisikan dengan Baik</vt:lpstr>
      <vt:lpstr>Implikasi Manajerial</vt:lpstr>
      <vt:lpstr>Tugas</vt:lpstr>
    </vt:vector>
  </TitlesOfParts>
  <Company>bppt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Metode Penelitian</dc:title>
  <dc:creator>muchdie</dc:creator>
  <cp:lastModifiedBy>TOSHIBA</cp:lastModifiedBy>
  <cp:revision>48</cp:revision>
  <dcterms:created xsi:type="dcterms:W3CDTF">2007-01-04T07:20:48Z</dcterms:created>
  <dcterms:modified xsi:type="dcterms:W3CDTF">2019-05-25T02:04:32Z</dcterms:modified>
</cp:coreProperties>
</file>