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buClr>
        <a:schemeClr val="bg1"/>
      </a:buClr>
      <a:buSzPct val="100000"/>
      <a:defRPr sz="2400" kern="1200">
        <a:solidFill>
          <a:schemeClr val="tx1"/>
        </a:solidFill>
        <a:latin typeface="Times New Roman" pitchFamily="18" charset="0"/>
        <a:ea typeface="宋体" charset="-122"/>
        <a:cs typeface="+mn-cs"/>
      </a:defRPr>
    </a:lvl1pPr>
    <a:lvl2pPr marL="457200" algn="l" rtl="0" fontAlgn="base">
      <a:spcBef>
        <a:spcPct val="0"/>
      </a:spcBef>
      <a:spcAft>
        <a:spcPct val="0"/>
      </a:spcAft>
      <a:buClr>
        <a:schemeClr val="bg1"/>
      </a:buClr>
      <a:buSzPct val="100000"/>
      <a:defRPr sz="2400" kern="1200">
        <a:solidFill>
          <a:schemeClr val="tx1"/>
        </a:solidFill>
        <a:latin typeface="Times New Roman" pitchFamily="18" charset="0"/>
        <a:ea typeface="宋体" charset="-122"/>
        <a:cs typeface="+mn-cs"/>
      </a:defRPr>
    </a:lvl2pPr>
    <a:lvl3pPr marL="914400" algn="l" rtl="0" fontAlgn="base">
      <a:spcBef>
        <a:spcPct val="0"/>
      </a:spcBef>
      <a:spcAft>
        <a:spcPct val="0"/>
      </a:spcAft>
      <a:buClr>
        <a:schemeClr val="bg1"/>
      </a:buClr>
      <a:buSzPct val="100000"/>
      <a:defRPr sz="2400" kern="1200">
        <a:solidFill>
          <a:schemeClr val="tx1"/>
        </a:solidFill>
        <a:latin typeface="Times New Roman" pitchFamily="18" charset="0"/>
        <a:ea typeface="宋体" charset="-122"/>
        <a:cs typeface="+mn-cs"/>
      </a:defRPr>
    </a:lvl3pPr>
    <a:lvl4pPr marL="1371600" algn="l" rtl="0" fontAlgn="base">
      <a:spcBef>
        <a:spcPct val="0"/>
      </a:spcBef>
      <a:spcAft>
        <a:spcPct val="0"/>
      </a:spcAft>
      <a:buClr>
        <a:schemeClr val="bg1"/>
      </a:buClr>
      <a:buSzPct val="100000"/>
      <a:defRPr sz="2400" kern="1200">
        <a:solidFill>
          <a:schemeClr val="tx1"/>
        </a:solidFill>
        <a:latin typeface="Times New Roman" pitchFamily="18" charset="0"/>
        <a:ea typeface="宋体" charset="-122"/>
        <a:cs typeface="+mn-cs"/>
      </a:defRPr>
    </a:lvl4pPr>
    <a:lvl5pPr marL="1828800" algn="l" rtl="0" fontAlgn="base">
      <a:spcBef>
        <a:spcPct val="0"/>
      </a:spcBef>
      <a:spcAft>
        <a:spcPct val="0"/>
      </a:spcAft>
      <a:buClr>
        <a:schemeClr val="bg1"/>
      </a:buClr>
      <a:buSzPct val="100000"/>
      <a:defRPr sz="2400" kern="1200">
        <a:solidFill>
          <a:schemeClr val="tx1"/>
        </a:solidFill>
        <a:latin typeface="Times New Roman" pitchFamily="18" charset="0"/>
        <a:ea typeface="宋体" charset="-122"/>
        <a:cs typeface="+mn-cs"/>
      </a:defRPr>
    </a:lvl5pPr>
    <a:lvl6pPr marL="2286000" algn="l" defTabSz="914400" rtl="0" eaLnBrk="1" latinLnBrk="0" hangingPunct="1">
      <a:defRPr sz="2400" kern="1200">
        <a:solidFill>
          <a:schemeClr val="tx1"/>
        </a:solidFill>
        <a:latin typeface="Times New Roman" pitchFamily="18" charset="0"/>
        <a:ea typeface="宋体" charset="-122"/>
        <a:cs typeface="+mn-cs"/>
      </a:defRPr>
    </a:lvl6pPr>
    <a:lvl7pPr marL="2743200" algn="l" defTabSz="914400" rtl="0" eaLnBrk="1" latinLnBrk="0" hangingPunct="1">
      <a:defRPr sz="2400" kern="1200">
        <a:solidFill>
          <a:schemeClr val="tx1"/>
        </a:solidFill>
        <a:latin typeface="Times New Roman" pitchFamily="18" charset="0"/>
        <a:ea typeface="宋体" charset="-122"/>
        <a:cs typeface="+mn-cs"/>
      </a:defRPr>
    </a:lvl7pPr>
    <a:lvl8pPr marL="3200400" algn="l" defTabSz="914400" rtl="0" eaLnBrk="1" latinLnBrk="0" hangingPunct="1">
      <a:defRPr sz="2400" kern="1200">
        <a:solidFill>
          <a:schemeClr val="tx1"/>
        </a:solidFill>
        <a:latin typeface="Times New Roman" pitchFamily="18" charset="0"/>
        <a:ea typeface="宋体" charset="-122"/>
        <a:cs typeface="+mn-cs"/>
      </a:defRPr>
    </a:lvl8pPr>
    <a:lvl9pPr marL="3657600" algn="l" defTabSz="914400" rtl="0" eaLnBrk="1" latinLnBrk="0" hangingPunct="1">
      <a:defRPr sz="24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67" autoAdjust="0"/>
    <p:restoredTop sz="88889" autoAdjust="0"/>
  </p:normalViewPr>
  <p:slideViewPr>
    <p:cSldViewPr>
      <p:cViewPr varScale="1">
        <p:scale>
          <a:sx n="66" d="100"/>
          <a:sy n="66" d="100"/>
        </p:scale>
        <p:origin x="-6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0" d="100"/>
          <a:sy n="0" d="100"/>
        </p:scale>
        <p:origin x="-84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2A58E40-CEF7-4765-A5B9-86FFEFDF558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sldImg" idx="2"/>
          </p:nvPr>
        </p:nvSpPr>
        <p:spPr bwMode="auto">
          <a:xfrm>
            <a:off x="1143000" y="685800"/>
            <a:ext cx="4572000" cy="3429000"/>
          </a:xfrm>
          <a:prstGeom prst="rect">
            <a:avLst/>
          </a:prstGeom>
          <a:noFill/>
          <a:ln w="9525" cmpd="sng">
            <a:solidFill>
              <a:srgbClr val="000000"/>
            </a:solidFill>
            <a:prstDash val="solid"/>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232672-DEB6-4E8A-8F76-314CFCCBD7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buSzPct val="100000"/>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buSzPct val="100000"/>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buSzPct val="100000"/>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buSzPct val="100000"/>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BE4BC-9AC5-4D5E-ABDB-C3909314A44C}" type="slidenum">
              <a:rPr lang="en-US"/>
              <a:pPr/>
              <a:t>1</a:t>
            </a:fld>
            <a:endParaRPr lang="en-US"/>
          </a:p>
        </p:txBody>
      </p:sp>
      <p:sp>
        <p:nvSpPr>
          <p:cNvPr id="19458" name="Rectangle 2"/>
          <p:cNvSpPr>
            <a:spLocks noGrp="1" noChangeArrowheads="1"/>
          </p:cNvSpPr>
          <p:nvPr>
            <p:ph type="sldImg"/>
          </p:nvPr>
        </p:nvSpPr>
        <p:spPr/>
      </p:sp>
      <p:sp>
        <p:nvSpPr>
          <p:cNvPr id="1945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17AF2-6665-4815-AF7C-4A899FCCD0D0}" type="slidenum">
              <a:rPr lang="en-US"/>
              <a:pPr/>
              <a:t>10</a:t>
            </a:fld>
            <a:endParaRPr lang="en-US"/>
          </a:p>
        </p:txBody>
      </p:sp>
      <p:sp>
        <p:nvSpPr>
          <p:cNvPr id="28674" name="Rectangle 2"/>
          <p:cNvSpPr>
            <a:spLocks noGrp="1" noChangeArrowheads="1"/>
          </p:cNvSpPr>
          <p:nvPr>
            <p:ph type="sldImg"/>
          </p:nvPr>
        </p:nvSpPr>
        <p:spPr/>
      </p:sp>
      <p:sp>
        <p:nvSpPr>
          <p:cNvPr id="2867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At this point Instructor hands out to employees a copy of the Day’s Inn Customer Satisfaction Survey</a:t>
            </a:r>
          </a:p>
          <a:p>
            <a:pPr>
              <a:buFontTx/>
              <a:buChar char="•"/>
            </a:pPr>
            <a:r>
              <a:rPr lang="en-US"/>
              <a:t>Then goes over the survey with employees discussing items on the survey.</a:t>
            </a:r>
          </a:p>
          <a:p>
            <a:pPr>
              <a:buFontTx/>
              <a:buChar char="•"/>
            </a:pPr>
            <a:r>
              <a:rPr lang="en-US"/>
              <a:t>NOTE: Please make sure there enough copies of the survey available for all employees.</a:t>
            </a:r>
          </a:p>
          <a:p>
            <a:r>
              <a:rPr lang="en-US"/>
              <a:t>Works Cited:</a:t>
            </a:r>
          </a:p>
          <a:p>
            <a:r>
              <a:rPr lang="en-US"/>
              <a:t>Spoke to a Manger at the Days in Penn State and was given a copy of the survey which is attached.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523AF0-6AD7-42FA-B5B6-24D18D8AB458}" type="slidenum">
              <a:rPr lang="en-US"/>
              <a:pPr/>
              <a:t>11</a:t>
            </a:fld>
            <a:endParaRPr lang="en-US"/>
          </a:p>
        </p:txBody>
      </p:sp>
      <p:sp>
        <p:nvSpPr>
          <p:cNvPr id="29698" name="Rectangle 2"/>
          <p:cNvSpPr>
            <a:spLocks noGrp="1" noChangeArrowheads="1"/>
          </p:cNvSpPr>
          <p:nvPr>
            <p:ph type="sldImg"/>
          </p:nvPr>
        </p:nvSpPr>
        <p:spPr/>
      </p:sp>
      <p:sp>
        <p:nvSpPr>
          <p:cNvPr id="2969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r>
              <a:rPr lang="en-US"/>
              <a:t>At this point instructor lets employees develop a survey amongst the different teams.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4B868-51E0-49F2-8074-6B4A86DBCC2B}" type="slidenum">
              <a:rPr lang="en-US"/>
              <a:pPr/>
              <a:t>12</a:t>
            </a:fld>
            <a:endParaRPr lang="en-US"/>
          </a:p>
        </p:txBody>
      </p:sp>
      <p:sp>
        <p:nvSpPr>
          <p:cNvPr id="30722" name="Rectangle 2"/>
          <p:cNvSpPr>
            <a:spLocks noGrp="1" noChangeArrowheads="1"/>
          </p:cNvSpPr>
          <p:nvPr>
            <p:ph type="sldImg"/>
          </p:nvPr>
        </p:nvSpPr>
        <p:spPr/>
      </p:sp>
      <p:sp>
        <p:nvSpPr>
          <p:cNvPr id="3072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Basically these are hints employees should consider when constructing the survey</a:t>
            </a:r>
          </a:p>
          <a:p>
            <a:r>
              <a:rPr lang="en-US"/>
              <a:t>Information and questions that concern managers when constructing a survey can be found in the text </a:t>
            </a:r>
            <a:r>
              <a:rPr lang="en-US" i="1"/>
              <a:t>The Customer is CEO.</a:t>
            </a:r>
            <a:endParaRPr lang="en-US"/>
          </a:p>
          <a:p>
            <a:r>
              <a:rPr lang="en-US"/>
              <a:t>Works Cited:</a:t>
            </a:r>
          </a:p>
          <a:p>
            <a:r>
              <a:rPr lang="en-US"/>
              <a:t>Massnick, Forler.  </a:t>
            </a:r>
            <a:r>
              <a:rPr lang="en-US" i="1"/>
              <a:t>The Customer is CEO</a:t>
            </a:r>
            <a:r>
              <a:rPr lang="en-US"/>
              <a:t>. New York:  amacon, 1997.</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E640B-3E56-426C-A417-B62BF3BA5897}" type="slidenum">
              <a:rPr lang="en-US"/>
              <a:pPr/>
              <a:t>13</a:t>
            </a:fld>
            <a:endParaRPr lang="en-US"/>
          </a:p>
        </p:txBody>
      </p:sp>
      <p:sp>
        <p:nvSpPr>
          <p:cNvPr id="31746" name="Rectangle 2"/>
          <p:cNvSpPr>
            <a:spLocks noGrp="1" noChangeArrowheads="1"/>
          </p:cNvSpPr>
          <p:nvPr>
            <p:ph type="sldImg"/>
          </p:nvPr>
        </p:nvSpPr>
        <p:spPr/>
      </p:sp>
      <p:sp>
        <p:nvSpPr>
          <p:cNvPr id="3174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Listed above are 3 items that were from Henry’s Fast food example.</a:t>
            </a:r>
          </a:p>
          <a:p>
            <a:pPr>
              <a:buFontTx/>
              <a:buChar char="•"/>
            </a:pPr>
            <a:r>
              <a:rPr lang="en-US"/>
              <a:t>Each item is a breakdown of the process to a customers point of view.</a:t>
            </a:r>
          </a:p>
          <a:p>
            <a:r>
              <a:rPr lang="en-US"/>
              <a:t>Works Cited:</a:t>
            </a:r>
          </a:p>
          <a:p>
            <a:r>
              <a:rPr lang="en-US"/>
              <a:t>All information was taken from the text:</a:t>
            </a:r>
          </a:p>
          <a:p>
            <a:r>
              <a:rPr lang="en-US"/>
              <a:t>Foster, S. Thomas.  </a:t>
            </a:r>
            <a:r>
              <a:rPr lang="en-US" i="1"/>
              <a:t>Managing Quality an Integrative Approach</a:t>
            </a:r>
            <a:r>
              <a:rPr lang="en-US"/>
              <a:t>. Upper Saddle River:  Prentice Hall, 2001</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4B485-66A5-4ECE-9E74-32A9C938499F}" type="slidenum">
              <a:rPr lang="en-US"/>
              <a:pPr/>
              <a:t>14</a:t>
            </a:fld>
            <a:endParaRPr lang="en-US"/>
          </a:p>
        </p:txBody>
      </p:sp>
      <p:sp>
        <p:nvSpPr>
          <p:cNvPr id="32770" name="Rectangle 2"/>
          <p:cNvSpPr>
            <a:spLocks noGrp="1" noChangeArrowheads="1"/>
          </p:cNvSpPr>
          <p:nvPr>
            <p:ph type="sldImg"/>
          </p:nvPr>
        </p:nvSpPr>
        <p:spPr/>
      </p:sp>
      <p:sp>
        <p:nvSpPr>
          <p:cNvPr id="3277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After looking over customer satisfaction surveys it is important to see that Customer Satisfaction is a key way to sustain a competitive advantage</a:t>
            </a:r>
          </a:p>
          <a:p>
            <a:pPr>
              <a:buFontTx/>
              <a:buChar char="•"/>
            </a:pPr>
            <a:r>
              <a:rPr lang="en-US"/>
              <a:t>By surveying  customers and gathering their opinions it is easy to see where the company needs to improve and is doing well.</a:t>
            </a:r>
          </a:p>
          <a:p>
            <a:pPr>
              <a:buFontTx/>
              <a:buChar char="•"/>
            </a:pPr>
            <a:r>
              <a:rPr lang="en-US"/>
              <a:t>Customer Satisfaction surveys help identify why customers leave or why they chose to stay.</a:t>
            </a:r>
          </a:p>
          <a:p>
            <a:r>
              <a:rPr lang="en-US"/>
              <a:t>Works Cited:</a:t>
            </a:r>
          </a:p>
          <a:p>
            <a:r>
              <a:rPr lang="en-US"/>
              <a:t>“Customer Satisfaction Surveys: How Satisfied are your customers.” Internet. http:www.busreslab.com/consult/custat.htm. 10 February 2001.</a:t>
            </a:r>
          </a:p>
          <a:p>
            <a:endParaRPr lang="en-US"/>
          </a:p>
          <a:p>
            <a:r>
              <a:rPr lang="en-US"/>
              <a:t>“Customer Service Training.” Internet. http://www.pbsconsulting.com/customertrain.htm.  10 February 2001.</a:t>
            </a:r>
          </a:p>
          <a:p>
            <a:endParaRPr lang="en-US"/>
          </a:p>
          <a:p>
            <a:r>
              <a:rPr lang="en-US"/>
              <a:t>Foster, S. Thomas.  </a:t>
            </a:r>
            <a:r>
              <a:rPr lang="en-US" i="1"/>
              <a:t>Managing Quality an Integrative Approach</a:t>
            </a:r>
            <a:r>
              <a:rPr lang="en-US"/>
              <a:t>. Upper Saddle River:  Prentice Hall, 2001.</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71C61-B120-4ABB-A137-6B3B9F6549AE}" type="slidenum">
              <a:rPr lang="en-US"/>
              <a:pPr/>
              <a:t>2</a:t>
            </a:fld>
            <a:endParaRPr lang="en-US"/>
          </a:p>
        </p:txBody>
      </p:sp>
      <p:sp>
        <p:nvSpPr>
          <p:cNvPr id="20482" name="Rectangle 2"/>
          <p:cNvSpPr>
            <a:spLocks noGrp="1" noChangeArrowheads="1"/>
          </p:cNvSpPr>
          <p:nvPr>
            <p:ph type="sldImg"/>
          </p:nvPr>
        </p:nvSpPr>
        <p:spPr/>
      </p:sp>
      <p:sp>
        <p:nvSpPr>
          <p:cNvPr id="2048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r>
              <a:rPr lang="en-US"/>
              <a:t>This slide is an outline of the presentation.</a:t>
            </a:r>
          </a:p>
          <a:p>
            <a:r>
              <a:rPr lang="en-US"/>
              <a:t>*A basic definition of a Customer Satisfaction Survey.</a:t>
            </a:r>
          </a:p>
          <a:p>
            <a:r>
              <a:rPr lang="en-US"/>
              <a:t>*An explanation of how CSS are beneficial to an organization and why it should be used.</a:t>
            </a:r>
          </a:p>
          <a:p>
            <a:r>
              <a:rPr lang="en-US"/>
              <a:t>*Basic explanation of how to make a Customer Satisfaction Survey.</a:t>
            </a:r>
          </a:p>
          <a:p>
            <a:r>
              <a:rPr lang="en-US"/>
              <a:t>	-the different types of surveys</a:t>
            </a:r>
          </a:p>
          <a:p>
            <a:r>
              <a:rPr lang="en-US"/>
              <a:t>	-how to write items on a survey</a:t>
            </a:r>
          </a:p>
          <a:p>
            <a:r>
              <a:rPr lang="en-US"/>
              <a:t>	-what method to make survey available to customers</a:t>
            </a:r>
          </a:p>
          <a:p>
            <a:r>
              <a:rPr lang="en-US"/>
              <a:t>*An actual example of a company that uses Customer Satisfaction Surveys</a:t>
            </a:r>
          </a:p>
          <a:p>
            <a:r>
              <a:rPr lang="en-US"/>
              <a:t>*A group activity, where employees will team up and construct a satisfaction survey.</a:t>
            </a:r>
          </a:p>
          <a:p>
            <a:r>
              <a:rPr lang="en-US"/>
              <a:t>*A summary of the presentation outlining the main idea that was to be learned.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EAB90-CE62-4FAF-88A5-B8C878A41A54}" type="slidenum">
              <a:rPr lang="en-US"/>
              <a:pPr/>
              <a:t>3</a:t>
            </a:fld>
            <a:endParaRPr lang="en-US"/>
          </a:p>
        </p:txBody>
      </p:sp>
      <p:sp>
        <p:nvSpPr>
          <p:cNvPr id="21506" name="Rectangle 2"/>
          <p:cNvSpPr>
            <a:spLocks noGrp="1" noChangeArrowheads="1"/>
          </p:cNvSpPr>
          <p:nvPr>
            <p:ph type="sldImg"/>
          </p:nvPr>
        </p:nvSpPr>
        <p:spPr/>
      </p:sp>
      <p:sp>
        <p:nvSpPr>
          <p:cNvPr id="2150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r>
              <a:rPr lang="en-US"/>
              <a:t>*Item: a question on a survey.</a:t>
            </a:r>
          </a:p>
          <a:p>
            <a:r>
              <a:rPr lang="en-US"/>
              <a:t>*It is a tool used to connect an organization to customers so they can be more aware of how customer feels about their product or service. </a:t>
            </a:r>
          </a:p>
          <a:p>
            <a:r>
              <a:rPr lang="en-US"/>
              <a:t>*It is very important to understand customers.</a:t>
            </a:r>
          </a:p>
          <a:p>
            <a:r>
              <a:rPr lang="en-US"/>
              <a:t>Works Cited:</a:t>
            </a:r>
          </a:p>
          <a:p>
            <a:r>
              <a:rPr lang="en-US"/>
              <a:t>Foster, S. Thomas.  </a:t>
            </a:r>
            <a:r>
              <a:rPr lang="en-US" i="1"/>
              <a:t>Managing Quality an Integrative Approach</a:t>
            </a:r>
            <a:r>
              <a:rPr lang="en-US"/>
              <a:t>. Upper Saddle River:  Prentice Hall, 2001.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4865A7-3F19-4D45-A663-F469C8C3C857}" type="slidenum">
              <a:rPr lang="en-US"/>
              <a:pPr/>
              <a:t>4</a:t>
            </a:fld>
            <a:endParaRPr lang="en-US"/>
          </a:p>
        </p:txBody>
      </p:sp>
      <p:sp>
        <p:nvSpPr>
          <p:cNvPr id="22530" name="Rectangle 2"/>
          <p:cNvSpPr>
            <a:spLocks noGrp="1" noChangeArrowheads="1"/>
          </p:cNvSpPr>
          <p:nvPr>
            <p:ph type="sldImg"/>
          </p:nvPr>
        </p:nvSpPr>
        <p:spPr/>
      </p:sp>
      <p:sp>
        <p:nvSpPr>
          <p:cNvPr id="2253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A relationship is built, because customers feel that the corporations are taking time to hear what they want and need. Furthermore, they are able to identify both the good and bad aspects that management or employees could overlook.  </a:t>
            </a:r>
          </a:p>
          <a:p>
            <a:pPr>
              <a:buFontTx/>
              <a:buChar char="•"/>
            </a:pPr>
            <a:r>
              <a:rPr lang="en-US"/>
              <a:t>Because customer satisfaction is perceived differently by each customer it is good to b able to quantify the data to avoid any subjective data. However, qualitative data is not bad, but you want to make a survey understandable and uniform to the average customer.</a:t>
            </a:r>
          </a:p>
          <a:p>
            <a:pPr>
              <a:buFontTx/>
              <a:buChar char="•"/>
            </a:pPr>
            <a:r>
              <a:rPr lang="en-US"/>
              <a:t>Understanding Customer likes and dislikes can help improve our products or services. Because better understanding what the customer wants will help establish a competitive advantage over competitors.</a:t>
            </a:r>
          </a:p>
          <a:p>
            <a:r>
              <a:rPr lang="en-US"/>
              <a:t>Works Cited:</a:t>
            </a:r>
          </a:p>
          <a:p>
            <a:r>
              <a:rPr lang="en-US"/>
              <a:t>“Customer Satisfaction Surveys: How Satisfied are your customers.” Internet. http:www.busreslab.com/consult/custat.htm. 10 February 2001.</a:t>
            </a:r>
          </a:p>
          <a:p>
            <a:r>
              <a:rPr lang="en-US"/>
              <a:t>“Customer Service Training.” Internet. http://www.pbsconsulting.com/customertrain.htm.  10 February 2001.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54DD5-8C3D-440A-B25E-2DF6E19EABE5}" type="slidenum">
              <a:rPr lang="en-US"/>
              <a:pPr/>
              <a:t>5</a:t>
            </a:fld>
            <a:endParaRPr lang="en-US"/>
          </a:p>
        </p:txBody>
      </p:sp>
      <p:sp>
        <p:nvSpPr>
          <p:cNvPr id="23554" name="Rectangle 2"/>
          <p:cNvSpPr>
            <a:spLocks noGrp="1" noChangeArrowheads="1"/>
          </p:cNvSpPr>
          <p:nvPr>
            <p:ph type="sldImg"/>
          </p:nvPr>
        </p:nvSpPr>
        <p:spPr/>
      </p:sp>
      <p:sp>
        <p:nvSpPr>
          <p:cNvPr id="2355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r>
              <a:rPr lang="en-US"/>
              <a:t>This is a four step method on how to develop a customer satisfaction survey.</a:t>
            </a:r>
          </a:p>
          <a:p>
            <a:r>
              <a:rPr lang="en-US"/>
              <a:t>Works cited:</a:t>
            </a:r>
          </a:p>
          <a:p>
            <a:r>
              <a:rPr lang="en-US"/>
              <a:t>Foster, S. Thomas.  </a:t>
            </a:r>
            <a:r>
              <a:rPr lang="en-US" i="1"/>
              <a:t>Managing Quality an Integrative Approach</a:t>
            </a:r>
            <a:r>
              <a:rPr lang="en-US"/>
              <a:t>. Upper Saddle River:  Prentice Hall, 2001.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6FCDB4-B6B9-4BF7-9322-35E7F5B422C5}" type="slidenum">
              <a:rPr lang="en-US"/>
              <a:pPr/>
              <a:t>6</a:t>
            </a:fld>
            <a:endParaRPr lang="en-US"/>
          </a:p>
        </p:txBody>
      </p:sp>
      <p:sp>
        <p:nvSpPr>
          <p:cNvPr id="24578" name="Rectangle 2"/>
          <p:cNvSpPr>
            <a:spLocks noGrp="1" noChangeArrowheads="1"/>
          </p:cNvSpPr>
          <p:nvPr>
            <p:ph type="sldImg"/>
          </p:nvPr>
        </p:nvSpPr>
        <p:spPr/>
      </p:sp>
      <p:sp>
        <p:nvSpPr>
          <p:cNvPr id="24579"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Identifying Customer requirements, means that managers and employees need to think like Customers to understand what they regard as important issues regarding the product or service provided.  To: Training instructor ask employees to state what they believe their customers are concerned with when it come to that particular organization.</a:t>
            </a:r>
          </a:p>
          <a:p>
            <a:pPr>
              <a:buFontTx/>
              <a:buChar char="•"/>
            </a:pPr>
            <a:r>
              <a:rPr lang="en-US"/>
              <a:t>An example you could share with employees is what would customers expect from  Restaurants.  </a:t>
            </a:r>
          </a:p>
          <a:p>
            <a:r>
              <a:rPr lang="en-US"/>
              <a:t>-it depends on what type of restaurant first. Because expectations would be higher at a five star restaurant than a fast food place. At McDonald’s people do not go looking for fine dinning they are looking for quick fast meal. So people would be concerned with how long it took for them to receive their food, and price not so much the service of the cashiers.</a:t>
            </a:r>
          </a:p>
          <a:p>
            <a:pPr>
              <a:buFontTx/>
              <a:buChar char="•"/>
            </a:pPr>
            <a:r>
              <a:rPr lang="en-US"/>
              <a:t>Documents like: purchase orders or contracts</a:t>
            </a:r>
          </a:p>
          <a:p>
            <a:pPr>
              <a:buFontTx/>
              <a:buChar char="•"/>
            </a:pPr>
            <a:r>
              <a:rPr lang="en-US"/>
              <a:t>These interviews are intended to expand the list of requirements that should be included in the survey.</a:t>
            </a:r>
          </a:p>
          <a:p>
            <a:r>
              <a:rPr lang="en-US"/>
              <a:t>Works Cited:</a:t>
            </a:r>
          </a:p>
          <a:p>
            <a:r>
              <a:rPr lang="en-US"/>
              <a:t>Foster, S. Thomas.  </a:t>
            </a:r>
            <a:r>
              <a:rPr lang="en-US" i="1"/>
              <a:t>Managing Quality an Integrative Approach</a:t>
            </a:r>
            <a:r>
              <a:rPr lang="en-US"/>
              <a:t>. Upper Saddle River:  Prentice Hall, 2001.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A8F49-2CAA-4EDF-92C0-4333A812E880}" type="slidenum">
              <a:rPr lang="en-US"/>
              <a:pPr/>
              <a:t>7</a:t>
            </a:fld>
            <a:endParaRPr lang="en-US"/>
          </a:p>
        </p:txBody>
      </p:sp>
      <p:sp>
        <p:nvSpPr>
          <p:cNvPr id="25602" name="Rectangle 2"/>
          <p:cNvSpPr>
            <a:spLocks noGrp="1" noChangeArrowheads="1"/>
          </p:cNvSpPr>
          <p:nvPr>
            <p:ph type="sldImg"/>
          </p:nvPr>
        </p:nvSpPr>
        <p:spPr/>
      </p:sp>
      <p:sp>
        <p:nvSpPr>
          <p:cNvPr id="25603"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In this stage you are developing the actual survey.</a:t>
            </a:r>
          </a:p>
          <a:p>
            <a:pPr>
              <a:buFontTx/>
              <a:buChar char="•"/>
            </a:pPr>
            <a:r>
              <a:rPr lang="en-US"/>
              <a:t>Critical Incident approach: are those aspects of organizational performance with which the customers come in direct contact.</a:t>
            </a:r>
          </a:p>
          <a:p>
            <a:pPr>
              <a:buFontTx/>
              <a:buChar char="•"/>
            </a:pPr>
            <a:r>
              <a:rPr lang="en-US"/>
              <a:t>Developing a survey is very difficult because in order to quantify a customer satisfaction level the items must touch base with every aspect that concerns the customer. There is only one concern to each item. We will examine this idea when we look at the Henry’s Fast Food survey.</a:t>
            </a:r>
          </a:p>
          <a:p>
            <a:pPr>
              <a:buFontTx/>
              <a:buChar char="•"/>
            </a:pPr>
            <a:r>
              <a:rPr lang="en-US"/>
              <a:t>It is very important to avoid adjectives in surveys because they mean different things to different customers</a:t>
            </a:r>
          </a:p>
          <a:p>
            <a:pPr>
              <a:buFontTx/>
              <a:buChar char="•"/>
            </a:pPr>
            <a:r>
              <a:rPr lang="en-US"/>
              <a:t>Most items on the survey should be close-ended, but at least one open-ended question on a survey for the customers to voice their opinions</a:t>
            </a:r>
          </a:p>
          <a:p>
            <a:pPr>
              <a:buFontTx/>
              <a:buChar char="•"/>
            </a:pPr>
            <a:r>
              <a:rPr lang="en-US"/>
              <a:t>Furthermore, close-ended questions should include definable quantifiable measures. For example a five point scale where 5 is the most satisfied and 1 is the least satisfied</a:t>
            </a:r>
          </a:p>
          <a:p>
            <a:pPr>
              <a:buFontTx/>
              <a:buChar char="•"/>
            </a:pPr>
            <a:r>
              <a:rPr lang="en-US"/>
              <a:t>Reliability refers to the responses from customers are consistent</a:t>
            </a:r>
          </a:p>
          <a:p>
            <a:pPr>
              <a:buFontTx/>
              <a:buChar char="•"/>
            </a:pPr>
            <a:r>
              <a:rPr lang="en-US"/>
              <a:t>Valid refers to the responses from customers are measuring the right thing</a:t>
            </a:r>
          </a:p>
          <a:p>
            <a:r>
              <a:rPr lang="en-US"/>
              <a:t>Works Cited:</a:t>
            </a:r>
          </a:p>
          <a:p>
            <a:r>
              <a:rPr lang="en-US"/>
              <a:t>Foster, S. Thomas.  </a:t>
            </a:r>
            <a:r>
              <a:rPr lang="en-US" i="1"/>
              <a:t>Managing Quality an Integrative Approach</a:t>
            </a:r>
            <a:r>
              <a:rPr lang="en-US"/>
              <a:t>. Upper Saddle River:  Prentice Hall, 2001.</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AC003-4CEE-41BC-B568-4B67CA2EF985}" type="slidenum">
              <a:rPr lang="en-US"/>
              <a:pPr/>
              <a:t>8</a:t>
            </a:fld>
            <a:endParaRPr lang="en-US"/>
          </a:p>
        </p:txBody>
      </p:sp>
      <p:sp>
        <p:nvSpPr>
          <p:cNvPr id="26626" name="Rectangle 2"/>
          <p:cNvSpPr>
            <a:spLocks noGrp="1" noChangeArrowheads="1"/>
          </p:cNvSpPr>
          <p:nvPr>
            <p:ph type="sldImg"/>
          </p:nvPr>
        </p:nvSpPr>
        <p:spPr/>
      </p:sp>
      <p:sp>
        <p:nvSpPr>
          <p:cNvPr id="26627"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Simply supplying customers with a mode to participate in the survey. Whether it be random sample of individuals who agree to take time out of their schedules to participate in the survey or if its by mail, and telephone.</a:t>
            </a:r>
          </a:p>
          <a:p>
            <a:pPr>
              <a:buFontTx/>
              <a:buChar char="•"/>
            </a:pPr>
            <a:r>
              <a:rPr lang="en-US"/>
              <a:t>Or the it could be made available after purchasing an item or receiving a service the customer can be given a survey which they can fill out and send back to our organization. Furthermore, if our budget allows we can pay for postage so this will enable more customers to fill out and just send the survey besides paying for postage.</a:t>
            </a:r>
          </a:p>
          <a:p>
            <a:r>
              <a:rPr lang="en-US"/>
              <a:t>Works Cited:</a:t>
            </a:r>
          </a:p>
          <a:p>
            <a:r>
              <a:rPr lang="en-US"/>
              <a:t>Foster, S. Thomas.  </a:t>
            </a:r>
            <a:r>
              <a:rPr lang="en-US" i="1"/>
              <a:t>Managing Quality an Integrative Approach</a:t>
            </a:r>
            <a:r>
              <a:rPr lang="en-US"/>
              <a:t>. Upper Saddle River:  Prentice Hall, 2001.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59D2FE-2B3C-4F78-9C42-5FFF3A5766CB}" type="slidenum">
              <a:rPr lang="en-US"/>
              <a:pPr/>
              <a:t>9</a:t>
            </a:fld>
            <a:endParaRPr lang="en-US"/>
          </a:p>
        </p:txBody>
      </p:sp>
      <p:sp>
        <p:nvSpPr>
          <p:cNvPr id="27650" name="Rectangle 2"/>
          <p:cNvSpPr>
            <a:spLocks noGrp="1" noChangeArrowheads="1"/>
          </p:cNvSpPr>
          <p:nvPr>
            <p:ph type="sldImg"/>
          </p:nvPr>
        </p:nvSpPr>
        <p:spPr/>
      </p:sp>
      <p:sp>
        <p:nvSpPr>
          <p:cNvPr id="27651"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a:lstStyle/>
          <a:p>
            <a:pPr>
              <a:buFontTx/>
              <a:buChar char="•"/>
            </a:pPr>
            <a:r>
              <a:rPr lang="en-US"/>
              <a:t>It has been found simple analysis is better because they are easy to communicate amongst managers and employees.</a:t>
            </a:r>
          </a:p>
          <a:p>
            <a:pPr>
              <a:buFontTx/>
              <a:buChar char="•"/>
            </a:pPr>
            <a:r>
              <a:rPr lang="en-US"/>
              <a:t>Pareto’s analysis is an economic concept identified by Joseph Juran that argues that the majority of quality problems are caused by relatively few causes. It is also known as the 80/20 rule. Juran dichotomized the population of causes quality problems as the vital few and the trivial many.</a:t>
            </a:r>
          </a:p>
          <a:p>
            <a:pPr>
              <a:buFontTx/>
              <a:buChar char="•"/>
            </a:pPr>
            <a:r>
              <a:rPr lang="en-US"/>
              <a:t>Advanced statistical analysis includes: </a:t>
            </a:r>
          </a:p>
          <a:p>
            <a:r>
              <a:rPr lang="en-US"/>
              <a:t>	-multiple regression:</a:t>
            </a:r>
          </a:p>
          <a:p>
            <a:r>
              <a:rPr lang="en-US"/>
              <a:t>	-analysis of variance</a:t>
            </a:r>
          </a:p>
          <a:p>
            <a:r>
              <a:rPr lang="en-US"/>
              <a:t>	These should be used only when necessary</a:t>
            </a:r>
          </a:p>
          <a:p>
            <a:r>
              <a:rPr lang="en-US"/>
              <a:t>Works Cited:</a:t>
            </a:r>
          </a:p>
          <a:p>
            <a:r>
              <a:rPr lang="en-US"/>
              <a:t>Foster, S. Thomas.  </a:t>
            </a:r>
            <a:r>
              <a:rPr lang="en-US" i="1"/>
              <a:t>Managing Quality an Integrative Approach</a:t>
            </a:r>
            <a:r>
              <a:rPr lang="en-US"/>
              <a:t>. Upper Saddle River:  Prentice Hall, 2001.</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50000">
              <a:schemeClr val="bg1">
                <a:gamma/>
                <a:tint val="11765"/>
                <a:invGamma/>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2050" name="Picture 2" descr="-1253108415806720184.png"/>
          <p:cNvPicPr>
            <a:picLocks noChangeAspect="1" noChangeArrowheads="1"/>
          </p:cNvPicPr>
          <p:nvPr/>
        </p:nvPicPr>
        <p:blipFill>
          <a:blip r:embed="rId2"/>
          <a:srcRect/>
          <a:stretch>
            <a:fillRect/>
          </a:stretch>
        </p:blipFill>
        <p:spPr bwMode="auto">
          <a:xfrm>
            <a:off x="5222875" y="4156075"/>
            <a:ext cx="3932238" cy="2228850"/>
          </a:xfrm>
          <a:prstGeom prst="rect">
            <a:avLst/>
          </a:prstGeom>
          <a:noFill/>
          <a:ln w="9525">
            <a:noFill/>
            <a:miter lim="800000"/>
            <a:headEnd/>
            <a:tailEnd/>
          </a:ln>
          <a:effectLst/>
        </p:spPr>
      </p:pic>
      <p:pic>
        <p:nvPicPr>
          <p:cNvPr id="2051" name="Picture 3" descr="-192814449698996210.png"/>
          <p:cNvPicPr>
            <a:picLocks noChangeAspect="1" noChangeArrowheads="1"/>
          </p:cNvPicPr>
          <p:nvPr/>
        </p:nvPicPr>
        <p:blipFill>
          <a:blip r:embed="rId3"/>
          <a:srcRect/>
          <a:stretch>
            <a:fillRect/>
          </a:stretch>
        </p:blipFill>
        <p:spPr bwMode="auto">
          <a:xfrm>
            <a:off x="-1588" y="2463800"/>
            <a:ext cx="6049963" cy="3937000"/>
          </a:xfrm>
          <a:prstGeom prst="rect">
            <a:avLst/>
          </a:prstGeom>
          <a:noFill/>
          <a:ln w="9525">
            <a:noFill/>
            <a:miter lim="800000"/>
            <a:headEnd/>
            <a:tailEnd/>
          </a:ln>
          <a:effectLst/>
        </p:spPr>
      </p:pic>
      <p:pic>
        <p:nvPicPr>
          <p:cNvPr id="2052" name="Picture 4" descr="2156752629449067940.png"/>
          <p:cNvPicPr>
            <a:picLocks noChangeAspect="1" noChangeArrowheads="1"/>
          </p:cNvPicPr>
          <p:nvPr/>
        </p:nvPicPr>
        <p:blipFill>
          <a:blip r:embed="rId4"/>
          <a:srcRect/>
          <a:stretch>
            <a:fillRect/>
          </a:stretch>
        </p:blipFill>
        <p:spPr bwMode="auto">
          <a:xfrm>
            <a:off x="1927225" y="9525"/>
            <a:ext cx="7210425" cy="2522538"/>
          </a:xfrm>
          <a:prstGeom prst="rect">
            <a:avLst/>
          </a:prstGeom>
          <a:noFill/>
          <a:ln w="9525">
            <a:noFill/>
            <a:miter lim="800000"/>
            <a:headEnd/>
            <a:tailEnd/>
          </a:ln>
          <a:effectLst/>
        </p:spPr>
      </p:pic>
      <p:sp>
        <p:nvSpPr>
          <p:cNvPr id="2053" name="Freeform 5"/>
          <p:cNvSpPr>
            <a:spLocks noChangeArrowheads="1"/>
          </p:cNvSpPr>
          <p:nvPr/>
        </p:nvSpPr>
        <p:spPr bwMode="auto">
          <a:xfrm flipH="1">
            <a:off x="-31750" y="4416425"/>
            <a:ext cx="9145588" cy="2228850"/>
          </a:xfrm>
          <a:custGeom>
            <a:avLst/>
            <a:gdLst/>
            <a:ahLst/>
            <a:cxnLst>
              <a:cxn ang="0">
                <a:pos x="0" y="3277"/>
              </a:cxn>
              <a:cxn ang="0">
                <a:pos x="0" y="2532"/>
              </a:cxn>
              <a:cxn ang="0">
                <a:pos x="9079" y="2795"/>
              </a:cxn>
              <a:cxn ang="0">
                <a:pos x="14403" y="0"/>
              </a:cxn>
              <a:cxn ang="0">
                <a:pos x="14300" y="3277"/>
              </a:cxn>
              <a:cxn ang="0">
                <a:pos x="0" y="3277"/>
              </a:cxn>
              <a:cxn ang="0">
                <a:pos x="0" y="3277"/>
              </a:cxn>
            </a:cxnLst>
            <a:rect l="0" t="0" r="r" b="b"/>
            <a:pathLst>
              <a:path w="14403" h="3511">
                <a:moveTo>
                  <a:pt x="0" y="3277"/>
                </a:moveTo>
                <a:lnTo>
                  <a:pt x="0" y="2532"/>
                </a:lnTo>
                <a:cubicBezTo>
                  <a:pt x="2583" y="2818"/>
                  <a:pt x="6102" y="3511"/>
                  <a:pt x="9079" y="2795"/>
                </a:cubicBezTo>
                <a:cubicBezTo>
                  <a:pt x="12056" y="2079"/>
                  <a:pt x="14084" y="692"/>
                  <a:pt x="14403" y="0"/>
                </a:cubicBezTo>
                <a:lnTo>
                  <a:pt x="14300" y="3277"/>
                </a:lnTo>
                <a:lnTo>
                  <a:pt x="0" y="3277"/>
                </a:lnTo>
                <a:lnTo>
                  <a:pt x="0" y="3277"/>
                </a:lnTo>
                <a:close/>
              </a:path>
            </a:pathLst>
          </a:custGeom>
          <a:gradFill rotWithShape="1">
            <a:gsLst>
              <a:gs pos="0">
                <a:schemeClr val="hlink">
                  <a:gamma/>
                  <a:tint val="30196"/>
                  <a:invGamma/>
                </a:schemeClr>
              </a:gs>
              <a:gs pos="50000">
                <a:schemeClr val="hlink"/>
              </a:gs>
              <a:gs pos="100000">
                <a:schemeClr val="hlink">
                  <a:gamma/>
                  <a:tint val="30196"/>
                  <a:invGamma/>
                </a:schemeClr>
              </a:gs>
            </a:gsLst>
            <a:lin ang="0" scaled="1"/>
          </a:gradFill>
          <a:ln w="9525">
            <a:noFill/>
            <a:round/>
            <a:headEnd/>
            <a:tailEnd/>
          </a:ln>
          <a:effectLst/>
        </p:spPr>
        <p:txBody>
          <a:bodyPr/>
          <a:lstStyle/>
          <a:p>
            <a:endParaRPr lang="en-US"/>
          </a:p>
        </p:txBody>
      </p:sp>
      <p:sp>
        <p:nvSpPr>
          <p:cNvPr id="2054" name="Freeform 6"/>
          <p:cNvSpPr>
            <a:spLocks noChangeArrowheads="1"/>
          </p:cNvSpPr>
          <p:nvPr/>
        </p:nvSpPr>
        <p:spPr bwMode="auto">
          <a:xfrm>
            <a:off x="-22225" y="4967288"/>
            <a:ext cx="5457825" cy="1570037"/>
          </a:xfrm>
          <a:custGeom>
            <a:avLst/>
            <a:gdLst/>
            <a:ahLst/>
            <a:cxnLst>
              <a:cxn ang="0">
                <a:pos x="8594" y="2319"/>
              </a:cxn>
              <a:cxn ang="0">
                <a:pos x="4078" y="1917"/>
              </a:cxn>
              <a:cxn ang="0">
                <a:pos x="0" y="0"/>
              </a:cxn>
              <a:cxn ang="0">
                <a:pos x="34" y="2470"/>
              </a:cxn>
              <a:cxn ang="0">
                <a:pos x="8594" y="2319"/>
              </a:cxn>
              <a:cxn ang="0">
                <a:pos x="8594" y="2319"/>
              </a:cxn>
            </a:cxnLst>
            <a:rect l="0" t="0" r="r" b="b"/>
            <a:pathLst>
              <a:path w="8594" h="2470">
                <a:moveTo>
                  <a:pt x="8594" y="2319"/>
                </a:moveTo>
                <a:cubicBezTo>
                  <a:pt x="8594" y="2319"/>
                  <a:pt x="6639" y="2470"/>
                  <a:pt x="4078" y="1917"/>
                </a:cubicBezTo>
                <a:cubicBezTo>
                  <a:pt x="1516" y="1364"/>
                  <a:pt x="22" y="116"/>
                  <a:pt x="0" y="0"/>
                </a:cubicBezTo>
                <a:lnTo>
                  <a:pt x="34" y="2470"/>
                </a:lnTo>
                <a:lnTo>
                  <a:pt x="8594" y="2319"/>
                </a:lnTo>
                <a:lnTo>
                  <a:pt x="8594" y="2319"/>
                </a:lnTo>
                <a:close/>
              </a:path>
            </a:pathLst>
          </a:custGeom>
          <a:gradFill rotWithShape="1">
            <a:gsLst>
              <a:gs pos="0">
                <a:schemeClr val="accent2"/>
              </a:gs>
              <a:gs pos="100000">
                <a:schemeClr val="accent2">
                  <a:gamma/>
                  <a:tint val="11765"/>
                  <a:invGamma/>
                </a:schemeClr>
              </a:gs>
            </a:gsLst>
            <a:lin ang="0" scaled="1"/>
          </a:gradFill>
          <a:ln w="9525">
            <a:noFill/>
            <a:round/>
            <a:headEnd/>
            <a:tailEnd/>
          </a:ln>
          <a:effectLst/>
        </p:spPr>
        <p:txBody>
          <a:bodyPr/>
          <a:lstStyle/>
          <a:p>
            <a:endParaRPr lang="en-US"/>
          </a:p>
        </p:txBody>
      </p:sp>
      <p:sp>
        <p:nvSpPr>
          <p:cNvPr id="2055" name="Freeform 7"/>
          <p:cNvSpPr>
            <a:spLocks noChangeArrowheads="1"/>
          </p:cNvSpPr>
          <p:nvPr/>
        </p:nvSpPr>
        <p:spPr bwMode="auto">
          <a:xfrm>
            <a:off x="-11113" y="5443538"/>
            <a:ext cx="9169401" cy="1428750"/>
          </a:xfrm>
          <a:custGeom>
            <a:avLst/>
            <a:gdLst/>
            <a:ahLst/>
            <a:cxnLst>
              <a:cxn ang="0">
                <a:pos x="17" y="2248"/>
              </a:cxn>
              <a:cxn ang="0">
                <a:pos x="0" y="362"/>
              </a:cxn>
              <a:cxn ang="0">
                <a:pos x="10806" y="1312"/>
              </a:cxn>
              <a:cxn ang="0">
                <a:pos x="14437" y="0"/>
              </a:cxn>
              <a:cxn ang="0">
                <a:pos x="14417" y="2248"/>
              </a:cxn>
              <a:cxn ang="0">
                <a:pos x="17" y="2248"/>
              </a:cxn>
              <a:cxn ang="0">
                <a:pos x="17" y="2248"/>
              </a:cxn>
            </a:cxnLst>
            <a:rect l="0" t="0" r="r" b="b"/>
            <a:pathLst>
              <a:path w="14439" h="2248">
                <a:moveTo>
                  <a:pt x="17" y="2248"/>
                </a:moveTo>
                <a:lnTo>
                  <a:pt x="0" y="362"/>
                </a:lnTo>
                <a:cubicBezTo>
                  <a:pt x="2505" y="1338"/>
                  <a:pt x="7949" y="2002"/>
                  <a:pt x="10806" y="1312"/>
                </a:cubicBezTo>
                <a:cubicBezTo>
                  <a:pt x="13663" y="622"/>
                  <a:pt x="14439" y="44"/>
                  <a:pt x="14437" y="0"/>
                </a:cubicBezTo>
                <a:lnTo>
                  <a:pt x="14417" y="2248"/>
                </a:lnTo>
                <a:lnTo>
                  <a:pt x="17" y="2248"/>
                </a:lnTo>
                <a:lnTo>
                  <a:pt x="17" y="2248"/>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endParaRPr lang="en-US"/>
          </a:p>
        </p:txBody>
      </p:sp>
      <p:sp>
        <p:nvSpPr>
          <p:cNvPr id="2056" name="Freeform 8"/>
          <p:cNvSpPr>
            <a:spLocks noChangeArrowheads="1"/>
          </p:cNvSpPr>
          <p:nvPr/>
        </p:nvSpPr>
        <p:spPr bwMode="auto">
          <a:xfrm flipH="1">
            <a:off x="2727325" y="5888038"/>
            <a:ext cx="6405563" cy="963612"/>
          </a:xfrm>
          <a:custGeom>
            <a:avLst/>
            <a:gdLst/>
            <a:ahLst/>
            <a:cxnLst>
              <a:cxn ang="0">
                <a:pos x="6891" y="1004"/>
              </a:cxn>
              <a:cxn ang="0">
                <a:pos x="5291" y="912"/>
              </a:cxn>
              <a:cxn ang="0">
                <a:pos x="4378" y="853"/>
              </a:cxn>
              <a:cxn ang="0">
                <a:pos x="3969" y="821"/>
              </a:cxn>
              <a:cxn ang="0">
                <a:pos x="3876" y="812"/>
              </a:cxn>
              <a:cxn ang="0">
                <a:pos x="3632" y="790"/>
              </a:cxn>
              <a:cxn ang="0">
                <a:pos x="3173" y="740"/>
              </a:cxn>
              <a:cxn ang="0">
                <a:pos x="2750" y="683"/>
              </a:cxn>
              <a:cxn ang="0">
                <a:pos x="2354" y="622"/>
              </a:cxn>
              <a:cxn ang="0">
                <a:pos x="1994" y="557"/>
              </a:cxn>
              <a:cxn ang="0">
                <a:pos x="1657" y="489"/>
              </a:cxn>
              <a:cxn ang="0">
                <a:pos x="1359" y="421"/>
              </a:cxn>
              <a:cxn ang="0">
                <a:pos x="1087" y="354"/>
              </a:cxn>
              <a:cxn ang="0">
                <a:pos x="847" y="289"/>
              </a:cxn>
              <a:cxn ang="0">
                <a:pos x="632" y="227"/>
              </a:cxn>
              <a:cxn ang="0">
                <a:pos x="379" y="144"/>
              </a:cxn>
              <a:cxn ang="0">
                <a:pos x="141" y="56"/>
              </a:cxn>
              <a:cxn ang="0">
                <a:pos x="4" y="1"/>
              </a:cxn>
              <a:cxn ang="0">
                <a:pos x="0" y="1517"/>
              </a:cxn>
              <a:cxn ang="0">
                <a:pos x="10085" y="1517"/>
              </a:cxn>
              <a:cxn ang="0">
                <a:pos x="9861" y="1449"/>
              </a:cxn>
              <a:cxn ang="0">
                <a:pos x="9616" y="1385"/>
              </a:cxn>
              <a:cxn ang="0">
                <a:pos x="9363" y="1329"/>
              </a:cxn>
              <a:cxn ang="0">
                <a:pos x="9100" y="1276"/>
              </a:cxn>
              <a:cxn ang="0">
                <a:pos x="8836" y="1229"/>
              </a:cxn>
              <a:cxn ang="0">
                <a:pos x="8568" y="1187"/>
              </a:cxn>
              <a:cxn ang="0">
                <a:pos x="8310" y="1150"/>
              </a:cxn>
              <a:cxn ang="0">
                <a:pos x="7817" y="1090"/>
              </a:cxn>
              <a:cxn ang="0">
                <a:pos x="7397" y="1047"/>
              </a:cxn>
              <a:cxn ang="0">
                <a:pos x="7086" y="1019"/>
              </a:cxn>
              <a:cxn ang="0">
                <a:pos x="6891" y="1004"/>
              </a:cxn>
              <a:cxn ang="0">
                <a:pos x="6891" y="1004"/>
              </a:cxn>
            </a:cxnLst>
            <a:rect l="0" t="0" r="r" b="b"/>
            <a:pathLst>
              <a:path w="10085" h="1517">
                <a:moveTo>
                  <a:pt x="6891" y="1004"/>
                </a:moveTo>
                <a:lnTo>
                  <a:pt x="6891" y="1004"/>
                </a:lnTo>
                <a:lnTo>
                  <a:pt x="5993" y="953"/>
                </a:lnTo>
                <a:lnTo>
                  <a:pt x="5291" y="912"/>
                </a:lnTo>
                <a:lnTo>
                  <a:pt x="4764" y="877"/>
                </a:lnTo>
                <a:lnTo>
                  <a:pt x="4378" y="853"/>
                </a:lnTo>
                <a:lnTo>
                  <a:pt x="4125" y="833"/>
                </a:lnTo>
                <a:lnTo>
                  <a:pt x="3969" y="821"/>
                </a:lnTo>
                <a:lnTo>
                  <a:pt x="3896" y="815"/>
                </a:lnTo>
                <a:lnTo>
                  <a:pt x="3876" y="812"/>
                </a:lnTo>
                <a:lnTo>
                  <a:pt x="3876" y="812"/>
                </a:lnTo>
                <a:lnTo>
                  <a:pt x="3632" y="790"/>
                </a:lnTo>
                <a:lnTo>
                  <a:pt x="3403" y="766"/>
                </a:lnTo>
                <a:lnTo>
                  <a:pt x="3173" y="740"/>
                </a:lnTo>
                <a:lnTo>
                  <a:pt x="2959" y="711"/>
                </a:lnTo>
                <a:lnTo>
                  <a:pt x="2750" y="683"/>
                </a:lnTo>
                <a:lnTo>
                  <a:pt x="2549" y="653"/>
                </a:lnTo>
                <a:lnTo>
                  <a:pt x="2354" y="622"/>
                </a:lnTo>
                <a:lnTo>
                  <a:pt x="2170" y="588"/>
                </a:lnTo>
                <a:lnTo>
                  <a:pt x="1994" y="557"/>
                </a:lnTo>
                <a:lnTo>
                  <a:pt x="1822" y="522"/>
                </a:lnTo>
                <a:lnTo>
                  <a:pt x="1657" y="489"/>
                </a:lnTo>
                <a:lnTo>
                  <a:pt x="1505" y="455"/>
                </a:lnTo>
                <a:lnTo>
                  <a:pt x="1359" y="421"/>
                </a:lnTo>
                <a:lnTo>
                  <a:pt x="1218" y="387"/>
                </a:lnTo>
                <a:lnTo>
                  <a:pt x="1087" y="354"/>
                </a:lnTo>
                <a:lnTo>
                  <a:pt x="960" y="321"/>
                </a:lnTo>
                <a:lnTo>
                  <a:pt x="847" y="289"/>
                </a:lnTo>
                <a:lnTo>
                  <a:pt x="735" y="256"/>
                </a:lnTo>
                <a:lnTo>
                  <a:pt x="632" y="227"/>
                </a:lnTo>
                <a:lnTo>
                  <a:pt x="540" y="198"/>
                </a:lnTo>
                <a:lnTo>
                  <a:pt x="379" y="144"/>
                </a:lnTo>
                <a:lnTo>
                  <a:pt x="242" y="96"/>
                </a:lnTo>
                <a:lnTo>
                  <a:pt x="141" y="56"/>
                </a:lnTo>
                <a:lnTo>
                  <a:pt x="62" y="27"/>
                </a:lnTo>
                <a:lnTo>
                  <a:pt x="4" y="1"/>
                </a:lnTo>
                <a:lnTo>
                  <a:pt x="0" y="0"/>
                </a:lnTo>
                <a:lnTo>
                  <a:pt x="0" y="1517"/>
                </a:lnTo>
                <a:lnTo>
                  <a:pt x="10085" y="1517"/>
                </a:lnTo>
                <a:lnTo>
                  <a:pt x="10085" y="1517"/>
                </a:lnTo>
                <a:lnTo>
                  <a:pt x="9972" y="1482"/>
                </a:lnTo>
                <a:lnTo>
                  <a:pt x="9861" y="1449"/>
                </a:lnTo>
                <a:lnTo>
                  <a:pt x="9738" y="1416"/>
                </a:lnTo>
                <a:lnTo>
                  <a:pt x="9616" y="1385"/>
                </a:lnTo>
                <a:lnTo>
                  <a:pt x="9490" y="1356"/>
                </a:lnTo>
                <a:lnTo>
                  <a:pt x="9363" y="1329"/>
                </a:lnTo>
                <a:lnTo>
                  <a:pt x="9232" y="1302"/>
                </a:lnTo>
                <a:lnTo>
                  <a:pt x="9100" y="1276"/>
                </a:lnTo>
                <a:lnTo>
                  <a:pt x="8968" y="1252"/>
                </a:lnTo>
                <a:lnTo>
                  <a:pt x="8836" y="1229"/>
                </a:lnTo>
                <a:lnTo>
                  <a:pt x="8700" y="1207"/>
                </a:lnTo>
                <a:lnTo>
                  <a:pt x="8568" y="1187"/>
                </a:lnTo>
                <a:lnTo>
                  <a:pt x="8437" y="1168"/>
                </a:lnTo>
                <a:lnTo>
                  <a:pt x="8310" y="1150"/>
                </a:lnTo>
                <a:lnTo>
                  <a:pt x="8055" y="1117"/>
                </a:lnTo>
                <a:lnTo>
                  <a:pt x="7817" y="1090"/>
                </a:lnTo>
                <a:lnTo>
                  <a:pt x="7598" y="1066"/>
                </a:lnTo>
                <a:lnTo>
                  <a:pt x="7397" y="1047"/>
                </a:lnTo>
                <a:lnTo>
                  <a:pt x="7227" y="1031"/>
                </a:lnTo>
                <a:lnTo>
                  <a:pt x="7086" y="1019"/>
                </a:lnTo>
                <a:lnTo>
                  <a:pt x="6979" y="1012"/>
                </a:lnTo>
                <a:lnTo>
                  <a:pt x="6891" y="1004"/>
                </a:lnTo>
                <a:lnTo>
                  <a:pt x="6891" y="1004"/>
                </a:lnTo>
                <a:lnTo>
                  <a:pt x="6891" y="1004"/>
                </a:lnTo>
                <a:close/>
              </a:path>
            </a:pathLst>
          </a:custGeom>
          <a:gradFill rotWithShape="1">
            <a:gsLst>
              <a:gs pos="0">
                <a:schemeClr val="accent1">
                  <a:gamma/>
                  <a:shade val="53333"/>
                  <a:invGamma/>
                </a:schemeClr>
              </a:gs>
              <a:gs pos="100000">
                <a:schemeClr val="accent1"/>
              </a:gs>
            </a:gsLst>
            <a:lin ang="0" scaled="1"/>
          </a:gradFill>
          <a:ln w="8255">
            <a:noFill/>
            <a:round/>
            <a:headEnd/>
            <a:tailEnd/>
          </a:ln>
          <a:effectLst/>
        </p:spPr>
        <p:txBody>
          <a:bodyPr/>
          <a:lstStyle/>
          <a:p>
            <a:endParaRPr lang="en-US"/>
          </a:p>
        </p:txBody>
      </p:sp>
      <p:sp>
        <p:nvSpPr>
          <p:cNvPr id="2057" name="Rectangle 9"/>
          <p:cNvSpPr>
            <a:spLocks noGrp="1" noChangeArrowheads="1"/>
          </p:cNvSpPr>
          <p:nvPr>
            <p:ph type="ctrTitle"/>
          </p:nvPr>
        </p:nvSpPr>
        <p:spPr>
          <a:xfrm>
            <a:off x="725488" y="806450"/>
            <a:ext cx="7775575" cy="1470025"/>
          </a:xfrm>
        </p:spPr>
        <p:txBody>
          <a:bodyPr/>
          <a:lstStyle>
            <a:lvl1pPr>
              <a:defRPr/>
            </a:lvl1pPr>
          </a:lstStyle>
          <a:p>
            <a:r>
              <a:rPr lang="en-US"/>
              <a:t>Click to edit Master title style</a:t>
            </a:r>
          </a:p>
        </p:txBody>
      </p:sp>
      <p:sp>
        <p:nvSpPr>
          <p:cNvPr id="2058" name="Rectangle 10"/>
          <p:cNvSpPr>
            <a:spLocks noGrp="1" noChangeArrowheads="1"/>
          </p:cNvSpPr>
          <p:nvPr>
            <p:ph type="subTitle" idx="1"/>
          </p:nvPr>
        </p:nvSpPr>
        <p:spPr>
          <a:xfrm>
            <a:off x="1409700" y="2563813"/>
            <a:ext cx="6403975" cy="1752600"/>
          </a:xfrm>
        </p:spPr>
        <p:txBody>
          <a:bodyPr/>
          <a:lstStyle>
            <a:lvl1pPr marL="0" indent="0" algn="ctr">
              <a:spcBef>
                <a:spcPct val="0"/>
              </a:spcBef>
              <a:buClr>
                <a:schemeClr val="accent2"/>
              </a:buClr>
              <a:buFont typeface="Times New Roman" pitchFamily="18" charset="0"/>
              <a:buNone/>
              <a:defRPr/>
            </a:lvl1pPr>
          </a:lstStyle>
          <a:p>
            <a:r>
              <a:rPr lang="en-US"/>
              <a:t>Click to edit Master subtitle style</a:t>
            </a:r>
          </a:p>
        </p:txBody>
      </p:sp>
      <p:sp>
        <p:nvSpPr>
          <p:cNvPr id="2059" name="Rectangle 11"/>
          <p:cNvSpPr>
            <a:spLocks noGrp="1" noChangeArrowheads="1"/>
          </p:cNvSpPr>
          <p:nvPr>
            <p:ph type="dt" sz="half" idx="2"/>
          </p:nvPr>
        </p:nvSpPr>
        <p:spPr/>
        <p:txBody>
          <a:bodyPr/>
          <a:lstStyle>
            <a:lvl1pPr>
              <a:defRPr/>
            </a:lvl1pPr>
          </a:lstStyle>
          <a:p>
            <a:endParaRPr lang="en-US"/>
          </a:p>
        </p:txBody>
      </p:sp>
      <p:sp>
        <p:nvSpPr>
          <p:cNvPr id="2060" name="Rectangle 12"/>
          <p:cNvSpPr>
            <a:spLocks noGrp="1" noChangeArrowheads="1"/>
          </p:cNvSpPr>
          <p:nvPr>
            <p:ph type="sldNum" sz="quarter" idx="4"/>
          </p:nvPr>
        </p:nvSpPr>
        <p:spPr/>
        <p:txBody>
          <a:bodyPr/>
          <a:lstStyle>
            <a:lvl1pPr>
              <a:defRPr/>
            </a:lvl1pPr>
          </a:lstStyle>
          <a:p>
            <a:fld id="{2B169496-4578-4C76-8C9C-E9B09082D7D1}" type="slidenum">
              <a:rPr lang="en-US"/>
              <a:pPr/>
              <a:t>‹#›</a:t>
            </a:fld>
            <a:endParaRPr lang="en-US"/>
          </a:p>
        </p:txBody>
      </p:sp>
      <p:sp>
        <p:nvSpPr>
          <p:cNvPr id="2061" name="Rectangle 13"/>
          <p:cNvSpPr>
            <a:spLocks noGrp="1" noChangeArrowheads="1"/>
          </p:cNvSpPr>
          <p:nvPr>
            <p:ph type="ftr" sz="quarter" idx="3"/>
          </p:nvPr>
        </p:nvSpPr>
        <p:spPr/>
        <p:txBody>
          <a:bodyPr/>
          <a:lstStyle>
            <a:lvl1pPr>
              <a:defRPr/>
            </a:lvl1p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00CE61B-B2DA-43CF-8CB1-5D14AE362D2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73050"/>
            <a:ext cx="2057400"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22975"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FF16A06-E532-4C7B-9663-9E1E904ECE6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32775" cy="11445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1788"/>
            <a:ext cx="4040188" cy="4529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9788" y="1601788"/>
            <a:ext cx="4040187" cy="4529137"/>
          </a:xfrm>
        </p:spPr>
        <p:txBody>
          <a:bodyPr/>
          <a:lstStyle/>
          <a:p>
            <a:endParaRPr lang="en-US"/>
          </a:p>
        </p:txBody>
      </p:sp>
      <p:sp>
        <p:nvSpPr>
          <p:cNvPr id="5" name="Date Placeholder 4"/>
          <p:cNvSpPr>
            <a:spLocks noGrp="1"/>
          </p:cNvSpPr>
          <p:nvPr>
            <p:ph type="dt" sz="half" idx="10"/>
          </p:nvPr>
        </p:nvSpPr>
        <p:spPr>
          <a:xfrm>
            <a:off x="463550" y="6245225"/>
            <a:ext cx="216535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650038" y="6245225"/>
            <a:ext cx="2022475" cy="476250"/>
          </a:xfrm>
        </p:spPr>
        <p:txBody>
          <a:bodyPr/>
          <a:lstStyle>
            <a:lvl1pPr>
              <a:defRPr/>
            </a:lvl1pPr>
          </a:lstStyle>
          <a:p>
            <a:fld id="{07DB9DD7-7C1F-4ABF-9603-9C4D662831DF}" type="slidenum">
              <a:rPr lang="en-US"/>
              <a:pPr/>
              <a:t>‹#›</a:t>
            </a:fld>
            <a:endParaRPr lang="en-US"/>
          </a:p>
        </p:txBody>
      </p:sp>
      <p:sp>
        <p:nvSpPr>
          <p:cNvPr id="7" name="Footer Placeholder 6"/>
          <p:cNvSpPr>
            <a:spLocks noGrp="1"/>
          </p:cNvSpPr>
          <p:nvPr>
            <p:ph type="ftr" sz="quarter" idx="12"/>
          </p:nvPr>
        </p:nvSpPr>
        <p:spPr>
          <a:xfrm>
            <a:off x="3170238" y="6245225"/>
            <a:ext cx="2938462" cy="476250"/>
          </a:xfrm>
        </p:spPr>
        <p:txBody>
          <a:bodyPr/>
          <a:lstStyle>
            <a:lvl1pPr>
              <a:defRPr/>
            </a:lvl1p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CA88746-9F8E-4C00-A39D-DD0E5407E90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2BBDA8E-A289-4847-9A18-A176D0CDC5B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1788"/>
            <a:ext cx="4040188" cy="4529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601788"/>
            <a:ext cx="4040187" cy="4529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69DD1B6-5004-4A8E-B335-037E6485E71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D9F8AF1-D2ED-4810-B7F6-5235C9C3C917}"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1C65A99C-FFE6-415A-B8C1-941EF0B2BFBF}"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EEFFDD8-E815-4139-B290-288F1E054397}"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344E870-46B4-4A9C-BBF4-2A0ABE87151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CA5CF76-5716-40E2-B3DE-E50C04C31D7C}"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11765"/>
                <a:invGamma/>
              </a:schemeClr>
            </a:gs>
          </a:gsLst>
          <a:lin ang="5400000" scaled="1"/>
        </a:gradFill>
        <a:effectLst/>
      </p:bgPr>
    </p:bg>
    <p:spTree>
      <p:nvGrpSpPr>
        <p:cNvPr id="1" name=""/>
        <p:cNvGrpSpPr/>
        <p:nvPr/>
      </p:nvGrpSpPr>
      <p:grpSpPr>
        <a:xfrm>
          <a:off x="0" y="0"/>
          <a:ext cx="0" cy="0"/>
          <a:chOff x="0" y="0"/>
          <a:chExt cx="0" cy="0"/>
        </a:xfrm>
      </p:grpSpPr>
      <p:pic>
        <p:nvPicPr>
          <p:cNvPr id="1026" name="Picture 2" descr="-1253108415806720184.png"/>
          <p:cNvPicPr>
            <a:picLocks noChangeAspect="1" noChangeArrowheads="1"/>
          </p:cNvPicPr>
          <p:nvPr/>
        </p:nvPicPr>
        <p:blipFill>
          <a:blip r:embed="rId14"/>
          <a:srcRect/>
          <a:stretch>
            <a:fillRect/>
          </a:stretch>
        </p:blipFill>
        <p:spPr bwMode="auto">
          <a:xfrm>
            <a:off x="5757863" y="4881563"/>
            <a:ext cx="3382962" cy="1916112"/>
          </a:xfrm>
          <a:prstGeom prst="rect">
            <a:avLst/>
          </a:prstGeom>
          <a:noFill/>
          <a:ln w="9525">
            <a:noFill/>
            <a:miter lim="800000"/>
            <a:headEnd/>
            <a:tailEnd/>
          </a:ln>
          <a:effectLst/>
        </p:spPr>
      </p:pic>
      <p:pic>
        <p:nvPicPr>
          <p:cNvPr id="1027" name="Picture 3" descr="2156752629449067940.png"/>
          <p:cNvPicPr>
            <a:picLocks noChangeAspect="1" noChangeArrowheads="1"/>
          </p:cNvPicPr>
          <p:nvPr/>
        </p:nvPicPr>
        <p:blipFill>
          <a:blip r:embed="rId15"/>
          <a:srcRect/>
          <a:stretch>
            <a:fillRect/>
          </a:stretch>
        </p:blipFill>
        <p:spPr bwMode="auto">
          <a:xfrm flipH="1">
            <a:off x="12700" y="6350"/>
            <a:ext cx="7210425" cy="1473200"/>
          </a:xfrm>
          <a:prstGeom prst="rect">
            <a:avLst/>
          </a:prstGeom>
          <a:noFill/>
          <a:ln w="9525">
            <a:noFill/>
            <a:miter lim="800000"/>
            <a:headEnd/>
            <a:tailEnd/>
          </a:ln>
          <a:effectLst/>
        </p:spPr>
      </p:pic>
      <p:sp>
        <p:nvSpPr>
          <p:cNvPr id="1028" name="Freeform 4"/>
          <p:cNvSpPr>
            <a:spLocks noChangeArrowheads="1"/>
          </p:cNvSpPr>
          <p:nvPr/>
        </p:nvSpPr>
        <p:spPr bwMode="auto">
          <a:xfrm>
            <a:off x="-11113" y="6353175"/>
            <a:ext cx="9169401" cy="519113"/>
          </a:xfrm>
          <a:custGeom>
            <a:avLst/>
            <a:gdLst/>
            <a:ahLst/>
            <a:cxnLst>
              <a:cxn ang="0">
                <a:pos x="17" y="816"/>
              </a:cxn>
              <a:cxn ang="0">
                <a:pos x="0" y="131"/>
              </a:cxn>
              <a:cxn ang="0">
                <a:pos x="10806" y="476"/>
              </a:cxn>
              <a:cxn ang="0">
                <a:pos x="14437" y="0"/>
              </a:cxn>
              <a:cxn ang="0">
                <a:pos x="14417" y="816"/>
              </a:cxn>
              <a:cxn ang="0">
                <a:pos x="17" y="816"/>
              </a:cxn>
              <a:cxn ang="0">
                <a:pos x="17" y="816"/>
              </a:cxn>
            </a:cxnLst>
            <a:rect l="0" t="0" r="r" b="b"/>
            <a:pathLst>
              <a:path w="14439" h="816">
                <a:moveTo>
                  <a:pt x="17" y="816"/>
                </a:moveTo>
                <a:lnTo>
                  <a:pt x="0" y="131"/>
                </a:lnTo>
                <a:cubicBezTo>
                  <a:pt x="2505" y="486"/>
                  <a:pt x="7949" y="727"/>
                  <a:pt x="10806" y="476"/>
                </a:cubicBezTo>
                <a:cubicBezTo>
                  <a:pt x="13663" y="226"/>
                  <a:pt x="14439" y="15"/>
                  <a:pt x="14437" y="0"/>
                </a:cubicBezTo>
                <a:lnTo>
                  <a:pt x="14417" y="816"/>
                </a:lnTo>
                <a:lnTo>
                  <a:pt x="17" y="816"/>
                </a:lnTo>
                <a:lnTo>
                  <a:pt x="17" y="816"/>
                </a:lnTo>
                <a:close/>
              </a:path>
            </a:pathLst>
          </a:cu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endParaRPr lang="en-US"/>
          </a:p>
        </p:txBody>
      </p:sp>
      <p:sp>
        <p:nvSpPr>
          <p:cNvPr id="1029" name="Rectangle 5"/>
          <p:cNvSpPr>
            <a:spLocks noGrp="1" noChangeArrowheads="1"/>
          </p:cNvSpPr>
          <p:nvPr>
            <p:ph type="title"/>
          </p:nvPr>
        </p:nvSpPr>
        <p:spPr bwMode="auto">
          <a:xfrm>
            <a:off x="457200" y="273050"/>
            <a:ext cx="8232775" cy="1144588"/>
          </a:xfrm>
          <a:prstGeom prst="rect">
            <a:avLst/>
          </a:prstGeom>
          <a:noFill/>
          <a:ln w="9525">
            <a:noFill/>
            <a:miter lim="800000"/>
            <a:headEnd/>
            <a:tailEnd/>
          </a:ln>
          <a:effectLst/>
        </p:spPr>
        <p:txBody>
          <a:bodyPr vert="horz" wrap="square" lIns="76200" tIns="38100" rIns="76200" bIns="38100"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457200" y="1601788"/>
            <a:ext cx="8232775" cy="4529137"/>
          </a:xfrm>
          <a:prstGeom prst="rect">
            <a:avLst/>
          </a:prstGeom>
          <a:noFill/>
          <a:ln w="9525">
            <a:noFill/>
            <a:miter lim="800000"/>
            <a:headEnd/>
            <a:tailEnd/>
          </a:ln>
          <a:effectLst/>
        </p:spPr>
        <p:txBody>
          <a:bodyPr vert="horz" wrap="square" lIns="76200" tIns="38100" rIns="76200" bIns="38100" numCol="1" anchor="t" anchorCtr="0" compatLnSpc="1">
            <a:prstTxWarp prst="textNoShape">
              <a:avLst/>
            </a:prstTxWarp>
          </a:bodyPr>
          <a:lstStyle/>
          <a:p>
            <a:pPr lvl="0"/>
            <a:r>
              <a:rPr lang="en-US" smtClean="0"/>
              <a:t>Click to edit Master text style</a:t>
            </a:r>
          </a:p>
          <a:p>
            <a:pPr lvl="1"/>
            <a:r>
              <a:rPr lang="en-US" smtClean="0"/>
              <a:t>Second level</a:t>
            </a:r>
          </a:p>
          <a:p>
            <a:pPr lvl="2"/>
            <a:r>
              <a:rPr lang="en-US" smtClean="0"/>
              <a:t>Third level</a:t>
            </a:r>
          </a:p>
          <a:p>
            <a:pPr lvl="3"/>
            <a:r>
              <a:rPr lang="en-US" smtClean="0"/>
              <a:t>Fourth level</a:t>
            </a:r>
          </a:p>
          <a:p>
            <a:pPr lvl="4"/>
            <a:r>
              <a:rPr lang="en-US" smtClean="0"/>
              <a:t>Fifth level</a:t>
            </a:r>
          </a:p>
          <a:p>
            <a:pPr lvl="4"/>
            <a:r>
              <a:rPr lang="en-US" smtClean="0"/>
              <a:t>Sixth level</a:t>
            </a:r>
          </a:p>
          <a:p>
            <a:pPr lvl="4"/>
            <a:r>
              <a:rPr lang="en-US" smtClean="0"/>
              <a:t>Seventh level</a:t>
            </a:r>
          </a:p>
          <a:p>
            <a:pPr lvl="4"/>
            <a:r>
              <a:rPr lang="en-US" smtClean="0"/>
              <a:t>Eighth level</a:t>
            </a:r>
          </a:p>
        </p:txBody>
      </p:sp>
      <p:sp>
        <p:nvSpPr>
          <p:cNvPr id="1031" name="Rectangle 7"/>
          <p:cNvSpPr>
            <a:spLocks noGrp="1" noChangeArrowheads="1"/>
          </p:cNvSpPr>
          <p:nvPr>
            <p:ph type="dt" sz="half" idx="2"/>
          </p:nvPr>
        </p:nvSpPr>
        <p:spPr bwMode="auto">
          <a:xfrm>
            <a:off x="463550" y="6245225"/>
            <a:ext cx="21653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2" name="Rectangle 8"/>
          <p:cNvSpPr>
            <a:spLocks noGrp="1" noChangeArrowheads="1"/>
          </p:cNvSpPr>
          <p:nvPr>
            <p:ph type="sldNum" sz="quarter" idx="4"/>
          </p:nvPr>
        </p:nvSpPr>
        <p:spPr bwMode="auto">
          <a:xfrm>
            <a:off x="6650038" y="6245225"/>
            <a:ext cx="20224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74B078-5306-42A3-A91F-062B271972C8}" type="slidenum">
              <a:rPr lang="en-US"/>
              <a:pPr/>
              <a:t>‹#›</a:t>
            </a:fld>
            <a:endParaRPr lang="en-US"/>
          </a:p>
        </p:txBody>
      </p:sp>
      <p:sp>
        <p:nvSpPr>
          <p:cNvPr id="1033" name="Rectangle 9"/>
          <p:cNvSpPr>
            <a:spLocks noGrp="1" noChangeArrowheads="1"/>
          </p:cNvSpPr>
          <p:nvPr>
            <p:ph type="ftr" sz="quarter" idx="3"/>
          </p:nvPr>
        </p:nvSpPr>
        <p:spPr bwMode="auto">
          <a:xfrm>
            <a:off x="3170238" y="6245225"/>
            <a:ext cx="29384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txStyles>
    <p:titleStyle>
      <a:lvl1pPr algn="ctr" rtl="0" fontAlgn="b">
        <a:spcBef>
          <a:spcPct val="0"/>
        </a:spcBef>
        <a:spcAft>
          <a:spcPct val="0"/>
        </a:spcAft>
        <a:buSzPct val="100000"/>
        <a:buFont typeface="Times New Roman" pitchFamily="18" charset="0"/>
        <a:defRPr sz="4400">
          <a:solidFill>
            <a:schemeClr val="tx2"/>
          </a:solidFill>
          <a:latin typeface="+mj-lt"/>
          <a:ea typeface="+mj-ea"/>
          <a:cs typeface="+mj-cs"/>
        </a:defRPr>
      </a:lvl1pPr>
      <a:lvl2pPr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2pPr>
      <a:lvl3pPr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3pPr>
      <a:lvl4pPr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4pPr>
      <a:lvl5pPr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5pPr>
      <a:lvl6pPr marL="457200"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6pPr>
      <a:lvl7pPr marL="914400"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7pPr>
      <a:lvl8pPr marL="1371600"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8pPr>
      <a:lvl9pPr marL="1828800" algn="ctr" rtl="0" fontAlgn="b">
        <a:spcBef>
          <a:spcPct val="0"/>
        </a:spcBef>
        <a:spcAft>
          <a:spcPct val="0"/>
        </a:spcAft>
        <a:buSzPct val="100000"/>
        <a:buFont typeface="Times New Roman" pitchFamily="18" charset="0"/>
        <a:defRPr sz="4400">
          <a:solidFill>
            <a:schemeClr val="tx2"/>
          </a:solidFill>
          <a:latin typeface="Times New Roman" pitchFamily="18" charset="0"/>
          <a:ea typeface="Evermore Song" charset="0"/>
          <a:cs typeface="Evermore Song" charset="0"/>
        </a:defRPr>
      </a:lvl9pPr>
    </p:titleStyle>
    <p:bodyStyle>
      <a:lvl1pPr marL="466725" indent="-466725" algn="l" rtl="0" fontAlgn="b">
        <a:spcBef>
          <a:spcPct val="20000"/>
        </a:spcBef>
        <a:spcAft>
          <a:spcPct val="0"/>
        </a:spcAft>
        <a:buClr>
          <a:schemeClr val="tx2"/>
        </a:buClr>
        <a:buSzPct val="100000"/>
        <a:buFont typeface="Wingdings" pitchFamily="2" charset="2"/>
        <a:buChar char=""/>
        <a:defRPr sz="3200">
          <a:solidFill>
            <a:schemeClr val="tx1"/>
          </a:solidFill>
          <a:latin typeface="+mn-lt"/>
          <a:ea typeface="+mn-ea"/>
          <a:cs typeface="+mn-cs"/>
        </a:defRPr>
      </a:lvl1pPr>
      <a:lvl2pPr marL="879475" indent="-412750" algn="l" rtl="0" fontAlgn="b">
        <a:spcBef>
          <a:spcPct val="20000"/>
        </a:spcBef>
        <a:spcAft>
          <a:spcPct val="0"/>
        </a:spcAft>
        <a:buClr>
          <a:schemeClr val="tx1"/>
        </a:buClr>
        <a:buSzPct val="100000"/>
        <a:buFont typeface="Wingdings" pitchFamily="2" charset="2"/>
        <a:buChar char=""/>
        <a:defRPr sz="2800">
          <a:solidFill>
            <a:schemeClr val="tx1"/>
          </a:solidFill>
          <a:latin typeface="+mn-lt"/>
          <a:ea typeface="+mn-ea"/>
          <a:cs typeface="+mn-cs"/>
        </a:defRPr>
      </a:lvl2pPr>
      <a:lvl3pPr marL="1241425" indent="-377825" algn="l" rtl="0" fontAlgn="b">
        <a:spcBef>
          <a:spcPct val="20000"/>
        </a:spcBef>
        <a:spcAft>
          <a:spcPct val="0"/>
        </a:spcAft>
        <a:buClr>
          <a:schemeClr val="tx2"/>
        </a:buClr>
        <a:buSzPct val="100000"/>
        <a:buFont typeface="Wingdings" pitchFamily="2" charset="2"/>
        <a:buChar char=""/>
        <a:defRPr sz="2400">
          <a:solidFill>
            <a:schemeClr val="tx1"/>
          </a:solidFill>
          <a:latin typeface="+mn-lt"/>
          <a:ea typeface="+mn-ea"/>
          <a:cs typeface="+mn-cs"/>
        </a:defRPr>
      </a:lvl3pPr>
      <a:lvl4pPr marL="1743075" indent="-377825" algn="l" rtl="0" fontAlgn="b">
        <a:spcBef>
          <a:spcPct val="20000"/>
        </a:spcBef>
        <a:spcAft>
          <a:spcPct val="0"/>
        </a:spcAft>
        <a:buClr>
          <a:schemeClr val="tx1"/>
        </a:buClr>
        <a:buSzPct val="100000"/>
        <a:buFont typeface="Wingdings" pitchFamily="2" charset="2"/>
        <a:buChar char=""/>
        <a:defRPr sz="2000">
          <a:solidFill>
            <a:schemeClr val="tx1"/>
          </a:solidFill>
          <a:latin typeface="+mn-lt"/>
          <a:ea typeface="+mn-ea"/>
          <a:cs typeface="+mn-cs"/>
        </a:defRPr>
      </a:lvl4pPr>
      <a:lvl5pPr marL="2155825" indent="-358775" algn="l" rtl="0" fontAlgn="b">
        <a:spcBef>
          <a:spcPct val="20000"/>
        </a:spcBef>
        <a:spcAft>
          <a:spcPct val="0"/>
        </a:spcAft>
        <a:buClr>
          <a:schemeClr val="tx2"/>
        </a:buClr>
        <a:buSzPct val="100000"/>
        <a:buFont typeface="Wingdings" pitchFamily="2" charset="2"/>
        <a:buChar char=""/>
        <a:defRPr sz="2000">
          <a:solidFill>
            <a:schemeClr val="tx1"/>
          </a:solidFill>
          <a:latin typeface="+mn-lt"/>
          <a:ea typeface="+mn-ea"/>
          <a:cs typeface="+mn-cs"/>
        </a:defRPr>
      </a:lvl5pPr>
      <a:lvl6pPr marL="2613025" indent="-358775" algn="l" rtl="0" fontAlgn="b">
        <a:spcBef>
          <a:spcPct val="20000"/>
        </a:spcBef>
        <a:spcAft>
          <a:spcPct val="0"/>
        </a:spcAft>
        <a:buClr>
          <a:schemeClr val="tx2"/>
        </a:buClr>
        <a:buSzPct val="100000"/>
        <a:buFont typeface="Wingdings" pitchFamily="2" charset="2"/>
        <a:buChar char=""/>
        <a:defRPr sz="2000">
          <a:solidFill>
            <a:schemeClr val="tx1"/>
          </a:solidFill>
          <a:latin typeface="+mn-lt"/>
          <a:ea typeface="+mn-ea"/>
          <a:cs typeface="+mn-cs"/>
        </a:defRPr>
      </a:lvl6pPr>
      <a:lvl7pPr marL="3070225" indent="-358775" algn="l" rtl="0" fontAlgn="b">
        <a:spcBef>
          <a:spcPct val="20000"/>
        </a:spcBef>
        <a:spcAft>
          <a:spcPct val="0"/>
        </a:spcAft>
        <a:buClr>
          <a:schemeClr val="tx2"/>
        </a:buClr>
        <a:buSzPct val="100000"/>
        <a:buFont typeface="Wingdings" pitchFamily="2" charset="2"/>
        <a:buChar char=""/>
        <a:defRPr sz="2000">
          <a:solidFill>
            <a:schemeClr val="tx1"/>
          </a:solidFill>
          <a:latin typeface="+mn-lt"/>
          <a:ea typeface="+mn-ea"/>
          <a:cs typeface="+mn-cs"/>
        </a:defRPr>
      </a:lvl7pPr>
      <a:lvl8pPr marL="3527425" indent="-358775" algn="l" rtl="0" fontAlgn="b">
        <a:spcBef>
          <a:spcPct val="20000"/>
        </a:spcBef>
        <a:spcAft>
          <a:spcPct val="0"/>
        </a:spcAft>
        <a:buClr>
          <a:schemeClr val="tx2"/>
        </a:buClr>
        <a:buSzPct val="100000"/>
        <a:buFont typeface="Wingdings" pitchFamily="2" charset="2"/>
        <a:buChar char=""/>
        <a:defRPr sz="2000">
          <a:solidFill>
            <a:schemeClr val="tx1"/>
          </a:solidFill>
          <a:latin typeface="+mn-lt"/>
          <a:ea typeface="+mn-ea"/>
          <a:cs typeface="+mn-cs"/>
        </a:defRPr>
      </a:lvl8pPr>
      <a:lvl9pPr marL="3984625" indent="-358775" algn="l" rtl="0" fontAlgn="b">
        <a:spcBef>
          <a:spcPct val="20000"/>
        </a:spcBef>
        <a:spcAft>
          <a:spcPct val="0"/>
        </a:spcAft>
        <a:buClr>
          <a:schemeClr val="tx2"/>
        </a:buClr>
        <a:buSzPct val="100000"/>
        <a:buFont typeface="Wingdings" pitchFamily="2" charset="2"/>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auto">
          <a:xfrm>
            <a:off x="725488" y="806450"/>
            <a:ext cx="7775575" cy="1470025"/>
          </a:xfrm>
          <a:prstGeom prst="rect">
            <a:avLst/>
          </a:prstGeom>
          <a:noFill/>
          <a:ln>
            <a:miter lim="800000"/>
            <a:headEnd/>
            <a:tailEnd/>
          </a:ln>
        </p:spPr>
        <p:txBody>
          <a:bodyPr anchor="b"/>
          <a:lstStyle/>
          <a:p>
            <a:r>
              <a:rPr lang="en-US"/>
              <a:t>Customer Satisfaction </a:t>
            </a:r>
          </a:p>
        </p:txBody>
      </p:sp>
      <p:pic>
        <p:nvPicPr>
          <p:cNvPr id="5123" name="Picture 3" descr="51331695642089.wmf"/>
          <p:cNvPicPr>
            <a:picLocks noChangeAspect="1" noChangeArrowheads="1"/>
          </p:cNvPicPr>
          <p:nvPr/>
        </p:nvPicPr>
        <p:blipFill>
          <a:blip r:embed="rId3"/>
          <a:srcRect/>
          <a:stretch>
            <a:fillRect/>
          </a:stretch>
        </p:blipFill>
        <p:spPr bwMode="auto">
          <a:xfrm>
            <a:off x="2362200" y="4495800"/>
            <a:ext cx="5035550" cy="1828800"/>
          </a:xfrm>
          <a:prstGeom prst="rect">
            <a:avLst/>
          </a:prstGeom>
          <a:noFill/>
          <a:ln w="9525">
            <a:noFill/>
            <a:miter lim="800000"/>
            <a:headEnd/>
            <a:tailEnd/>
          </a:ln>
          <a:effec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p:spPr>
        <p:txBody>
          <a:bodyPr lIns="91440" tIns="45720" rIns="91440" bIns="45720" anchor="b"/>
          <a:lstStyle/>
          <a:p>
            <a:r>
              <a:rPr lang="en-US"/>
              <a:t>Day’s Inn Penn State</a:t>
            </a:r>
            <a:br>
              <a:rPr lang="en-US"/>
            </a:br>
            <a:r>
              <a:rPr lang="en-US"/>
              <a:t>Example</a:t>
            </a:r>
          </a:p>
        </p:txBody>
      </p:sp>
      <p:sp>
        <p:nvSpPr>
          <p:cNvPr id="14339" name="Rectangle 3"/>
          <p:cNvSpPr>
            <a:spLocks noGrp="1" noChangeArrowheads="1"/>
          </p:cNvSpPr>
          <p:nvPr>
            <p:ph type="body" idx="1"/>
          </p:nvPr>
        </p:nvSpPr>
        <p:spPr>
          <a:ln/>
        </p:spPr>
        <p:txBody>
          <a:bodyPr lIns="91440" tIns="45720" rIns="91440" bIns="45720"/>
          <a:lstStyle/>
          <a:p>
            <a:r>
              <a:rPr lang="en-US" sz="2800"/>
              <a:t>Days Inn is a Universal chain of Hotels</a:t>
            </a:r>
          </a:p>
          <a:p>
            <a:r>
              <a:rPr lang="en-US" sz="2800"/>
              <a:t>In such a customer based industry it is important for them to understand customers expectations</a:t>
            </a:r>
          </a:p>
          <a:p>
            <a:r>
              <a:rPr lang="en-US" sz="2800"/>
              <a:t>They have a survey available to all guests in their rooms that they can mail after being completed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left)">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p:spPr>
        <p:txBody>
          <a:bodyPr lIns="91440" tIns="45720" rIns="91440" bIns="45720" anchor="b"/>
          <a:lstStyle/>
          <a:p>
            <a:r>
              <a:rPr lang="en-US"/>
              <a:t>Group Activity</a:t>
            </a:r>
          </a:p>
        </p:txBody>
      </p:sp>
      <p:sp>
        <p:nvSpPr>
          <p:cNvPr id="15363" name="Rectangle 3"/>
          <p:cNvSpPr>
            <a:spLocks noGrp="1" noChangeArrowheads="1"/>
          </p:cNvSpPr>
          <p:nvPr>
            <p:ph type="body" sz="half" idx="1"/>
          </p:nvPr>
        </p:nvSpPr>
        <p:spPr>
          <a:xfrm>
            <a:off x="457200" y="1601788"/>
            <a:ext cx="3998913" cy="4529137"/>
          </a:xfrm>
          <a:ln/>
        </p:spPr>
        <p:txBody>
          <a:bodyPr lIns="91440" tIns="45720" rIns="91440" bIns="45720"/>
          <a:lstStyle/>
          <a:p>
            <a:pPr>
              <a:lnSpc>
                <a:spcPct val="90000"/>
              </a:lnSpc>
            </a:pPr>
            <a:r>
              <a:rPr lang="en-US" sz="2400"/>
              <a:t>Its your turn to develop a Customer Satisfaction Survey!!!</a:t>
            </a:r>
          </a:p>
          <a:p>
            <a:pPr>
              <a:lnSpc>
                <a:spcPct val="90000"/>
              </a:lnSpc>
            </a:pPr>
            <a:r>
              <a:rPr lang="en-US" sz="2400"/>
              <a:t>Break off in teams of 4 and develop a customer satisfaction survey for a fast food restaurant</a:t>
            </a:r>
          </a:p>
          <a:p>
            <a:pPr>
              <a:lnSpc>
                <a:spcPct val="90000"/>
              </a:lnSpc>
            </a:pPr>
            <a:r>
              <a:rPr lang="en-US" sz="2400"/>
              <a:t>Using a 5 point scale, 5 being the most satisfied and 1 being the least</a:t>
            </a:r>
          </a:p>
        </p:txBody>
      </p:sp>
      <p:pic>
        <p:nvPicPr>
          <p:cNvPr id="15364" name="Picture 4" descr="21331695642089.png"/>
          <p:cNvPicPr>
            <a:picLocks noGrp="1" noChangeAspect="1" noChangeArrowheads="1"/>
          </p:cNvPicPr>
          <p:nvPr>
            <p:ph type="clipArt" idx="2"/>
          </p:nvPr>
        </p:nvPicPr>
        <p:blipFill>
          <a:blip r:embed="rId3"/>
          <a:srcRect/>
          <a:stretch>
            <a:fillRect/>
          </a:stretch>
        </p:blipFill>
        <p:spPr>
          <a:xfrm>
            <a:off x="4691063" y="1601788"/>
            <a:ext cx="3998912" cy="4529137"/>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left)">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ln/>
        </p:spPr>
        <p:txBody>
          <a:bodyPr lIns="91440" tIns="45720" rIns="91440" bIns="45720" anchor="b"/>
          <a:lstStyle/>
          <a:p>
            <a:r>
              <a:rPr lang="en-US"/>
              <a:t>Helpful Hints when Constructing Survey</a:t>
            </a:r>
          </a:p>
        </p:txBody>
      </p:sp>
      <p:sp>
        <p:nvSpPr>
          <p:cNvPr id="16387" name="Rectangle 3"/>
          <p:cNvSpPr>
            <a:spLocks noGrp="1" noChangeArrowheads="1"/>
          </p:cNvSpPr>
          <p:nvPr>
            <p:ph type="body" idx="1"/>
          </p:nvPr>
        </p:nvSpPr>
        <p:spPr>
          <a:ln/>
        </p:spPr>
        <p:txBody>
          <a:bodyPr lIns="91440" tIns="45720" rIns="91440" bIns="45720"/>
          <a:lstStyle/>
          <a:p>
            <a:r>
              <a:rPr lang="en-US" sz="2800"/>
              <a:t>What is the critical incident?</a:t>
            </a:r>
          </a:p>
          <a:p>
            <a:r>
              <a:rPr lang="en-US" sz="2800"/>
              <a:t>What is important to an individual when going to a fast food restaurant?</a:t>
            </a:r>
          </a:p>
          <a:p>
            <a:r>
              <a:rPr lang="en-US" sz="2800"/>
              <a:t>Balance focus between what is important to the customer and what is important to marketing?</a:t>
            </a:r>
          </a:p>
          <a:p>
            <a:r>
              <a:rPr lang="en-US" sz="2800"/>
              <a:t>Keep Survey short but ask important 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left)">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ln/>
        </p:spPr>
        <p:txBody>
          <a:bodyPr lIns="91440" tIns="45720" rIns="91440" bIns="45720" anchor="b"/>
          <a:lstStyle/>
          <a:p>
            <a:r>
              <a:rPr lang="en-US"/>
              <a:t>Example Items on a Fast Food Survey</a:t>
            </a:r>
          </a:p>
        </p:txBody>
      </p:sp>
      <p:sp>
        <p:nvSpPr>
          <p:cNvPr id="17411" name="Rectangle 3"/>
          <p:cNvSpPr>
            <a:spLocks noGrp="1" noChangeArrowheads="1"/>
          </p:cNvSpPr>
          <p:nvPr>
            <p:ph type="body" idx="1"/>
          </p:nvPr>
        </p:nvSpPr>
        <p:spPr>
          <a:ln/>
        </p:spPr>
        <p:txBody>
          <a:bodyPr lIns="91440" tIns="45720" rIns="91440" bIns="45720"/>
          <a:lstStyle/>
          <a:p>
            <a:r>
              <a:rPr lang="en-US"/>
              <a:t>___ I was greeted on entering Henry’s</a:t>
            </a:r>
          </a:p>
          <a:p>
            <a:r>
              <a:rPr lang="en-US"/>
              <a:t>___ There was a server available when I approached the service counter</a:t>
            </a:r>
          </a:p>
          <a:p>
            <a:r>
              <a:rPr lang="en-US"/>
              <a:t>___ My line had less than three people when I arrived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left)">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ln/>
        </p:spPr>
        <p:txBody>
          <a:bodyPr lIns="91440" tIns="45720" rIns="91440" bIns="45720" anchor="b"/>
          <a:lstStyle/>
          <a:p>
            <a:r>
              <a:rPr lang="en-US"/>
              <a:t>Summary</a:t>
            </a:r>
          </a:p>
        </p:txBody>
      </p:sp>
      <p:sp>
        <p:nvSpPr>
          <p:cNvPr id="18435" name="Rectangle 3"/>
          <p:cNvSpPr>
            <a:spLocks noGrp="1" noChangeArrowheads="1"/>
          </p:cNvSpPr>
          <p:nvPr>
            <p:ph type="body" idx="1"/>
          </p:nvPr>
        </p:nvSpPr>
        <p:spPr>
          <a:ln/>
        </p:spPr>
        <p:txBody>
          <a:bodyPr lIns="91440" tIns="45720" rIns="91440" bIns="45720"/>
          <a:lstStyle/>
          <a:p>
            <a:pPr>
              <a:lnSpc>
                <a:spcPct val="90000"/>
              </a:lnSpc>
            </a:pPr>
            <a:r>
              <a:rPr lang="en-US"/>
              <a:t>Customer Satisfaction is a key for an organization to survive</a:t>
            </a:r>
          </a:p>
          <a:p>
            <a:pPr>
              <a:lnSpc>
                <a:spcPct val="90000"/>
              </a:lnSpc>
            </a:pPr>
            <a:r>
              <a:rPr lang="en-US"/>
              <a:t>Surveys enable an organization receive positive and negative feedback  on products or services</a:t>
            </a:r>
          </a:p>
          <a:p>
            <a:pPr>
              <a:lnSpc>
                <a:spcPct val="90000"/>
              </a:lnSpc>
            </a:pPr>
            <a:r>
              <a:rPr lang="en-US"/>
              <a:t>Surveys increase Customer Retention.</a:t>
            </a:r>
          </a:p>
          <a:p>
            <a:pPr>
              <a:lnSpc>
                <a:spcPct val="90000"/>
              </a:lnSpc>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left)">
                                      <p:cBhvr>
                                        <p:cTn id="7"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p:spPr>
        <p:txBody>
          <a:bodyPr lIns="91440" tIns="45720" rIns="91440" bIns="45720" anchor="b"/>
          <a:lstStyle/>
          <a:p>
            <a:r>
              <a:rPr lang="en-US"/>
              <a:t>Overview</a:t>
            </a:r>
          </a:p>
        </p:txBody>
      </p:sp>
      <p:sp>
        <p:nvSpPr>
          <p:cNvPr id="6147" name="Rectangle 3"/>
          <p:cNvSpPr>
            <a:spLocks noGrp="1" noChangeArrowheads="1"/>
          </p:cNvSpPr>
          <p:nvPr>
            <p:ph type="body" idx="1"/>
          </p:nvPr>
        </p:nvSpPr>
        <p:spPr>
          <a:ln/>
        </p:spPr>
        <p:txBody>
          <a:bodyPr lIns="91440" tIns="45720" rIns="91440" bIns="45720"/>
          <a:lstStyle/>
          <a:p>
            <a:r>
              <a:rPr lang="en-US" sz="2800"/>
              <a:t>What is a Customer Satisfaction survey?</a:t>
            </a:r>
          </a:p>
          <a:p>
            <a:r>
              <a:rPr lang="en-US" sz="2800"/>
              <a:t>Purposes of Customer Satisfactions surveys in our organization</a:t>
            </a:r>
          </a:p>
          <a:p>
            <a:r>
              <a:rPr lang="en-US" sz="2800"/>
              <a:t>Nuts and bolts</a:t>
            </a:r>
          </a:p>
          <a:p>
            <a:r>
              <a:rPr lang="en-US" sz="2800"/>
              <a:t>Example</a:t>
            </a:r>
          </a:p>
          <a:p>
            <a:r>
              <a:rPr lang="en-US" sz="2800"/>
              <a:t>Group activity</a:t>
            </a:r>
          </a:p>
          <a:p>
            <a:r>
              <a:rPr lang="en-US" sz="2800"/>
              <a:t>Summary</a:t>
            </a:r>
          </a:p>
          <a:p>
            <a:endParaRPr lang="en-US" sz="2800"/>
          </a:p>
          <a:p>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p:spPr>
        <p:txBody>
          <a:bodyPr lIns="91440" tIns="45720" rIns="91440" bIns="45720" anchor="b"/>
          <a:lstStyle/>
          <a:p>
            <a:r>
              <a:rPr lang="en-US"/>
              <a:t>What is a Customer Satisfaction Survey?</a:t>
            </a:r>
          </a:p>
        </p:txBody>
      </p:sp>
      <p:sp>
        <p:nvSpPr>
          <p:cNvPr id="7171" name="Rectangle 3"/>
          <p:cNvSpPr>
            <a:spLocks noGrp="1" noChangeArrowheads="1"/>
          </p:cNvSpPr>
          <p:nvPr>
            <p:ph type="body" idx="1"/>
          </p:nvPr>
        </p:nvSpPr>
        <p:spPr>
          <a:ln/>
        </p:spPr>
        <p:txBody>
          <a:bodyPr lIns="91440" tIns="45720" rIns="91440" bIns="45720"/>
          <a:lstStyle/>
          <a:p>
            <a:pPr algn="ctr">
              <a:buFont typeface="Wingdings" pitchFamily="2" charset="2"/>
              <a:buNone/>
            </a:pPr>
            <a:r>
              <a:rPr lang="en-US"/>
              <a:t>An Instrument that consists of a series of items that are designed to elicit customer perceptions.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left)">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p:spPr>
        <p:txBody>
          <a:bodyPr lIns="91440" tIns="45720" rIns="91440" bIns="45720" anchor="b"/>
          <a:lstStyle/>
          <a:p>
            <a:r>
              <a:rPr lang="en-US" sz="3600"/>
              <a:t>Benefits of using Customer Satisfaction Surveys</a:t>
            </a:r>
          </a:p>
        </p:txBody>
      </p:sp>
      <p:sp>
        <p:nvSpPr>
          <p:cNvPr id="8195" name="Rectangle 3"/>
          <p:cNvSpPr>
            <a:spLocks noGrp="1" noChangeArrowheads="1"/>
          </p:cNvSpPr>
          <p:nvPr>
            <p:ph type="body" idx="1"/>
          </p:nvPr>
        </p:nvSpPr>
        <p:spPr>
          <a:ln/>
        </p:spPr>
        <p:txBody>
          <a:bodyPr lIns="91440" tIns="45720" rIns="91440" bIns="45720"/>
          <a:lstStyle/>
          <a:p>
            <a:r>
              <a:rPr lang="en-US"/>
              <a:t>Builds a strong relationship with customers.</a:t>
            </a:r>
          </a:p>
          <a:p>
            <a:r>
              <a:rPr lang="en-US"/>
              <a:t>Quantifies customer satisfaction levels</a:t>
            </a:r>
          </a:p>
          <a:p>
            <a:r>
              <a:rPr lang="en-US"/>
              <a:t>Enables our organization to measure up to customer expectations</a:t>
            </a:r>
          </a:p>
        </p:txBody>
      </p:sp>
      <p:pic>
        <p:nvPicPr>
          <p:cNvPr id="8196" name="Picture 4" descr="41331695642089.wmf"/>
          <p:cNvPicPr>
            <a:picLocks noChangeAspect="1" noChangeArrowheads="1"/>
          </p:cNvPicPr>
          <p:nvPr/>
        </p:nvPicPr>
        <p:blipFill>
          <a:blip r:embed="rId3"/>
          <a:srcRect/>
          <a:stretch>
            <a:fillRect/>
          </a:stretch>
        </p:blipFill>
        <p:spPr bwMode="auto">
          <a:xfrm>
            <a:off x="6934200" y="3886200"/>
            <a:ext cx="2209800" cy="16764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wipe(left)">
                                      <p:cBhvr>
                                        <p:cTn id="7"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p:spPr>
        <p:txBody>
          <a:bodyPr lIns="91440" tIns="45720" rIns="91440" bIns="45720" anchor="b"/>
          <a:lstStyle/>
          <a:p>
            <a:r>
              <a:rPr lang="en-US"/>
              <a:t>Developing Customer Satisfaction Surveys</a:t>
            </a:r>
          </a:p>
        </p:txBody>
      </p:sp>
      <p:sp>
        <p:nvSpPr>
          <p:cNvPr id="9219" name="Rectangle 3"/>
          <p:cNvSpPr>
            <a:spLocks noGrp="1" noChangeArrowheads="1"/>
          </p:cNvSpPr>
          <p:nvPr>
            <p:ph type="body" idx="1"/>
          </p:nvPr>
        </p:nvSpPr>
        <p:spPr>
          <a:ln/>
        </p:spPr>
        <p:txBody>
          <a:bodyPr lIns="91440" tIns="45720" rIns="91440" bIns="45720"/>
          <a:lstStyle/>
          <a:p>
            <a:r>
              <a:rPr lang="en-US"/>
              <a:t>Identify customer requirements</a:t>
            </a:r>
          </a:p>
          <a:p>
            <a:r>
              <a:rPr lang="en-US"/>
              <a:t>Develop and validate the instrument</a:t>
            </a:r>
          </a:p>
          <a:p>
            <a:r>
              <a:rPr lang="en-US"/>
              <a:t>Implement the Survey</a:t>
            </a:r>
          </a:p>
          <a:p>
            <a:r>
              <a:rPr lang="en-US"/>
              <a:t>Analyze the results</a:t>
            </a:r>
          </a:p>
        </p:txBody>
      </p:sp>
      <p:pic>
        <p:nvPicPr>
          <p:cNvPr id="9220" name="Picture 4" descr="11331695642089.png"/>
          <p:cNvPicPr>
            <a:picLocks noChangeAspect="1" noChangeArrowheads="1"/>
          </p:cNvPicPr>
          <p:nvPr/>
        </p:nvPicPr>
        <p:blipFill>
          <a:blip r:embed="rId3"/>
          <a:srcRect/>
          <a:stretch>
            <a:fillRect/>
          </a:stretch>
        </p:blipFill>
        <p:spPr bwMode="auto">
          <a:xfrm>
            <a:off x="7467600" y="3581400"/>
            <a:ext cx="1103313" cy="2590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p:spPr>
        <p:txBody>
          <a:bodyPr lIns="91440" tIns="45720" rIns="91440" bIns="45720" anchor="b"/>
          <a:lstStyle/>
          <a:p>
            <a:r>
              <a:rPr lang="en-US"/>
              <a:t>Identify Customer Requirements</a:t>
            </a:r>
          </a:p>
        </p:txBody>
      </p:sp>
      <p:sp>
        <p:nvSpPr>
          <p:cNvPr id="10243" name="Rectangle 3"/>
          <p:cNvSpPr>
            <a:spLocks noGrp="1" noChangeArrowheads="1"/>
          </p:cNvSpPr>
          <p:nvPr>
            <p:ph type="body" idx="1"/>
          </p:nvPr>
        </p:nvSpPr>
        <p:spPr>
          <a:ln/>
        </p:spPr>
        <p:txBody>
          <a:bodyPr lIns="91440" tIns="45720" rIns="91440" bIns="45720"/>
          <a:lstStyle/>
          <a:p>
            <a:pPr>
              <a:lnSpc>
                <a:spcPct val="90000"/>
              </a:lnSpc>
            </a:pPr>
            <a:r>
              <a:rPr lang="en-US"/>
              <a:t>Understanding customer expectations: quality, service, and performance</a:t>
            </a:r>
          </a:p>
          <a:p>
            <a:pPr>
              <a:lnSpc>
                <a:spcPct val="90000"/>
              </a:lnSpc>
            </a:pPr>
            <a:r>
              <a:rPr lang="en-US"/>
              <a:t>Examine documents that were established when relationship with the customer began</a:t>
            </a:r>
          </a:p>
          <a:p>
            <a:pPr>
              <a:lnSpc>
                <a:spcPct val="90000"/>
              </a:lnSpc>
            </a:pPr>
            <a:r>
              <a:rPr lang="en-US"/>
              <a:t>Interview customers to go over customer wants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left)">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p:spPr>
        <p:txBody>
          <a:bodyPr lIns="91440" tIns="45720" rIns="91440" bIns="45720" anchor="b"/>
          <a:lstStyle/>
          <a:p>
            <a:r>
              <a:rPr lang="en-US"/>
              <a:t>Develop and Validate the Instrument</a:t>
            </a:r>
          </a:p>
        </p:txBody>
      </p:sp>
      <p:sp>
        <p:nvSpPr>
          <p:cNvPr id="11267" name="Rectangle 3"/>
          <p:cNvSpPr>
            <a:spLocks noGrp="1" noChangeArrowheads="1"/>
          </p:cNvSpPr>
          <p:nvPr>
            <p:ph type="body" idx="1"/>
          </p:nvPr>
        </p:nvSpPr>
        <p:spPr>
          <a:ln/>
        </p:spPr>
        <p:txBody>
          <a:bodyPr lIns="91440" tIns="45720" rIns="91440" bIns="45720"/>
          <a:lstStyle/>
          <a:p>
            <a:pPr>
              <a:lnSpc>
                <a:spcPct val="90000"/>
              </a:lnSpc>
            </a:pPr>
            <a:r>
              <a:rPr lang="en-US"/>
              <a:t>Develop items that will measure customer requirements</a:t>
            </a:r>
          </a:p>
          <a:p>
            <a:pPr>
              <a:lnSpc>
                <a:spcPct val="90000"/>
              </a:lnSpc>
            </a:pPr>
            <a:r>
              <a:rPr lang="en-US"/>
              <a:t>Use the critical incident approach</a:t>
            </a:r>
          </a:p>
          <a:p>
            <a:pPr>
              <a:lnSpc>
                <a:spcPct val="90000"/>
              </a:lnSpc>
            </a:pPr>
            <a:r>
              <a:rPr lang="en-US"/>
              <a:t>Items should be declarative close-ended questions</a:t>
            </a:r>
          </a:p>
          <a:p>
            <a:pPr>
              <a:lnSpc>
                <a:spcPct val="90000"/>
              </a:lnSpc>
            </a:pPr>
            <a:r>
              <a:rPr lang="en-US"/>
              <a:t>Reliability and validity are two different but interrelated issues</a:t>
            </a:r>
          </a:p>
          <a:p>
            <a:pPr>
              <a:lnSpc>
                <a:spcPct val="90000"/>
              </a:lnSpc>
            </a:pPr>
            <a:endParaRPr lang="en-US"/>
          </a:p>
          <a:p>
            <a:pPr>
              <a:lnSpc>
                <a:spcPct val="90000"/>
              </a:lnSpc>
              <a:buFont typeface="Wingdings" pitchFamily="2" charset="2"/>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left)">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p:spPr>
        <p:txBody>
          <a:bodyPr lIns="91440" tIns="45720" rIns="91440" bIns="45720" anchor="b"/>
          <a:lstStyle/>
          <a:p>
            <a:r>
              <a:rPr lang="en-US"/>
              <a:t>Implement the Survey</a:t>
            </a:r>
          </a:p>
        </p:txBody>
      </p:sp>
      <p:sp>
        <p:nvSpPr>
          <p:cNvPr id="12291" name="Rectangle 3"/>
          <p:cNvSpPr>
            <a:spLocks noGrp="1" noChangeArrowheads="1"/>
          </p:cNvSpPr>
          <p:nvPr>
            <p:ph type="body" idx="1"/>
          </p:nvPr>
        </p:nvSpPr>
        <p:spPr>
          <a:ln/>
        </p:spPr>
        <p:txBody>
          <a:bodyPr lIns="91440" tIns="45720" rIns="91440" bIns="45720"/>
          <a:lstStyle/>
          <a:p>
            <a:r>
              <a:rPr lang="en-US"/>
              <a:t>Make survey available to customers</a:t>
            </a:r>
          </a:p>
          <a:p>
            <a:r>
              <a:rPr lang="en-US"/>
              <a:t>Test/retest approach to ensure valid and reliable responses</a:t>
            </a:r>
          </a:p>
          <a:p>
            <a:pPr>
              <a:buFont typeface="Wingdings" pitchFamily="2" charset="2"/>
              <a:buNone/>
            </a:pPr>
            <a:endParaRPr lang="en-US"/>
          </a:p>
        </p:txBody>
      </p:sp>
      <p:pic>
        <p:nvPicPr>
          <p:cNvPr id="12292" name="Picture 4" descr="31331695642089.png"/>
          <p:cNvPicPr>
            <a:picLocks noChangeAspect="1" noChangeArrowheads="1"/>
          </p:cNvPicPr>
          <p:nvPr/>
        </p:nvPicPr>
        <p:blipFill>
          <a:blip r:embed="rId3"/>
          <a:srcRect/>
          <a:stretch>
            <a:fillRect/>
          </a:stretch>
        </p:blipFill>
        <p:spPr bwMode="auto">
          <a:xfrm>
            <a:off x="3200400" y="4419600"/>
            <a:ext cx="3429000" cy="1493838"/>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p:spPr>
        <p:txBody>
          <a:bodyPr lIns="91440" tIns="45720" rIns="91440" bIns="45720" anchor="b"/>
          <a:lstStyle/>
          <a:p>
            <a:r>
              <a:rPr lang="en-US"/>
              <a:t>Analyze the Results</a:t>
            </a:r>
          </a:p>
        </p:txBody>
      </p:sp>
      <p:sp>
        <p:nvSpPr>
          <p:cNvPr id="13315" name="Rectangle 3"/>
          <p:cNvSpPr>
            <a:spLocks noGrp="1" noChangeArrowheads="1"/>
          </p:cNvSpPr>
          <p:nvPr>
            <p:ph type="body" idx="1"/>
          </p:nvPr>
        </p:nvSpPr>
        <p:spPr>
          <a:ln/>
        </p:spPr>
        <p:txBody>
          <a:bodyPr lIns="91440" tIns="45720" rIns="91440" bIns="45720"/>
          <a:lstStyle/>
          <a:p>
            <a:r>
              <a:rPr lang="en-US"/>
              <a:t>Data processing should be kept simple</a:t>
            </a:r>
          </a:p>
          <a:p>
            <a:r>
              <a:rPr lang="en-US"/>
              <a:t>Use Pareto’s analysis when analyzing open-ended questions</a:t>
            </a:r>
          </a:p>
          <a:p>
            <a:r>
              <a:rPr lang="en-US"/>
              <a:t>Use advanced statistical analysis only when necessary</a:t>
            </a:r>
          </a:p>
          <a:p>
            <a:pPr>
              <a:buFont typeface="Wingdings" pitchFamily="2" charset="2"/>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ipe(left)">
                                      <p:cBhvr>
                                        <p:cTn id="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Lst>
  </p:timing>
</p:sld>
</file>

<file path=ppt/theme/theme1.xml><?xml version="1.0" encoding="utf-8"?>
<a:theme xmlns:a="http://schemas.openxmlformats.org/drawingml/2006/main" name="Layout">
  <a:themeElements>
    <a:clrScheme name="Layout 6">
      <a:dk1>
        <a:srgbClr val="000000"/>
      </a:dk1>
      <a:lt1>
        <a:srgbClr val="3EBEFF"/>
      </a:lt1>
      <a:dk2>
        <a:srgbClr val="000000"/>
      </a:dk2>
      <a:lt2>
        <a:srgbClr val="004040"/>
      </a:lt2>
      <a:accent1>
        <a:srgbClr val="339933"/>
      </a:accent1>
      <a:accent2>
        <a:srgbClr val="808000"/>
      </a:accent2>
      <a:accent3>
        <a:srgbClr val="AFDBFF"/>
      </a:accent3>
      <a:accent4>
        <a:srgbClr val="000000"/>
      </a:accent4>
      <a:accent5>
        <a:srgbClr val="ADCAAD"/>
      </a:accent5>
      <a:accent6>
        <a:srgbClr val="737300"/>
      </a:accent6>
      <a:hlink>
        <a:srgbClr val="0033CC"/>
      </a:hlink>
      <a:folHlink>
        <a:srgbClr val="C0C0C0"/>
      </a:folHlink>
    </a:clrScheme>
    <a:fontScheme name="Layout">
      <a:majorFont>
        <a:latin typeface="Times New Roman"/>
        <a:ea typeface="Evermore Song"/>
        <a:cs typeface="Evermore Song"/>
      </a:majorFont>
      <a:minorFont>
        <a:latin typeface="Times New Roman"/>
        <a:ea typeface="Evermore Song"/>
        <a:cs typeface="Evermore Song"/>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chemeClr val="bg1"/>
          </a:buClr>
          <a:buSzPct val="100000"/>
          <a:buFontTx/>
          <a:buNone/>
          <a:tabLst/>
          <a:defRPr kumimoji="0" lang="en-US" altLang="en-US" sz="2400" b="0" i="0" u="none" strike="noStrike" cap="none" normalizeH="0" baseline="0" smtClean="0">
            <a:ln>
              <a:noFill/>
            </a:ln>
            <a:solidFill>
              <a:schemeClr val="tx1"/>
            </a:solidFill>
            <a:effectLst/>
            <a:latin typeface="Times New Roman" pitchFamily="18"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chemeClr val="bg1"/>
          </a:buClr>
          <a:buSzPct val="100000"/>
          <a:buFontTx/>
          <a:buNone/>
          <a:tabLst/>
          <a:defRPr kumimoji="0" lang="en-US" altLang="en-US" sz="2400" b="0" i="0" u="none" strike="noStrike" cap="none" normalizeH="0" baseline="0" smtClean="0">
            <a:ln>
              <a:noFill/>
            </a:ln>
            <a:solidFill>
              <a:schemeClr val="tx1"/>
            </a:solidFill>
            <a:effectLst/>
            <a:latin typeface="Times New Roman" pitchFamily="18" charset="0"/>
            <a:ea typeface="宋体" charset="-122"/>
          </a:defRPr>
        </a:defPPr>
      </a:lstStyle>
    </a:lnDef>
  </a:objectDefaults>
  <a:extraClrSchemeLst>
    <a:extraClrScheme>
      <a:clrScheme name="Layout 1">
        <a:dk1>
          <a:srgbClr val="000000"/>
        </a:dk1>
        <a:lt1>
          <a:srgbClr val="8080C0"/>
        </a:lt1>
        <a:dk2>
          <a:srgbClr val="400080"/>
        </a:dk2>
        <a:lt2>
          <a:srgbClr val="000000"/>
        </a:lt2>
        <a:accent1>
          <a:srgbClr val="FFA745"/>
        </a:accent1>
        <a:accent2>
          <a:srgbClr val="408080"/>
        </a:accent2>
        <a:accent3>
          <a:srgbClr val="C0C0DC"/>
        </a:accent3>
        <a:accent4>
          <a:srgbClr val="000000"/>
        </a:accent4>
        <a:accent5>
          <a:srgbClr val="FFD0B0"/>
        </a:accent5>
        <a:accent6>
          <a:srgbClr val="397373"/>
        </a:accent6>
        <a:hlink>
          <a:srgbClr val="5455A6"/>
        </a:hlink>
        <a:folHlink>
          <a:srgbClr val="969696"/>
        </a:folHlink>
      </a:clrScheme>
      <a:clrMap bg1="lt1" tx1="dk1" bg2="lt2" tx2="dk2" accent1="accent1" accent2="accent2" accent3="accent3" accent4="accent4" accent5="accent5" accent6="accent6" hlink="hlink" folHlink="folHlink"/>
    </a:extraClrScheme>
    <a:extraClrScheme>
      <a:clrScheme name="Layout 2">
        <a:dk1>
          <a:srgbClr val="000000"/>
        </a:dk1>
        <a:lt1>
          <a:srgbClr val="FFFFFF"/>
        </a:lt1>
        <a:dk2>
          <a:srgbClr val="000000"/>
        </a:dk2>
        <a:lt2>
          <a:srgbClr val="808080"/>
        </a:lt2>
        <a:accent1>
          <a:srgbClr val="FFCC66"/>
        </a:accent1>
        <a:accent2>
          <a:srgbClr val="8080FF"/>
        </a:accent2>
        <a:accent3>
          <a:srgbClr val="FFFFFF"/>
        </a:accent3>
        <a:accent4>
          <a:srgbClr val="000000"/>
        </a:accent4>
        <a:accent5>
          <a:srgbClr val="FFE2B8"/>
        </a:accent5>
        <a:accent6>
          <a:srgbClr val="7373E7"/>
        </a:accent6>
        <a:hlink>
          <a:srgbClr val="3DBEFF"/>
        </a:hlink>
        <a:folHlink>
          <a:srgbClr val="C0C0C0"/>
        </a:folHlink>
      </a:clrScheme>
      <a:clrMap bg1="lt1" tx1="dk1" bg2="lt2" tx2="dk2" accent1="accent1" accent2="accent2" accent3="accent3" accent4="accent4" accent5="accent5" accent6="accent6" hlink="hlink" folHlink="folHlink"/>
    </a:extraClrScheme>
    <a:extraClrScheme>
      <a:clrScheme name="Layout 3">
        <a:dk1>
          <a:srgbClr val="000000"/>
        </a:dk1>
        <a:lt1>
          <a:srgbClr val="FFFFFF"/>
        </a:lt1>
        <a:dk2>
          <a:srgbClr val="000000"/>
        </a:dk2>
        <a:lt2>
          <a:srgbClr val="808080"/>
        </a:lt2>
        <a:accent1>
          <a:srgbClr val="3399FF"/>
        </a:accent1>
        <a:accent2>
          <a:srgbClr val="93F0BC"/>
        </a:accent2>
        <a:accent3>
          <a:srgbClr val="FFFFFF"/>
        </a:accent3>
        <a:accent4>
          <a:srgbClr val="000000"/>
        </a:accent4>
        <a:accent5>
          <a:srgbClr val="ADCAFF"/>
        </a:accent5>
        <a:accent6>
          <a:srgbClr val="85D9AA"/>
        </a:accent6>
        <a:hlink>
          <a:srgbClr val="008080"/>
        </a:hlink>
        <a:folHlink>
          <a:srgbClr val="B2B2B2"/>
        </a:folHlink>
      </a:clrScheme>
      <a:clrMap bg1="lt1" tx1="dk1" bg2="lt2" tx2="dk2" accent1="accent1" accent2="accent2" accent3="accent3" accent4="accent4" accent5="accent5" accent6="accent6" hlink="hlink" folHlink="folHlink"/>
    </a:extraClrScheme>
    <a:extraClrScheme>
      <a:clrScheme name="Layout 4">
        <a:dk1>
          <a:srgbClr val="000000"/>
        </a:dk1>
        <a:lt1>
          <a:srgbClr val="9CAFC0"/>
        </a:lt1>
        <a:dk2>
          <a:srgbClr val="000000"/>
        </a:dk2>
        <a:lt2>
          <a:srgbClr val="808080"/>
        </a:lt2>
        <a:accent1>
          <a:srgbClr val="3399FF"/>
        </a:accent1>
        <a:accent2>
          <a:srgbClr val="93F0BC"/>
        </a:accent2>
        <a:accent3>
          <a:srgbClr val="CBD4DC"/>
        </a:accent3>
        <a:accent4>
          <a:srgbClr val="000000"/>
        </a:accent4>
        <a:accent5>
          <a:srgbClr val="ADCAFF"/>
        </a:accent5>
        <a:accent6>
          <a:srgbClr val="85D9AA"/>
        </a:accent6>
        <a:hlink>
          <a:srgbClr val="007676"/>
        </a:hlink>
        <a:folHlink>
          <a:srgbClr val="000080"/>
        </a:folHlink>
      </a:clrScheme>
      <a:clrMap bg1="lt1" tx1="dk1" bg2="lt2" tx2="dk2" accent1="accent1" accent2="accent2" accent3="accent3" accent4="accent4" accent5="accent5" accent6="accent6" hlink="hlink" folHlink="folHlink"/>
    </a:extraClrScheme>
    <a:extraClrScheme>
      <a:clrScheme name="Layout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C0"/>
        </a:hlink>
        <a:folHlink>
          <a:srgbClr val="B2B2B2"/>
        </a:folHlink>
      </a:clrScheme>
      <a:clrMap bg1="lt1" tx1="dk1" bg2="lt2" tx2="dk2" accent1="accent1" accent2="accent2" accent3="accent3" accent4="accent4" accent5="accent5" accent6="accent6" hlink="hlink" folHlink="folHlink"/>
    </a:extraClrScheme>
    <a:extraClrScheme>
      <a:clrScheme name="Layout 6">
        <a:dk1>
          <a:srgbClr val="000000"/>
        </a:dk1>
        <a:lt1>
          <a:srgbClr val="3EBEFF"/>
        </a:lt1>
        <a:dk2>
          <a:srgbClr val="000000"/>
        </a:dk2>
        <a:lt2>
          <a:srgbClr val="004040"/>
        </a:lt2>
        <a:accent1>
          <a:srgbClr val="339933"/>
        </a:accent1>
        <a:accent2>
          <a:srgbClr val="808000"/>
        </a:accent2>
        <a:accent3>
          <a:srgbClr val="AFDBFF"/>
        </a:accent3>
        <a:accent4>
          <a:srgbClr val="000000"/>
        </a:accent4>
        <a:accent5>
          <a:srgbClr val="ADCAAD"/>
        </a:accent5>
        <a:accent6>
          <a:srgbClr val="737300"/>
        </a:accent6>
        <a:hlink>
          <a:srgbClr val="0033CC"/>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1631</Words>
  <PresentationFormat>On-screen Show (4:3)</PresentationFormat>
  <Paragraphs>147</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Times New Roman</vt:lpstr>
      <vt:lpstr>宋体</vt:lpstr>
      <vt:lpstr>Arial Black</vt:lpstr>
      <vt:lpstr>Impact</vt:lpstr>
      <vt:lpstr>Evermore Song</vt:lpstr>
      <vt:lpstr>永中宋体</vt:lpstr>
      <vt:lpstr>Wingdings</vt:lpstr>
      <vt:lpstr>宋体</vt:lpstr>
      <vt:lpstr>Layout</vt:lpstr>
      <vt:lpstr>Customer Satisfaction </vt:lpstr>
      <vt:lpstr>Overview</vt:lpstr>
      <vt:lpstr>What is a Customer Satisfaction Survey?</vt:lpstr>
      <vt:lpstr>Benefits of using Customer Satisfaction Surveys</vt:lpstr>
      <vt:lpstr>Developing Customer Satisfaction Surveys</vt:lpstr>
      <vt:lpstr>Identify Customer Requirements</vt:lpstr>
      <vt:lpstr>Develop and Validate the Instrument</vt:lpstr>
      <vt:lpstr>Implement the Survey</vt:lpstr>
      <vt:lpstr>Analyze the Results</vt:lpstr>
      <vt:lpstr>Day’s Inn Penn State Example</vt:lpstr>
      <vt:lpstr>Group Activity</vt:lpstr>
      <vt:lpstr>Helpful Hints when Constructing Survey</vt:lpstr>
      <vt:lpstr>Example Items on a Fast Food Survey</vt:lpstr>
      <vt:lpstr>Summary</vt:lpstr>
    </vt:vector>
  </TitlesOfParts>
  <Company>Compaq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Satisfaction Surveys</dc:title>
  <dc:creator>Compaq</dc:creator>
  <cp:lastModifiedBy>User</cp:lastModifiedBy>
  <cp:revision>15</cp:revision>
  <dcterms:created xsi:type="dcterms:W3CDTF">2001-02-17T21:16:57Z</dcterms:created>
  <dcterms:modified xsi:type="dcterms:W3CDTF">2015-11-24T05:17:13Z</dcterms:modified>
</cp:coreProperties>
</file>