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handoutMasterIdLst>
    <p:handoutMasterId r:id="rId37"/>
  </p:handoutMasterIdLst>
  <p:sldIdLst>
    <p:sldId id="265" r:id="rId2"/>
    <p:sldId id="256" r:id="rId3"/>
    <p:sldId id="314" r:id="rId4"/>
    <p:sldId id="266" r:id="rId5"/>
    <p:sldId id="258" r:id="rId6"/>
    <p:sldId id="313" r:id="rId7"/>
    <p:sldId id="259" r:id="rId8"/>
    <p:sldId id="260" r:id="rId9"/>
    <p:sldId id="261" r:id="rId10"/>
    <p:sldId id="262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1" r:id="rId34"/>
    <p:sldId id="292" r:id="rId35"/>
  </p:sldIdLst>
  <p:sldSz cx="9144000" cy="6858000" type="screen4x3"/>
  <p:notesSz cx="6858000" cy="971073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9" autoAdjust="0"/>
    <p:restoredTop sz="94660"/>
  </p:normalViewPr>
  <p:slideViewPr>
    <p:cSldViewPr>
      <p:cViewPr varScale="1">
        <p:scale>
          <a:sx n="60" d="100"/>
          <a:sy n="60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77" cy="485704"/>
          </a:xfrm>
          <a:prstGeom prst="rect">
            <a:avLst/>
          </a:prstGeom>
        </p:spPr>
        <p:txBody>
          <a:bodyPr vert="horz" lIns="106080" tIns="53040" rIns="106080" bIns="53040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135" y="1"/>
            <a:ext cx="2972276" cy="485704"/>
          </a:xfrm>
          <a:prstGeom prst="rect">
            <a:avLst/>
          </a:prstGeom>
        </p:spPr>
        <p:txBody>
          <a:bodyPr vert="horz" lIns="106080" tIns="53040" rIns="106080" bIns="53040" rtlCol="0"/>
          <a:lstStyle>
            <a:lvl1pPr algn="r">
              <a:defRPr sz="1400"/>
            </a:lvl1pPr>
          </a:lstStyle>
          <a:p>
            <a:fld id="{4DFB27CE-9FE6-4641-8A43-91CE4C36BC03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23366"/>
            <a:ext cx="2972277" cy="485704"/>
          </a:xfrm>
          <a:prstGeom prst="rect">
            <a:avLst/>
          </a:prstGeom>
        </p:spPr>
        <p:txBody>
          <a:bodyPr vert="horz" lIns="106080" tIns="53040" rIns="106080" bIns="53040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135" y="9223366"/>
            <a:ext cx="2972276" cy="485704"/>
          </a:xfrm>
          <a:prstGeom prst="rect">
            <a:avLst/>
          </a:prstGeom>
        </p:spPr>
        <p:txBody>
          <a:bodyPr vert="horz" lIns="106080" tIns="53040" rIns="106080" bIns="53040" rtlCol="0" anchor="b"/>
          <a:lstStyle>
            <a:lvl1pPr algn="r">
              <a:defRPr sz="1400"/>
            </a:lvl1pPr>
          </a:lstStyle>
          <a:p>
            <a:fld id="{649F21EE-E1CB-4BE0-9F63-55EB16E5C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DEB87-B19C-4414-B438-548EFAD383E8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B10A2-95E8-4193-AB0D-9347AC3FCE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F4AEF-B91F-4D83-AE37-899BD97CC1A2}" type="datetimeFigureOut">
              <a:rPr lang="id-ID" smtClean="0"/>
              <a:pPr/>
              <a:t>28/02/2022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E986-19F5-4B5D-90C5-E6AE16C8AC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/>
          <p:cNvSpPr txBox="1">
            <a:spLocks noChangeArrowheads="1"/>
          </p:cNvSpPr>
          <p:nvPr/>
        </p:nvSpPr>
        <p:spPr bwMode="auto">
          <a:xfrm>
            <a:off x="3200400" y="1828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3571876"/>
            <a:ext cx="9144000" cy="303437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b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Nama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	: </a:t>
            </a:r>
            <a:r>
              <a:rPr lang="id-ID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Suhartono</a:t>
            </a:r>
            <a:b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Tmpt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.,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tgl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Lhr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	</a:t>
            </a:r>
            <a:r>
              <a:rPr lang="id-ID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Kebumen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20 Mei 1962</a:t>
            </a:r>
            <a:b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Alamat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: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Jalan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Cincin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Kota 7, RT 4, RW 5, 				 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Karangsari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Kebumen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54351</a:t>
            </a:r>
            <a:b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Telepon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: (0287) </a:t>
            </a:r>
            <a:r>
              <a:rPr lang="id-ID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384106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081931825285</a:t>
            </a:r>
            <a:b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Tempat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Kerja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: PGSD FKIP UNS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Kampus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Kebumen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  <a:b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Mata </a:t>
            </a:r>
            <a:r>
              <a:rPr lang="en-US" sz="27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Kuliah</a:t>
            </a:r>
            <a: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	: BAHASA INDONESIA</a:t>
            </a:r>
            <a:br>
              <a:rPr lang="en-US" sz="27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br>
              <a:rPr lang="id-ID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id-ID" sz="4400" dirty="0">
              <a:latin typeface="Castellar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838200" y="51593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id-ID" sz="4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6" name="Picture 2" descr="E:\Photos\IMG0037A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000364" y="214290"/>
            <a:ext cx="2801493" cy="342809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9" decel="100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9" decel="100000"/>
                                        <p:tgtEl>
                                          <p:spTgt spid="20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9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9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01122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C. </a:t>
            </a:r>
            <a:r>
              <a:rPr lang="id-ID" b="1" dirty="0">
                <a:solidFill>
                  <a:srgbClr val="FFFF00"/>
                </a:solidFill>
              </a:rPr>
              <a:t>Sikap-sikap terhadap Bahasa Indonesia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86412"/>
          </a:xfrm>
        </p:spPr>
        <p:txBody>
          <a:bodyPr>
            <a:normAutofit/>
          </a:bodyPr>
          <a:lstStyle/>
          <a:p>
            <a:pPr marL="898525" lvl="0" indent="-449263">
              <a:buFont typeface="+mj-lt"/>
              <a:buAutoNum type="arabicPeriod"/>
            </a:pPr>
            <a:r>
              <a:rPr lang="id-ID" sz="3600" b="1" dirty="0">
                <a:solidFill>
                  <a:srgbClr val="FF0000"/>
                </a:solidFill>
              </a:rPr>
              <a:t>Sikap-sikap negatif </a:t>
            </a:r>
            <a:r>
              <a:rPr lang="id-ID" sz="3600" b="1" dirty="0"/>
              <a:t>terhadap Bahasa Indonesia:</a:t>
            </a:r>
            <a:endParaRPr lang="id-ID" sz="3600" dirty="0"/>
          </a:p>
          <a:p>
            <a:pPr marL="1427163" lvl="1" indent="-528638">
              <a:buAutoNum type="alphaLcPeriod"/>
            </a:pPr>
            <a:r>
              <a:rPr lang="id-ID" sz="3600" dirty="0"/>
              <a:t>Menganggap Bahasa Indonesia ada secara alamiah;</a:t>
            </a:r>
            <a:endParaRPr lang="en-US" sz="3600" dirty="0"/>
          </a:p>
          <a:p>
            <a:pPr marL="1427163" lvl="1" indent="-528638">
              <a:buAutoNum type="alphaLcPeriod"/>
            </a:pPr>
            <a:r>
              <a:rPr lang="en-US" sz="3600" dirty="0"/>
              <a:t>M</a:t>
            </a:r>
            <a:r>
              <a:rPr lang="id-ID" sz="3600" dirty="0"/>
              <a:t>enganggap Bahasa Indonesia itu mudah;</a:t>
            </a:r>
            <a:endParaRPr lang="en-US" sz="3600" dirty="0"/>
          </a:p>
          <a:p>
            <a:pPr marL="1427163" lvl="1" indent="-528638">
              <a:buAutoNum type="alphaLcPeriod"/>
            </a:pPr>
            <a:r>
              <a:rPr lang="en-US" sz="3600" dirty="0"/>
              <a:t>M</a:t>
            </a:r>
            <a:r>
              <a:rPr lang="id-ID" sz="3600" dirty="0"/>
              <a:t>enganggap Bahasa Indonesia lebih rendah daripada bahasa asing.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85728"/>
            <a:ext cx="8929718" cy="5840435"/>
          </a:xfrm>
        </p:spPr>
        <p:txBody>
          <a:bodyPr/>
          <a:lstStyle/>
          <a:p>
            <a:pPr marL="514350" lvl="0" indent="-514350">
              <a:buNone/>
              <a:tabLst>
                <a:tab pos="1250950" algn="l"/>
                <a:tab pos="1347788" algn="l"/>
              </a:tabLst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2.  </a:t>
            </a:r>
            <a:r>
              <a:rPr lang="id-ID" sz="3600" b="1" dirty="0">
                <a:solidFill>
                  <a:srgbClr val="00B0F0"/>
                </a:solidFill>
              </a:rPr>
              <a:t>Sikap-sikap positif </a:t>
            </a:r>
            <a:r>
              <a:rPr lang="id-ID" sz="3600" b="1" dirty="0"/>
              <a:t>terhadap Bahasa Indonesia:</a:t>
            </a:r>
            <a:endParaRPr lang="id-ID" sz="3600" dirty="0"/>
          </a:p>
          <a:p>
            <a:pPr marL="1344613" lvl="3" indent="-742950">
              <a:buAutoNum type="alphaLcPeriod"/>
            </a:pPr>
            <a:r>
              <a:rPr lang="id-ID" sz="3600" dirty="0"/>
              <a:t>Merasa bangga bebahasa nasional Bahasa Indonesia;</a:t>
            </a:r>
            <a:endParaRPr lang="en-US" sz="3600" dirty="0"/>
          </a:p>
          <a:p>
            <a:pPr marL="1344613" lvl="3" indent="-742950">
              <a:buAutoNum type="alphaLcPeriod"/>
            </a:pPr>
            <a:r>
              <a:rPr lang="en-US" sz="3600" dirty="0"/>
              <a:t>M</a:t>
            </a:r>
            <a:r>
              <a:rPr lang="id-ID" sz="3600" dirty="0"/>
              <a:t>empunyai rasa setia bahasa;</a:t>
            </a:r>
            <a:endParaRPr lang="en-US" sz="3600" dirty="0"/>
          </a:p>
          <a:p>
            <a:pPr marL="1344613" lvl="3" indent="-742950">
              <a:buAutoNum type="alphaLcPeriod"/>
            </a:pPr>
            <a:r>
              <a:rPr lang="en-US" sz="3600" dirty="0"/>
              <a:t>M</a:t>
            </a:r>
            <a:r>
              <a:rPr lang="id-ID" sz="3600" dirty="0"/>
              <a:t>erasa bertanggung jawab atas perkembangan bahasa Indonesia.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85794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II.  </a:t>
            </a:r>
            <a:r>
              <a:rPr lang="en-US" b="1" dirty="0" err="1">
                <a:solidFill>
                  <a:srgbClr val="FFFF00"/>
                </a:solidFill>
              </a:rPr>
              <a:t>RAGAM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BAHASA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92D050"/>
                </a:solidFill>
              </a:rPr>
              <a:t>A. </a:t>
            </a:r>
            <a:r>
              <a:rPr lang="en-US" b="1" dirty="0" err="1">
                <a:solidFill>
                  <a:srgbClr val="92D050"/>
                </a:solidFill>
              </a:rPr>
              <a:t>Klasifikasi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Ragam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Bahasa</a:t>
            </a:r>
            <a:r>
              <a:rPr lang="en-US" b="1" dirty="0">
                <a:solidFill>
                  <a:srgbClr val="92D050"/>
                </a:solidFill>
              </a:rPr>
              <a:t> Indonesia</a:t>
            </a:r>
            <a:endParaRPr lang="id-ID" dirty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 err="1">
                <a:solidFill>
                  <a:srgbClr val="FF0000"/>
                </a:solidFill>
              </a:rPr>
              <a:t>Menurut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pandangan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penutur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id-ID" dirty="0">
              <a:solidFill>
                <a:srgbClr val="FF0000"/>
              </a:solidFill>
            </a:endParaRPr>
          </a:p>
          <a:p>
            <a:pPr marL="977900" indent="-528638">
              <a:buNone/>
            </a:pPr>
            <a:r>
              <a:rPr lang="en-US" dirty="0"/>
              <a:t>a.   </a:t>
            </a:r>
            <a:r>
              <a:rPr lang="en-US" b="1" dirty="0" err="1"/>
              <a:t>Ragam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daerah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logat</a:t>
            </a:r>
            <a:r>
              <a:rPr lang="en-US" b="1" dirty="0"/>
              <a:t> </a:t>
            </a:r>
            <a:r>
              <a:rPr lang="en-US" dirty="0" err="1"/>
              <a:t>atau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dialek</a:t>
            </a:r>
            <a:r>
              <a:rPr lang="en-US" dirty="0"/>
              <a:t>: </a:t>
            </a:r>
            <a:r>
              <a:rPr lang="en-US" dirty="0" err="1"/>
              <a:t>dikenali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bunyinya</a:t>
            </a:r>
            <a:r>
              <a:rPr lang="en-US" dirty="0"/>
              <a:t>.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, </a:t>
            </a:r>
            <a:r>
              <a:rPr lang="en-US" dirty="0" err="1"/>
              <a:t>intonasi</a:t>
            </a:r>
            <a:r>
              <a:rPr lang="en-US" dirty="0"/>
              <a:t>,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pendeknya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aksen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</a:t>
            </a:r>
            <a:endParaRPr lang="id-ID" dirty="0"/>
          </a:p>
          <a:p>
            <a:pPr marL="977900" indent="-592138">
              <a:buNone/>
            </a:pPr>
            <a:r>
              <a:rPr lang="en-US" dirty="0"/>
              <a:t>b.  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pendidikan</a:t>
            </a:r>
            <a:r>
              <a:rPr lang="en-US" dirty="0"/>
              <a:t>: 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   </a:t>
            </a:r>
            <a:r>
              <a:rPr lang="en-US" b="1" dirty="0" err="1"/>
              <a:t>baku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baku</a:t>
            </a:r>
            <a:r>
              <a:rPr lang="en-US" dirty="0"/>
              <a:t>.</a:t>
            </a:r>
            <a:endParaRPr lang="id-ID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marL="449263" indent="-449263">
              <a:buNone/>
            </a:pPr>
            <a:r>
              <a:rPr lang="en-US" dirty="0"/>
              <a:t>c. 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sikap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penutur</a:t>
            </a:r>
            <a:r>
              <a:rPr lang="en-US" dirty="0"/>
              <a:t>: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langgam</a:t>
            </a:r>
            <a:r>
              <a:rPr lang="en-US" dirty="0"/>
              <a:t>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gaya</a:t>
            </a:r>
            <a:r>
              <a:rPr lang="en-US" dirty="0"/>
              <a:t>.</a:t>
            </a:r>
            <a:endParaRPr lang="id-ID" dirty="0"/>
          </a:p>
          <a:p>
            <a:pPr marL="455613">
              <a:buNone/>
            </a:pPr>
            <a:r>
              <a:rPr lang="en-US" dirty="0"/>
              <a:t>	</a:t>
            </a:r>
            <a:r>
              <a:rPr lang="en-US" dirty="0" err="1"/>
              <a:t>Pemilihannya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penutur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pembaca</a:t>
            </a:r>
            <a:r>
              <a:rPr lang="en-US" dirty="0"/>
              <a:t> (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yang </a:t>
            </a:r>
            <a:r>
              <a:rPr lang="en-US" dirty="0" err="1"/>
              <a:t>disapa</a:t>
            </a:r>
            <a:r>
              <a:rPr lang="en-US" dirty="0"/>
              <a:t>,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).</a:t>
            </a:r>
            <a:endParaRPr lang="id-ID" dirty="0"/>
          </a:p>
          <a:p>
            <a:pPr marL="455613">
              <a:buNone/>
            </a:pPr>
            <a:r>
              <a:rPr lang="en-US" dirty="0"/>
              <a:t>	</a:t>
            </a:r>
            <a:r>
              <a:rPr lang="en-US" dirty="0" err="1"/>
              <a:t>Macamnya</a:t>
            </a:r>
            <a:r>
              <a:rPr lang="en-US" dirty="0"/>
              <a:t>: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, </a:t>
            </a:r>
            <a:r>
              <a:rPr lang="en-US" dirty="0" err="1"/>
              <a:t>adab</a:t>
            </a:r>
            <a:r>
              <a:rPr lang="en-US" dirty="0"/>
              <a:t>, </a:t>
            </a:r>
            <a:r>
              <a:rPr lang="en-US" dirty="0" err="1"/>
              <a:t>dingin</a:t>
            </a:r>
            <a:r>
              <a:rPr lang="en-US" dirty="0"/>
              <a:t>, </a:t>
            </a:r>
            <a:r>
              <a:rPr lang="en-US" dirty="0" err="1"/>
              <a:t>hambar</a:t>
            </a:r>
            <a:r>
              <a:rPr lang="en-US" dirty="0"/>
              <a:t>, </a:t>
            </a:r>
            <a:r>
              <a:rPr lang="en-US" dirty="0" err="1"/>
              <a:t>hangat</a:t>
            </a:r>
            <a:r>
              <a:rPr lang="en-US" dirty="0"/>
              <a:t>, </a:t>
            </a:r>
            <a:r>
              <a:rPr lang="en-US" dirty="0" err="1"/>
              <a:t>akrab</a:t>
            </a:r>
            <a:r>
              <a:rPr lang="en-US" dirty="0"/>
              <a:t>, </a:t>
            </a:r>
            <a:r>
              <a:rPr lang="en-US" dirty="0" err="1"/>
              <a:t>santai</a:t>
            </a:r>
            <a:r>
              <a:rPr lang="en-US" dirty="0"/>
              <a:t>   (</a:t>
            </a:r>
            <a:r>
              <a:rPr lang="en-US" dirty="0" err="1"/>
              <a:t>tecermin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kosa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).</a:t>
            </a:r>
            <a:endParaRPr lang="id-ID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CFF99"/>
                </a:solidFill>
              </a:rPr>
              <a:t>2.  </a:t>
            </a:r>
            <a:r>
              <a:rPr lang="en-US" b="1" dirty="0" err="1">
                <a:solidFill>
                  <a:srgbClr val="CCFF99"/>
                </a:solidFill>
              </a:rPr>
              <a:t>Menurut</a:t>
            </a:r>
            <a:r>
              <a:rPr lang="en-US" b="1" dirty="0">
                <a:solidFill>
                  <a:srgbClr val="CCFF99"/>
                </a:solidFill>
              </a:rPr>
              <a:t> </a:t>
            </a:r>
            <a:r>
              <a:rPr lang="en-US" b="1" dirty="0" err="1">
                <a:solidFill>
                  <a:srgbClr val="CCFF99"/>
                </a:solidFill>
              </a:rPr>
              <a:t>jenis</a:t>
            </a:r>
            <a:r>
              <a:rPr lang="en-US" b="1" dirty="0">
                <a:solidFill>
                  <a:srgbClr val="CCFF99"/>
                </a:solidFill>
              </a:rPr>
              <a:t> </a:t>
            </a:r>
            <a:r>
              <a:rPr lang="en-US" b="1" dirty="0" err="1">
                <a:solidFill>
                  <a:srgbClr val="CCFF99"/>
                </a:solidFill>
              </a:rPr>
              <a:t>pemakaian</a:t>
            </a:r>
            <a:r>
              <a:rPr lang="en-US" b="1" dirty="0">
                <a:solidFill>
                  <a:srgbClr val="CCFF99"/>
                </a:solidFill>
              </a:rPr>
              <a:t>: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197493"/>
          </a:xfrm>
        </p:spPr>
        <p:txBody>
          <a:bodyPr>
            <a:normAutofit/>
          </a:bodyPr>
          <a:lstStyle/>
          <a:p>
            <a:pPr marL="514350" indent="-514350">
              <a:buAutoNum type="alphaLcPeriod"/>
            </a:pP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bidang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atau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pokok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persoalan</a:t>
            </a:r>
            <a:r>
              <a:rPr lang="en-US" dirty="0"/>
              <a:t>: agama,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, </a:t>
            </a:r>
            <a:r>
              <a:rPr lang="en-US" dirty="0" err="1"/>
              <a:t>pertukangan</a:t>
            </a:r>
            <a:r>
              <a:rPr lang="en-US" dirty="0"/>
              <a:t>, </a:t>
            </a:r>
            <a:r>
              <a:rPr lang="en-US" dirty="0" err="1"/>
              <a:t>perdagangan</a:t>
            </a:r>
            <a:r>
              <a:rPr lang="en-US" dirty="0"/>
              <a:t>, </a:t>
            </a:r>
            <a:r>
              <a:rPr lang="en-US" dirty="0" err="1"/>
              <a:t>seni</a:t>
            </a:r>
            <a:r>
              <a:rPr lang="en-US" dirty="0"/>
              <a:t>,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marL="514350" indent="-514350">
              <a:buAutoNum type="alphaLcPeriod"/>
            </a:pP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sarananya</a:t>
            </a:r>
            <a:r>
              <a:rPr lang="en-US" dirty="0"/>
              <a:t>: 	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.</a:t>
            </a:r>
          </a:p>
          <a:p>
            <a:pPr marL="449263" indent="-449263">
              <a:buNone/>
            </a:pPr>
            <a:r>
              <a:rPr lang="en-US" dirty="0"/>
              <a:t>c.   </a:t>
            </a:r>
            <a:r>
              <a:rPr lang="en-US" dirty="0" err="1"/>
              <a:t>Ragam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gangguan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percampuran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(</a:t>
            </a:r>
            <a:r>
              <a:rPr lang="en-US" b="1" i="1" dirty="0" err="1"/>
              <a:t>interferensi</a:t>
            </a:r>
            <a:r>
              <a:rPr lang="en-US" dirty="0"/>
              <a:t>): </a:t>
            </a:r>
            <a:r>
              <a:rPr lang="en-US" dirty="0" err="1"/>
              <a:t>percampuran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.</a:t>
            </a:r>
            <a:endParaRPr lang="id-ID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en-US" dirty="0"/>
              <a:t>3.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b="1" dirty="0" err="1">
                <a:solidFill>
                  <a:srgbClr val="66FF33"/>
                </a:solidFill>
              </a:rPr>
              <a:t>ilmiah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411807"/>
          </a:xfrm>
        </p:spPr>
        <p:txBody>
          <a:bodyPr>
            <a:normAutofit/>
          </a:bodyPr>
          <a:lstStyle/>
          <a:p>
            <a:pPr marL="103188" indent="-6350">
              <a:buNone/>
            </a:pP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>
                <a:solidFill>
                  <a:srgbClr val="66FF33"/>
                </a:solidFill>
              </a:rPr>
              <a:t>karya</a:t>
            </a:r>
            <a:r>
              <a:rPr lang="en-US" dirty="0">
                <a:solidFill>
                  <a:srgbClr val="66FF33"/>
                </a:solidFill>
              </a:rPr>
              <a:t> </a:t>
            </a:r>
            <a:r>
              <a:rPr lang="en-US" dirty="0" err="1">
                <a:solidFill>
                  <a:srgbClr val="66FF33"/>
                </a:solidFill>
              </a:rPr>
              <a:t>ilmiah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.</a:t>
            </a:r>
            <a:endParaRPr lang="id-ID" dirty="0"/>
          </a:p>
          <a:p>
            <a:pPr marL="1797050" indent="-1781175">
              <a:buNone/>
            </a:pP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: </a:t>
            </a:r>
            <a:r>
              <a:rPr lang="en-US" dirty="0" err="1"/>
              <a:t>cendekia</a:t>
            </a:r>
            <a:r>
              <a:rPr lang="en-US" dirty="0"/>
              <a:t>, </a:t>
            </a:r>
            <a:r>
              <a:rPr lang="en-US" dirty="0" err="1"/>
              <a:t>lugas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.</a:t>
            </a:r>
            <a:endParaRPr lang="id-ID" dirty="0"/>
          </a:p>
          <a:p>
            <a:pPr marL="1797050" indent="-1781175">
              <a:buNone/>
            </a:pPr>
            <a:r>
              <a:rPr lang="en-US" dirty="0" err="1">
                <a:solidFill>
                  <a:srgbClr val="66FF33"/>
                </a:solidFill>
              </a:rPr>
              <a:t>Cendekia</a:t>
            </a:r>
            <a:r>
              <a:rPr lang="en-US" dirty="0"/>
              <a:t>: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 </a:t>
            </a:r>
            <a:r>
              <a:rPr lang="en-US" dirty="0" err="1"/>
              <a:t>logis</a:t>
            </a:r>
            <a:r>
              <a:rPr lang="en-US" dirty="0"/>
              <a:t>,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seksama</a:t>
            </a:r>
            <a:r>
              <a:rPr lang="en-US" dirty="0"/>
              <a:t>.</a:t>
            </a:r>
            <a:endParaRPr lang="id-ID" dirty="0"/>
          </a:p>
          <a:p>
            <a:pPr marL="1700213" indent="-1684338">
              <a:buNone/>
            </a:pPr>
            <a:r>
              <a:rPr lang="en-US" dirty="0" err="1">
                <a:solidFill>
                  <a:srgbClr val="66FF33"/>
                </a:solidFill>
              </a:rPr>
              <a:t>Lugas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>
                <a:solidFill>
                  <a:srgbClr val="66FF33"/>
                </a:solidFill>
              </a:rPr>
              <a:t>jelas</a:t>
            </a:r>
            <a:r>
              <a:rPr lang="en-US" dirty="0"/>
              <a:t>: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endParaRPr lang="id-ID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III. </a:t>
            </a:r>
            <a:r>
              <a:rPr lang="id-ID" sz="3200" b="1" dirty="0">
                <a:solidFill>
                  <a:srgbClr val="FFFF00"/>
                </a:solidFill>
              </a:rPr>
              <a:t>BAHASA INDONESIA YANG BAIK DAN BENAR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FFFF00"/>
                </a:solidFill>
              </a:rPr>
              <a:t>A. </a:t>
            </a:r>
            <a:r>
              <a:rPr lang="id-ID" b="1" dirty="0">
                <a:solidFill>
                  <a:srgbClr val="FFFF00"/>
                </a:solidFill>
              </a:rPr>
              <a:t>Pengetian</a:t>
            </a:r>
            <a:endParaRPr lang="id-ID" dirty="0">
              <a:solidFill>
                <a:srgbClr val="FFFF00"/>
              </a:solidFill>
            </a:endParaRPr>
          </a:p>
          <a:p>
            <a:pPr marL="455613" indent="9525">
              <a:buNone/>
            </a:pPr>
            <a:r>
              <a:rPr lang="id-ID" dirty="0"/>
              <a:t>Bahasa Indonesia yang </a:t>
            </a:r>
            <a:r>
              <a:rPr lang="id-ID" b="1" dirty="0"/>
              <a:t>baik</a:t>
            </a:r>
            <a:r>
              <a:rPr lang="id-ID" dirty="0"/>
              <a:t> adalah bahasa Indonesia yang dipakai sesuai dengan situasi kebahasaan.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d-ID" b="1" dirty="0">
                <a:solidFill>
                  <a:srgbClr val="FFC000"/>
                </a:solidFill>
              </a:rPr>
              <a:t>Situasi kebahasaan</a:t>
            </a:r>
            <a:r>
              <a:rPr lang="en-US" b="1" dirty="0">
                <a:solidFill>
                  <a:srgbClr val="FFC000"/>
                </a:solidFill>
              </a:rPr>
              <a:t>:</a:t>
            </a:r>
            <a:br>
              <a:rPr lang="id-ID" dirty="0">
                <a:solidFill>
                  <a:srgbClr val="FFC000"/>
                </a:solidFill>
              </a:rPr>
            </a:b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dirty="0"/>
              <a:t>Situasi </a:t>
            </a:r>
            <a:r>
              <a:rPr lang="id-ID" b="1" dirty="0">
                <a:solidFill>
                  <a:srgbClr val="FFC000"/>
                </a:solidFill>
              </a:rPr>
              <a:t>Resmi</a:t>
            </a:r>
            <a:r>
              <a:rPr lang="id-ID" dirty="0"/>
              <a:t>, misalnya: ceramah/khotbah, surat-menyurat resmi, laporan resmi, diskusi/seminar, upacara, sidang/rapat, mengajar/kuliah, dan sebagainya.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Situasi </a:t>
            </a:r>
            <a:r>
              <a:rPr lang="id-ID" b="1" dirty="0">
                <a:solidFill>
                  <a:srgbClr val="FFC000"/>
                </a:solidFill>
              </a:rPr>
              <a:t>tidak Resmi</a:t>
            </a:r>
            <a:r>
              <a:rPr lang="id-ID" dirty="0"/>
              <a:t>, misalnya: percakapan antarteman, pembicaraan dalam suasana santai, dalalam keluarga, dan sebagainya.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25602"/>
          </a:xfrm>
        </p:spPr>
        <p:txBody>
          <a:bodyPr>
            <a:normAutofit fontScale="90000"/>
          </a:bodyPr>
          <a:lstStyle/>
          <a:p>
            <a:pPr marL="898525" indent="-898525" algn="l"/>
            <a:r>
              <a:rPr lang="id-ID" dirty="0"/>
              <a:t>Bahasa Indonesia yang </a:t>
            </a:r>
            <a:r>
              <a:rPr lang="id-ID" b="1" dirty="0">
                <a:solidFill>
                  <a:srgbClr val="66FF33"/>
                </a:solidFill>
              </a:rPr>
              <a:t>benar</a:t>
            </a:r>
            <a:r>
              <a:rPr lang="id-ID" dirty="0">
                <a:solidFill>
                  <a:srgbClr val="66FF33"/>
                </a:solidFill>
              </a:rPr>
              <a:t> </a:t>
            </a:r>
            <a:r>
              <a:rPr lang="id-ID" dirty="0"/>
              <a:t>adalah bahasa Indonesia yang dipakai sesuai dengan kaidah-kaidah kebahasaan. </a:t>
            </a:r>
            <a:br>
              <a:rPr lang="id-ID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643470"/>
          </a:xfrm>
        </p:spPr>
        <p:txBody>
          <a:bodyPr/>
          <a:lstStyle/>
          <a:p>
            <a:pPr>
              <a:buNone/>
            </a:pPr>
            <a:r>
              <a:rPr lang="id-ID" b="1" dirty="0">
                <a:solidFill>
                  <a:srgbClr val="66FF33"/>
                </a:solidFill>
              </a:rPr>
              <a:t>Kaidah kebahasaan</a:t>
            </a:r>
            <a:r>
              <a:rPr lang="id-ID" b="1" dirty="0"/>
              <a:t> di antaranya berupa: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kaidah </a:t>
            </a:r>
            <a:r>
              <a:rPr lang="id-ID" dirty="0">
                <a:solidFill>
                  <a:srgbClr val="66FF33"/>
                </a:solidFill>
              </a:rPr>
              <a:t>ucapan</a:t>
            </a:r>
            <a:r>
              <a:rPr lang="id-ID" dirty="0"/>
              <a:t> (fonologi)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kaidah </a:t>
            </a:r>
            <a:r>
              <a:rPr lang="id-ID" dirty="0">
                <a:solidFill>
                  <a:srgbClr val="66FF33"/>
                </a:solidFill>
              </a:rPr>
              <a:t>bentukan kata </a:t>
            </a:r>
            <a:r>
              <a:rPr lang="id-ID" dirty="0"/>
              <a:t>(morfologi)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kaidah </a:t>
            </a:r>
            <a:r>
              <a:rPr lang="id-ID" dirty="0">
                <a:solidFill>
                  <a:srgbClr val="66FF33"/>
                </a:solidFill>
              </a:rPr>
              <a:t>kalimat</a:t>
            </a:r>
            <a:r>
              <a:rPr lang="id-ID" dirty="0"/>
              <a:t> (sintaksis)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kaidah </a:t>
            </a:r>
            <a:r>
              <a:rPr lang="id-ID" dirty="0">
                <a:solidFill>
                  <a:srgbClr val="66FF33"/>
                </a:solidFill>
              </a:rPr>
              <a:t>makna</a:t>
            </a:r>
            <a:r>
              <a:rPr lang="id-ID" dirty="0"/>
              <a:t> (semantik)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kaidah </a:t>
            </a:r>
            <a:r>
              <a:rPr lang="id-ID" dirty="0">
                <a:solidFill>
                  <a:srgbClr val="66FF33"/>
                </a:solidFill>
              </a:rPr>
              <a:t>sosial</a:t>
            </a:r>
            <a:r>
              <a:rPr lang="id-ID" dirty="0"/>
              <a:t> (tata kemasyarakatan)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357982"/>
          </a:xfrm>
        </p:spPr>
        <p:txBody>
          <a:bodyPr/>
          <a:lstStyle/>
          <a:p>
            <a:r>
              <a:rPr lang="id-ID" dirty="0"/>
              <a:t>Bahasa Indonesia yang </a:t>
            </a:r>
            <a:r>
              <a:rPr lang="id-ID" dirty="0">
                <a:solidFill>
                  <a:srgbClr val="FFFF00"/>
                </a:solidFill>
              </a:rPr>
              <a:t>baik belum tentu benar</a:t>
            </a:r>
            <a:r>
              <a:rPr lang="id-ID" dirty="0"/>
              <a:t>, sebaliknya bahasa Indonesia yang </a:t>
            </a:r>
            <a:r>
              <a:rPr lang="id-ID" dirty="0">
                <a:solidFill>
                  <a:srgbClr val="FFFF00"/>
                </a:solidFill>
              </a:rPr>
              <a:t>benar belum tentu baik</a:t>
            </a:r>
            <a:r>
              <a:rPr lang="id-ID" dirty="0"/>
              <a:t>. Misalnya, dalam situasi tidak resmi digunakan bahasa yang sesuai dengan kaidah kadang-kadang menimbulkan kejanggalan atau kelucuan/keanehan.</a:t>
            </a:r>
          </a:p>
          <a:p>
            <a:r>
              <a:rPr lang="id-ID" dirty="0"/>
              <a:t>Bahasa Indonesia yang </a:t>
            </a:r>
            <a:r>
              <a:rPr lang="id-ID" b="1" dirty="0">
                <a:solidFill>
                  <a:srgbClr val="66FF33"/>
                </a:solidFill>
              </a:rPr>
              <a:t>baik dan benar</a:t>
            </a:r>
            <a:r>
              <a:rPr lang="id-ID" dirty="0">
                <a:solidFill>
                  <a:srgbClr val="66FF33"/>
                </a:solidFill>
              </a:rPr>
              <a:t> </a:t>
            </a:r>
            <a:r>
              <a:rPr lang="id-ID" dirty="0"/>
              <a:t>berarti Bahasa Indonesia yang dipakai berdasarkan kaidah kebahasaan dengan mempertimbangkan situasi yang dihadapi.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255735"/>
          </a:xfrm>
        </p:spPr>
        <p:txBody>
          <a:bodyPr>
            <a:normAutofit fontScale="90000"/>
          </a:bodyPr>
          <a:lstStyle/>
          <a:p>
            <a:pPr lvl="0"/>
            <a:br>
              <a:rPr lang="en-US" b="1" dirty="0"/>
            </a:br>
            <a:r>
              <a:rPr lang="en-US" b="1" dirty="0">
                <a:solidFill>
                  <a:srgbClr val="FFC000"/>
                </a:solidFill>
              </a:rPr>
              <a:t>I. </a:t>
            </a:r>
            <a:r>
              <a:rPr lang="id-ID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SEJARAH</a:t>
            </a:r>
            <a:r>
              <a:rPr lang="en-US" b="1" dirty="0">
                <a:solidFill>
                  <a:srgbClr val="FFC000"/>
                </a:solidFill>
              </a:rPr>
              <a:t>, </a:t>
            </a:r>
            <a:r>
              <a:rPr lang="en-US" b="1" dirty="0" err="1">
                <a:solidFill>
                  <a:srgbClr val="FFC000"/>
                </a:solidFill>
              </a:rPr>
              <a:t>KEDUDUKAN</a:t>
            </a:r>
            <a:r>
              <a:rPr lang="en-US" b="1" dirty="0">
                <a:solidFill>
                  <a:srgbClr val="FFC000"/>
                </a:solidFill>
              </a:rPr>
              <a:t> DAN </a:t>
            </a:r>
            <a:r>
              <a:rPr lang="en-US" b="1" dirty="0" err="1">
                <a:solidFill>
                  <a:srgbClr val="FFC000"/>
                </a:solidFill>
              </a:rPr>
              <a:t>FUNGSI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BAHASA</a:t>
            </a:r>
            <a:r>
              <a:rPr lang="en-US" b="1" dirty="0">
                <a:solidFill>
                  <a:srgbClr val="FFC000"/>
                </a:solidFill>
              </a:rPr>
              <a:t> INDONESIA</a:t>
            </a:r>
            <a:br>
              <a:rPr lang="id-ID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0" lvl="1" algn="l"/>
            <a:r>
              <a:rPr lang="en-US" sz="4000" b="1" dirty="0">
                <a:solidFill>
                  <a:srgbClr val="00B0F0"/>
                </a:solidFill>
              </a:rPr>
              <a:t>A. </a:t>
            </a:r>
            <a:r>
              <a:rPr lang="en-US" sz="4000" b="1" dirty="0" err="1">
                <a:solidFill>
                  <a:srgbClr val="00B0F0"/>
                </a:solidFill>
              </a:rPr>
              <a:t>Sejarah</a:t>
            </a:r>
            <a:r>
              <a:rPr lang="en-US" sz="4000" b="1" dirty="0">
                <a:solidFill>
                  <a:srgbClr val="00B0F0"/>
                </a:solidFill>
              </a:rPr>
              <a:t> </a:t>
            </a:r>
            <a:r>
              <a:rPr lang="en-US" sz="4000" b="1" dirty="0" err="1">
                <a:solidFill>
                  <a:srgbClr val="00B0F0"/>
                </a:solidFill>
              </a:rPr>
              <a:t>Bahasa</a:t>
            </a:r>
            <a:r>
              <a:rPr lang="en-US" sz="4000" b="1" dirty="0">
                <a:solidFill>
                  <a:srgbClr val="00B0F0"/>
                </a:solidFill>
              </a:rPr>
              <a:t> Indonesia</a:t>
            </a:r>
            <a:endParaRPr lang="id-ID" sz="4000" dirty="0">
              <a:solidFill>
                <a:srgbClr val="00B0F0"/>
              </a:solidFill>
            </a:endParaRPr>
          </a:p>
          <a:p>
            <a:pPr marL="546100" lvl="0" algn="l"/>
            <a:r>
              <a:rPr lang="en-US" sz="3600" dirty="0" err="1">
                <a:solidFill>
                  <a:schemeClr val="tx1"/>
                </a:solidFill>
              </a:rPr>
              <a:t>Tanggal</a:t>
            </a:r>
            <a:r>
              <a:rPr lang="en-US" sz="3600" dirty="0">
                <a:solidFill>
                  <a:schemeClr val="tx1"/>
                </a:solidFill>
              </a:rPr>
              <a:t> 28 </a:t>
            </a:r>
            <a:r>
              <a:rPr lang="en-US" sz="3600" dirty="0" err="1">
                <a:solidFill>
                  <a:schemeClr val="tx1"/>
                </a:solidFill>
              </a:rPr>
              <a:t>Oktober</a:t>
            </a:r>
            <a:r>
              <a:rPr lang="en-US" sz="3600" dirty="0">
                <a:solidFill>
                  <a:schemeClr val="tx1"/>
                </a:solidFill>
              </a:rPr>
              <a:t> 1928 </a:t>
            </a:r>
            <a:r>
              <a:rPr lang="en-US" sz="3600" dirty="0" err="1">
                <a:solidFill>
                  <a:schemeClr val="tx1"/>
                </a:solidFill>
              </a:rPr>
              <a:t>diikrarkan</a:t>
            </a:r>
            <a:r>
              <a:rPr lang="en-US" sz="3600" dirty="0">
                <a:solidFill>
                  <a:schemeClr val="tx1"/>
                </a:solidFill>
              </a:rPr>
              <a:t> “</a:t>
            </a:r>
            <a:r>
              <a:rPr lang="en-US" sz="3600" dirty="0" err="1">
                <a:solidFill>
                  <a:schemeClr val="tx1"/>
                </a:solidFill>
              </a:rPr>
              <a:t>Sumpah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Pemuda</a:t>
            </a:r>
            <a:r>
              <a:rPr lang="en-US" sz="3600" dirty="0">
                <a:solidFill>
                  <a:schemeClr val="tx1"/>
                </a:solidFill>
              </a:rPr>
              <a:t>”, yang </a:t>
            </a:r>
            <a:r>
              <a:rPr lang="en-US" sz="3600" dirty="0" err="1">
                <a:solidFill>
                  <a:schemeClr val="tx1"/>
                </a:solidFill>
              </a:rPr>
              <a:t>salah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ikrarnya</a:t>
            </a:r>
            <a:r>
              <a:rPr lang="en-US" sz="3600" dirty="0">
                <a:solidFill>
                  <a:schemeClr val="tx1"/>
                </a:solidFill>
              </a:rPr>
              <a:t>: </a:t>
            </a:r>
          </a:p>
          <a:p>
            <a:pPr marL="546100" lvl="0" algn="l"/>
            <a:r>
              <a:rPr lang="en-US" sz="3600" dirty="0">
                <a:solidFill>
                  <a:schemeClr val="tx1"/>
                </a:solidFill>
              </a:rPr>
              <a:t>“</a:t>
            </a:r>
            <a:r>
              <a:rPr lang="en-US" sz="3600" b="1" i="1" dirty="0" err="1">
                <a:solidFill>
                  <a:srgbClr val="FFFF00"/>
                </a:solidFill>
              </a:rPr>
              <a:t>Kami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poetera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dan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poeteri</a:t>
            </a:r>
            <a:r>
              <a:rPr lang="en-US" sz="3600" b="1" i="1" dirty="0">
                <a:solidFill>
                  <a:srgbClr val="FFFF00"/>
                </a:solidFill>
              </a:rPr>
              <a:t> Indonesia </a:t>
            </a:r>
            <a:r>
              <a:rPr lang="en-US" sz="3600" b="1" i="1" dirty="0" err="1">
                <a:solidFill>
                  <a:srgbClr val="FFFF00"/>
                </a:solidFill>
              </a:rPr>
              <a:t>mendjoendjoeng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bahasa</a:t>
            </a:r>
            <a:r>
              <a:rPr lang="en-US" sz="3600" b="1" i="1" dirty="0">
                <a:solidFill>
                  <a:srgbClr val="FFFF00"/>
                </a:solidFill>
              </a:rPr>
              <a:t> </a:t>
            </a:r>
            <a:r>
              <a:rPr lang="en-US" sz="3600" b="1" i="1" dirty="0" err="1">
                <a:solidFill>
                  <a:srgbClr val="FFFF00"/>
                </a:solidFill>
              </a:rPr>
              <a:t>persatoean</a:t>
            </a:r>
            <a:r>
              <a:rPr lang="en-US" sz="3600" b="1" i="1" dirty="0">
                <a:solidFill>
                  <a:srgbClr val="FFFF00"/>
                </a:solidFill>
              </a:rPr>
              <a:t>, </a:t>
            </a:r>
            <a:r>
              <a:rPr lang="en-US" sz="3600" b="1" i="1" dirty="0" err="1">
                <a:solidFill>
                  <a:srgbClr val="FFFF00"/>
                </a:solidFill>
              </a:rPr>
              <a:t>bahasa</a:t>
            </a:r>
            <a:r>
              <a:rPr lang="en-US" sz="3600" b="1" i="1" dirty="0">
                <a:solidFill>
                  <a:srgbClr val="FFFF00"/>
                </a:solidFill>
              </a:rPr>
              <a:t> Indonesia.”</a:t>
            </a:r>
          </a:p>
          <a:p>
            <a:pPr marL="546100" lvl="0" algn="l"/>
            <a:r>
              <a:rPr lang="en-US" sz="3600" dirty="0" err="1">
                <a:solidFill>
                  <a:schemeClr val="tx1"/>
                </a:solidFill>
              </a:rPr>
              <a:t>Bahasa</a:t>
            </a:r>
            <a:r>
              <a:rPr lang="en-US" sz="3600" dirty="0">
                <a:solidFill>
                  <a:schemeClr val="tx1"/>
                </a:solidFill>
              </a:rPr>
              <a:t> Indonesia </a:t>
            </a:r>
            <a:r>
              <a:rPr lang="en-US" sz="3600" dirty="0" err="1">
                <a:solidFill>
                  <a:schemeClr val="tx1"/>
                </a:solidFill>
              </a:rPr>
              <a:t>berasal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dari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bahasa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rgbClr val="92D050"/>
                </a:solidFill>
              </a:rPr>
              <a:t>Melayu</a:t>
            </a:r>
            <a:r>
              <a:rPr lang="en-US" sz="3600" dirty="0">
                <a:solidFill>
                  <a:schemeClr val="tx1"/>
                </a:solidFill>
              </a:rPr>
              <a:t>.</a:t>
            </a:r>
            <a:endParaRPr lang="id-ID" sz="36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id-ID" sz="3600" b="1" dirty="0">
                <a:solidFill>
                  <a:srgbClr val="FFFF00"/>
                </a:solidFill>
              </a:rPr>
              <a:t>Syarat</a:t>
            </a:r>
            <a:r>
              <a:rPr lang="id-ID" sz="3600" dirty="0"/>
              <a:t> yang harus dipenuhi oleh pemakai bahasa Indonesia agar berbahasa Indonesia baik dan benar:</a:t>
            </a:r>
            <a:endParaRPr lang="id-ID" sz="4000" dirty="0"/>
          </a:p>
          <a:p>
            <a:pPr marL="958850" lvl="5" indent="-742950">
              <a:buFont typeface="+mj-lt"/>
              <a:buAutoNum type="arabicPeriod"/>
            </a:pPr>
            <a:r>
              <a:rPr lang="id-ID" sz="3600" dirty="0"/>
              <a:t>memahami benar kaidah bahasa Indonesia</a:t>
            </a:r>
            <a:endParaRPr lang="id-ID" sz="4000" dirty="0"/>
          </a:p>
          <a:p>
            <a:pPr marL="958850" lvl="5" indent="-742950">
              <a:buFont typeface="+mj-lt"/>
              <a:buAutoNum type="arabicPeriod"/>
            </a:pPr>
            <a:r>
              <a:rPr lang="id-ID" sz="3600" dirty="0"/>
              <a:t>memahami benar situasi kebahasaan yang dihadapinya</a:t>
            </a:r>
            <a:endParaRPr lang="id-ID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dirty="0">
                <a:solidFill>
                  <a:srgbClr val="FFFF00"/>
                </a:solidFill>
              </a:rPr>
              <a:t>B.  </a:t>
            </a:r>
            <a:r>
              <a:rPr lang="id-ID" sz="2800" b="1" dirty="0">
                <a:solidFill>
                  <a:srgbClr val="FFFF00"/>
                </a:solidFill>
              </a:rPr>
              <a:t>Beberapa Kaidah Dasar Bahasa Indonesia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43510"/>
          </a:xfrm>
        </p:spPr>
        <p:txBody>
          <a:bodyPr/>
          <a:lstStyle/>
          <a:p>
            <a:pPr marL="457200" lvl="2" indent="-457200">
              <a:buFont typeface="+mj-lt"/>
              <a:buAutoNum type="arabicPeriod"/>
            </a:pPr>
            <a:r>
              <a:rPr lang="id-ID" sz="3200" dirty="0"/>
              <a:t>Kata yang penting dituliskan/disebutkan lebih dulu (D – M, Diterangkan – Menerangkan</a:t>
            </a:r>
            <a:r>
              <a:rPr lang="id-ID" sz="3600" dirty="0"/>
              <a:t>)</a:t>
            </a:r>
            <a:endParaRPr lang="id-ID" sz="4000" dirty="0"/>
          </a:p>
          <a:p>
            <a:pPr indent="106363">
              <a:buNone/>
              <a:tabLst>
                <a:tab pos="1524000" algn="l"/>
              </a:tabLst>
            </a:pPr>
            <a:r>
              <a:rPr lang="id-ID" dirty="0"/>
              <a:t>Contoh:	</a:t>
            </a:r>
            <a:endParaRPr lang="en-US" dirty="0"/>
          </a:p>
          <a:p>
            <a:pPr indent="106363">
              <a:buNone/>
              <a:tabLst>
                <a:tab pos="1524000" algn="l"/>
              </a:tabLst>
            </a:pPr>
            <a:r>
              <a:rPr lang="id-ID" dirty="0"/>
              <a:t>bus mini	</a:t>
            </a:r>
            <a:r>
              <a:rPr lang="en-US" dirty="0"/>
              <a:t>	    </a:t>
            </a:r>
            <a:r>
              <a:rPr lang="id-ID" i="1" dirty="0"/>
              <a:t>bukan</a:t>
            </a:r>
            <a:r>
              <a:rPr lang="id-ID" dirty="0"/>
              <a:t> mini bus</a:t>
            </a:r>
            <a:endParaRPr lang="id-ID" sz="3600" dirty="0"/>
          </a:p>
          <a:p>
            <a:pPr indent="106363">
              <a:buNone/>
              <a:tabLst>
                <a:tab pos="1524000" algn="l"/>
              </a:tabLst>
            </a:pPr>
            <a:r>
              <a:rPr lang="en-US" dirty="0"/>
              <a:t> </a:t>
            </a:r>
            <a:r>
              <a:rPr lang="id-ID" dirty="0"/>
              <a:t>Hotel Sahid	</a:t>
            </a:r>
            <a:r>
              <a:rPr lang="en-US" dirty="0"/>
              <a:t>	    </a:t>
            </a:r>
            <a:r>
              <a:rPr lang="id-ID" i="1" dirty="0"/>
              <a:t>bukan </a:t>
            </a:r>
            <a:r>
              <a:rPr lang="id-ID" dirty="0"/>
              <a:t>Sahid Hotel</a:t>
            </a:r>
            <a:endParaRPr lang="id-ID" sz="3600" dirty="0"/>
          </a:p>
          <a:p>
            <a:pPr indent="106363">
              <a:buNone/>
            </a:pPr>
            <a:r>
              <a:rPr lang="en-US" dirty="0"/>
              <a:t> </a:t>
            </a:r>
            <a:r>
              <a:rPr lang="id-ID" dirty="0"/>
              <a:t>terima kasih banyak</a:t>
            </a:r>
            <a:r>
              <a:rPr lang="en-US" dirty="0"/>
              <a:t>  </a:t>
            </a:r>
            <a:r>
              <a:rPr lang="id-ID" i="1" dirty="0"/>
              <a:t>bukan</a:t>
            </a:r>
            <a:r>
              <a:rPr lang="id-ID" dirty="0"/>
              <a:t> banyak terima kasih</a:t>
            </a:r>
            <a:endParaRPr lang="id-ID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Autofit/>
          </a:bodyPr>
          <a:lstStyle/>
          <a:p>
            <a:r>
              <a:rPr lang="id-ID" sz="3200" dirty="0"/>
              <a:t>Kekecualian (yang benar menggunakan hukum M-D):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57850"/>
          </a:xfrm>
        </p:spPr>
        <p:txBody>
          <a:bodyPr>
            <a:normAutofit lnSpcReduction="10000"/>
          </a:bodyPr>
          <a:lstStyle/>
          <a:p>
            <a:pPr marL="514350" lvl="0" indent="-514350">
              <a:buNone/>
            </a:pPr>
            <a:r>
              <a:rPr lang="en-US" dirty="0"/>
              <a:t>a.  </a:t>
            </a:r>
            <a:r>
              <a:rPr lang="id-ID" dirty="0"/>
              <a:t>kata depan: </a:t>
            </a:r>
            <a:r>
              <a:rPr lang="id-ID" b="1" i="1" dirty="0"/>
              <a:t>dari</a:t>
            </a:r>
            <a:r>
              <a:rPr lang="id-ID" dirty="0"/>
              <a:t> Kebumen, </a:t>
            </a:r>
            <a:r>
              <a:rPr lang="id-ID" b="1" i="1" dirty="0"/>
              <a:t>ke</a:t>
            </a:r>
            <a:r>
              <a:rPr lang="id-ID" dirty="0"/>
              <a:t> kantor, </a:t>
            </a:r>
            <a:r>
              <a:rPr lang="id-ID" b="1" i="1" dirty="0"/>
              <a:t>di</a:t>
            </a:r>
            <a:r>
              <a:rPr lang="id-ID" dirty="0"/>
              <a:t> kampus</a:t>
            </a:r>
          </a:p>
          <a:p>
            <a:pPr marL="514350" lvl="0" indent="-514350">
              <a:buNone/>
            </a:pPr>
            <a:r>
              <a:rPr lang="en-US" dirty="0"/>
              <a:t>b.  </a:t>
            </a:r>
            <a:r>
              <a:rPr lang="id-ID" dirty="0"/>
              <a:t>kata bilangan: </a:t>
            </a:r>
            <a:r>
              <a:rPr lang="id-ID" b="1" i="1" dirty="0"/>
              <a:t>dua ekor</a:t>
            </a:r>
            <a:r>
              <a:rPr lang="id-ID" dirty="0"/>
              <a:t> ayam, </a:t>
            </a:r>
            <a:r>
              <a:rPr lang="id-ID" b="1" i="1" dirty="0"/>
              <a:t>semua</a:t>
            </a:r>
            <a:r>
              <a:rPr lang="id-ID" dirty="0"/>
              <a:t> orang, 	 </a:t>
            </a:r>
            <a:r>
              <a:rPr lang="id-ID" b="1" i="1" dirty="0"/>
              <a:t>beberapa </a:t>
            </a:r>
            <a:r>
              <a:rPr lang="id-ID" dirty="0"/>
              <a:t>mahasiswa</a:t>
            </a:r>
          </a:p>
          <a:p>
            <a:pPr marL="514350" lvl="0" indent="-514350">
              <a:buAutoNum type="alphaLcPeriod" startAt="3"/>
            </a:pPr>
            <a:r>
              <a:rPr lang="id-ID" dirty="0"/>
              <a:t>kata keterangan: </a:t>
            </a:r>
            <a:r>
              <a:rPr lang="id-ID" b="1" i="1" dirty="0"/>
              <a:t>sedang</a:t>
            </a:r>
            <a:r>
              <a:rPr lang="id-ID" dirty="0"/>
              <a:t> tidur, </a:t>
            </a:r>
            <a:r>
              <a:rPr lang="id-ID" b="1" i="1" dirty="0"/>
              <a:t>sangat </a:t>
            </a:r>
            <a:r>
              <a:rPr lang="id-ID" dirty="0"/>
              <a:t>pandai, </a:t>
            </a:r>
            <a:r>
              <a:rPr lang="en-US" dirty="0"/>
              <a:t> </a:t>
            </a:r>
          </a:p>
          <a:p>
            <a:pPr marL="514350" lvl="0" indent="-514350">
              <a:buNone/>
            </a:pPr>
            <a:r>
              <a:rPr lang="en-US" dirty="0"/>
              <a:t>      </a:t>
            </a:r>
            <a:r>
              <a:rPr lang="id-ID" b="1" i="1" dirty="0"/>
              <a:t>belum</a:t>
            </a:r>
            <a:r>
              <a:rPr lang="id-ID" dirty="0"/>
              <a:t> pulang</a:t>
            </a:r>
            <a:endParaRPr lang="en-US" dirty="0"/>
          </a:p>
          <a:p>
            <a:pPr marL="514350" lvl="0" indent="-514350">
              <a:buNone/>
            </a:pPr>
            <a:r>
              <a:rPr lang="en-US" dirty="0"/>
              <a:t>d.  </a:t>
            </a:r>
            <a:r>
              <a:rPr lang="id-ID" dirty="0"/>
              <a:t>kata majemuk yang mempunyai arti kiasan: </a:t>
            </a:r>
            <a:r>
              <a:rPr lang="id-ID" b="1" i="1" dirty="0"/>
              <a:t>panjang</a:t>
            </a:r>
            <a:r>
              <a:rPr lang="id-ID" dirty="0"/>
              <a:t> tangan, </a:t>
            </a:r>
            <a:r>
              <a:rPr lang="id-ID" b="1" i="1" dirty="0"/>
              <a:t>besar</a:t>
            </a:r>
            <a:r>
              <a:rPr lang="id-ID" dirty="0"/>
              <a:t> kepala, </a:t>
            </a:r>
            <a:r>
              <a:rPr lang="id-ID" b="1" i="1" dirty="0"/>
              <a:t>tebal</a:t>
            </a:r>
            <a:r>
              <a:rPr lang="id-ID" dirty="0"/>
              <a:t> muka, </a:t>
            </a:r>
            <a:r>
              <a:rPr lang="id-ID" b="1" i="1" dirty="0"/>
              <a:t>rendah</a:t>
            </a:r>
            <a:r>
              <a:rPr lang="id-ID" dirty="0"/>
              <a:t> hati</a:t>
            </a:r>
          </a:p>
          <a:p>
            <a:pPr marL="449263" lvl="0" indent="-449263">
              <a:buNone/>
            </a:pPr>
            <a:r>
              <a:rPr lang="en-US" dirty="0"/>
              <a:t>e.  </a:t>
            </a:r>
            <a:r>
              <a:rPr lang="id-ID" dirty="0"/>
              <a:t>kata majemuk dari bahasa asing: perdana menteri, mahaguru, bumiputra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marL="449263" lvl="2" indent="-449263" algn="l" rtl="0">
              <a:spcBef>
                <a:spcPct val="0"/>
              </a:spcBef>
            </a:pPr>
            <a:r>
              <a:rPr lang="en-US" sz="3200" dirty="0">
                <a:solidFill>
                  <a:schemeClr val="tx1"/>
                </a:solidFill>
              </a:rPr>
              <a:t>2. </a:t>
            </a:r>
            <a:r>
              <a:rPr lang="id-ID" sz="3200" dirty="0">
                <a:solidFill>
                  <a:schemeClr val="tx1"/>
                </a:solidFill>
              </a:rPr>
              <a:t>Tidak mengenal perubahan bentuk kata benda </a:t>
            </a:r>
            <a:r>
              <a:rPr lang="en-US" sz="3200" dirty="0">
                <a:solidFill>
                  <a:schemeClr val="tx1"/>
                </a:solidFill>
              </a:rPr>
              <a:t>   </a:t>
            </a:r>
            <a:r>
              <a:rPr lang="id-ID" sz="3200" dirty="0">
                <a:solidFill>
                  <a:schemeClr val="tx1"/>
                </a:solidFill>
              </a:rPr>
              <a:t>sebagai akibat penjamakan</a:t>
            </a:r>
            <a:br>
              <a:rPr lang="id-ID" sz="3600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72072"/>
          </a:xfrm>
        </p:spPr>
        <p:txBody>
          <a:bodyPr>
            <a:normAutofit fontScale="92500" lnSpcReduction="20000"/>
          </a:bodyPr>
          <a:lstStyle/>
          <a:p>
            <a:r>
              <a:rPr lang="id-ID" dirty="0"/>
              <a:t>lima buah buku	</a:t>
            </a:r>
            <a:r>
              <a:rPr lang="en-US" dirty="0"/>
              <a:t>	</a:t>
            </a:r>
            <a:r>
              <a:rPr lang="id-ID" b="1" i="1" dirty="0"/>
              <a:t>bukan</a:t>
            </a:r>
            <a:r>
              <a:rPr lang="id-ID" dirty="0"/>
              <a:t>	lima buah buku-buku</a:t>
            </a:r>
          </a:p>
          <a:p>
            <a:r>
              <a:rPr lang="id-ID" dirty="0"/>
              <a:t>semua mahasiswa	</a:t>
            </a:r>
            <a:r>
              <a:rPr lang="id-ID" b="1" i="1" dirty="0"/>
              <a:t>bukan </a:t>
            </a:r>
            <a:r>
              <a:rPr lang="id-ID" dirty="0"/>
              <a:t>	semua mahasiswa-</a:t>
            </a:r>
            <a:r>
              <a:rPr lang="en-US" dirty="0"/>
              <a:t>						</a:t>
            </a:r>
            <a:r>
              <a:rPr lang="id-ID" dirty="0"/>
              <a:t>mahasiswa</a:t>
            </a:r>
          </a:p>
          <a:p>
            <a:r>
              <a:rPr lang="id-ID" dirty="0"/>
              <a:t>banyak tamu	</a:t>
            </a:r>
            <a:r>
              <a:rPr lang="en-US" dirty="0"/>
              <a:t>	</a:t>
            </a:r>
            <a:r>
              <a:rPr lang="id-ID" b="1" i="1" dirty="0"/>
              <a:t>bukan </a:t>
            </a:r>
            <a:r>
              <a:rPr lang="id-ID" dirty="0"/>
              <a:t>	banyak tamu-tamu</a:t>
            </a:r>
            <a:endParaRPr lang="en-US" dirty="0"/>
          </a:p>
          <a:p>
            <a:endParaRPr lang="id-ID" dirty="0"/>
          </a:p>
          <a:p>
            <a:pPr marL="352425" indent="0">
              <a:buNone/>
            </a:pPr>
            <a:r>
              <a:rPr lang="id-ID" dirty="0"/>
              <a:t>Kata-kata yang sudah mengandung pengertian jamak: </a:t>
            </a:r>
          </a:p>
          <a:p>
            <a:pPr indent="9525">
              <a:buNone/>
            </a:pPr>
            <a:r>
              <a:rPr lang="id-ID" i="1" dirty="0"/>
              <a:t>daftar, rombongan, kumpulan, para, kaum, kelompok, persatuan, perserikatan</a:t>
            </a:r>
            <a:endParaRPr lang="id-ID" dirty="0"/>
          </a:p>
          <a:p>
            <a:pPr marL="625475" indent="-79375">
              <a:buNone/>
            </a:pPr>
            <a:r>
              <a:rPr lang="id-ID" dirty="0"/>
              <a:t>alumni	(tunggal = alumnus)</a:t>
            </a:r>
          </a:p>
          <a:p>
            <a:pPr marL="625475" indent="-79375">
              <a:buNone/>
            </a:pPr>
            <a:r>
              <a:rPr lang="id-ID" dirty="0"/>
              <a:t>politisi	(tunggal = politikus)</a:t>
            </a:r>
          </a:p>
          <a:p>
            <a:pPr marL="625475" indent="-79375">
              <a:buNone/>
            </a:pPr>
            <a:r>
              <a:rPr lang="id-ID" dirty="0"/>
              <a:t>musisi	(tunggal = musikus)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38163" lvl="2" indent="-457200">
              <a:buNone/>
            </a:pPr>
            <a:r>
              <a:rPr lang="en-US" sz="3200" dirty="0"/>
              <a:t>3. </a:t>
            </a:r>
            <a:r>
              <a:rPr lang="id-ID" sz="3200" dirty="0"/>
              <a:t>Tidak mengenal tingkatan dalam pemakaian</a:t>
            </a:r>
          </a:p>
          <a:p>
            <a:pPr>
              <a:buNone/>
            </a:pPr>
            <a:r>
              <a:rPr lang="id-ID" dirty="0"/>
              <a:t>     Contoh: Terima kasih atas </a:t>
            </a:r>
            <a:r>
              <a:rPr lang="id-ID" b="1" i="1" dirty="0"/>
              <a:t>kerawuhan</a:t>
            </a:r>
            <a:r>
              <a:rPr lang="id-ID" dirty="0"/>
              <a:t> Ibu Bupati. </a:t>
            </a:r>
            <a:r>
              <a:rPr lang="en-US" dirty="0"/>
              <a:t>		</a:t>
            </a:r>
            <a:r>
              <a:rPr lang="id-ID" dirty="0"/>
              <a:t>(Salah)</a:t>
            </a:r>
          </a:p>
          <a:p>
            <a:r>
              <a:rPr lang="id-ID" dirty="0"/>
              <a:t>		 Selanjutnaya saya sampaikan </a:t>
            </a:r>
            <a:r>
              <a:rPr lang="id-ID" b="1" i="1" dirty="0"/>
              <a:t>sugeng </a:t>
            </a:r>
            <a:r>
              <a:rPr lang="en-US" b="1" i="1" dirty="0"/>
              <a:t>			 </a:t>
            </a:r>
            <a:r>
              <a:rPr lang="id-ID" b="1" i="1" dirty="0"/>
              <a:t>kondur</a:t>
            </a:r>
            <a:r>
              <a:rPr lang="id-ID" dirty="0"/>
              <a:t>. (Salah)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2867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C.  </a:t>
            </a:r>
            <a:r>
              <a:rPr lang="id-ID" sz="3600" b="1" dirty="0">
                <a:solidFill>
                  <a:schemeClr val="tx1"/>
                </a:solidFill>
              </a:rPr>
              <a:t>Bahasa Indonesia </a:t>
            </a:r>
            <a:r>
              <a:rPr lang="en-US" sz="3600" b="1" dirty="0">
                <a:solidFill>
                  <a:schemeClr val="tx1"/>
                </a:solidFill>
              </a:rPr>
              <a:t>B</a:t>
            </a:r>
            <a:r>
              <a:rPr lang="id-ID" sz="3600" b="1" dirty="0">
                <a:solidFill>
                  <a:schemeClr val="tx1"/>
                </a:solidFill>
              </a:rPr>
              <a:t>aku/Standar</a:t>
            </a:r>
            <a:br>
              <a:rPr lang="id-ID" sz="40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 marL="449263" lvl="0" indent="-449263">
              <a:buFont typeface="+mj-lt"/>
              <a:buAutoNum type="arabicPeriod"/>
            </a:pPr>
            <a:r>
              <a:rPr lang="id-ID" b="1" dirty="0"/>
              <a:t>Sifat Ragam Bahasa Baku/Standar</a:t>
            </a:r>
            <a:endParaRPr lang="id-ID" dirty="0"/>
          </a:p>
          <a:p>
            <a:pPr marL="898525" indent="-449263">
              <a:buNone/>
            </a:pPr>
            <a:r>
              <a:rPr lang="id-ID" dirty="0"/>
              <a:t>a.  </a:t>
            </a:r>
            <a:r>
              <a:rPr lang="id-ID" b="1" dirty="0"/>
              <a:t>Kemantapan dinamis</a:t>
            </a:r>
            <a:r>
              <a:rPr lang="id-ID" dirty="0"/>
              <a:t>: mempunyai kaidah dan aturan yang tetap, tetapi cukup luwes atau terbuka untuk perubahan sejalan dengan perkembangan masyarakat.</a:t>
            </a:r>
          </a:p>
          <a:p>
            <a:pPr marL="898525" indent="-449263">
              <a:buNone/>
            </a:pPr>
            <a:r>
              <a:rPr lang="id-ID" dirty="0"/>
              <a:t>b. </a:t>
            </a:r>
            <a:r>
              <a:rPr lang="id-ID" b="1" dirty="0"/>
              <a:t>Kecendekiaan</a:t>
            </a:r>
            <a:r>
              <a:rPr lang="id-ID" dirty="0"/>
              <a:t>: sanggup mengungkapkan proses pemikiran yang rumit di berbagai ilmu dan teknologi. </a:t>
            </a:r>
          </a:p>
          <a:p>
            <a:pPr>
              <a:buNone/>
            </a:pPr>
            <a:r>
              <a:rPr lang="id-ID" dirty="0"/>
              <a:t>	Ilmu pengetahuan dan teknologi harus dicapai lewat bahasa Indonesia.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654032"/>
          </a:xfrm>
        </p:spPr>
        <p:txBody>
          <a:bodyPr>
            <a:normAutofit fontScale="90000"/>
          </a:bodyPr>
          <a:lstStyle/>
          <a:p>
            <a:pPr lvl="0" algn="l"/>
            <a:r>
              <a:rPr lang="en-US" b="1" dirty="0"/>
              <a:t>2. </a:t>
            </a:r>
            <a:r>
              <a:rPr lang="id-ID" b="1" dirty="0"/>
              <a:t>Fungsi Bahasa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1076325" indent="-514350">
              <a:buAutoNum type="alphaLcPeriod"/>
            </a:pPr>
            <a:r>
              <a:rPr lang="id-ID" sz="4800" dirty="0"/>
              <a:t>fungsi pemersatu</a:t>
            </a:r>
          </a:p>
          <a:p>
            <a:pPr marL="1076325" indent="-514350">
              <a:buAutoNum type="alphaLcPeriod"/>
            </a:pPr>
            <a:r>
              <a:rPr lang="en-US" sz="4800" dirty="0"/>
              <a:t>f</a:t>
            </a:r>
            <a:r>
              <a:rPr lang="id-ID" sz="4800" dirty="0"/>
              <a:t>ungsi pemberi kekhasan</a:t>
            </a:r>
          </a:p>
          <a:p>
            <a:pPr marL="1076325" indent="-514350">
              <a:buAutoNum type="alphaLcPeriod" startAt="3"/>
            </a:pPr>
            <a:r>
              <a:rPr lang="id-ID" sz="4800" dirty="0"/>
              <a:t>fungsi pembawa kewibawaan</a:t>
            </a:r>
          </a:p>
          <a:p>
            <a:pPr marL="1076325" indent="-514350">
              <a:buAutoNum type="alphaLcPeriod" startAt="3"/>
            </a:pPr>
            <a:r>
              <a:rPr lang="id-ID" sz="4800" dirty="0"/>
              <a:t>fungsi sebagai kerangka acuan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n-US" dirty="0"/>
              <a:t>3.</a:t>
            </a:r>
            <a:r>
              <a:rPr lang="id-ID" dirty="0"/>
              <a:t> </a:t>
            </a:r>
            <a:r>
              <a:rPr lang="id-ID" b="1" dirty="0"/>
              <a:t>Pemakaian Bahasa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 marL="449263" indent="-449263">
              <a:buNone/>
            </a:pPr>
            <a:r>
              <a:rPr lang="id-ID" dirty="0"/>
              <a:t>a.  Dalam </a:t>
            </a:r>
            <a:r>
              <a:rPr lang="id-ID" b="1" dirty="0"/>
              <a:t>wacana teknis</a:t>
            </a:r>
            <a:r>
              <a:rPr lang="id-ID" dirty="0"/>
              <a:t>: karangan ilmiah, buku pelajaran, laporan resmi, dsb.</a:t>
            </a:r>
          </a:p>
          <a:p>
            <a:pPr marL="449263" indent="-449263">
              <a:buNone/>
            </a:pPr>
            <a:r>
              <a:rPr lang="id-ID" dirty="0"/>
              <a:t>b.  Sebagai alat </a:t>
            </a:r>
            <a:r>
              <a:rPr lang="id-ID" b="1" dirty="0"/>
              <a:t>komunikasi resmi</a:t>
            </a:r>
            <a:r>
              <a:rPr lang="id-ID" dirty="0"/>
              <a:t>: surat resmi, pengumuman oleh instansi rresmi, undang-undang, surat keputusan, dsb.</a:t>
            </a:r>
          </a:p>
          <a:p>
            <a:pPr marL="449263" indent="-449263">
              <a:buNone/>
            </a:pPr>
            <a:r>
              <a:rPr lang="id-ID" dirty="0"/>
              <a:t>c.  Dalam pembicaraan yang </a:t>
            </a:r>
            <a:r>
              <a:rPr lang="id-ID" b="1" dirty="0"/>
              <a:t>bersifat keilmuan</a:t>
            </a:r>
            <a:r>
              <a:rPr lang="id-ID" dirty="0"/>
              <a:t> atau penyampaian ide-ide: mengajar, ceramah, khotbah, diskusi, dsb.</a:t>
            </a:r>
          </a:p>
          <a:p>
            <a:pPr marL="449263" indent="-449263">
              <a:buNone/>
            </a:pPr>
            <a:r>
              <a:rPr lang="id-ID" dirty="0"/>
              <a:t>d.  Dalam pembicaraan dengan </a:t>
            </a:r>
            <a:r>
              <a:rPr lang="id-ID" b="1" dirty="0"/>
              <a:t>orang yang dihormati</a:t>
            </a:r>
            <a:r>
              <a:rPr lang="id-ID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4. </a:t>
            </a:r>
            <a:r>
              <a:rPr lang="id-ID" b="1" dirty="0"/>
              <a:t>Ciri-ciri Bahasa Baku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715040"/>
          </a:xfrm>
        </p:spPr>
        <p:txBody>
          <a:bodyPr/>
          <a:lstStyle/>
          <a:p>
            <a:pPr marL="449263" indent="-449263">
              <a:buNone/>
            </a:pPr>
            <a:r>
              <a:rPr lang="id-ID" dirty="0"/>
              <a:t>a.  Memakai ucapan baku (pada bahasa lisan)  =&gt; tidak terpengaruh ucapan bahasa daerah.</a:t>
            </a:r>
          </a:p>
          <a:p>
            <a:pPr marL="449263" indent="-449263">
              <a:buNone/>
            </a:pPr>
            <a:r>
              <a:rPr lang="id-ID" dirty="0"/>
              <a:t>b.  Memakai ejaan resmi (Ejaan Bahasa Indonesia yang Disempurnakan).</a:t>
            </a:r>
          </a:p>
          <a:p>
            <a:pPr marL="449263" indent="-449263">
              <a:buNone/>
            </a:pPr>
            <a:r>
              <a:rPr lang="id-ID" dirty="0"/>
              <a:t>c.  Terbatasnya unsur bahasa daerah, baik leksikal maupun gramatikal.</a:t>
            </a:r>
          </a:p>
          <a:p>
            <a:pPr marL="449263" indent="-449263">
              <a:buNone/>
            </a:pPr>
            <a:r>
              <a:rPr lang="id-ID" dirty="0"/>
              <a:t>	=&gt; Leksikal	</a:t>
            </a:r>
            <a:r>
              <a:rPr lang="id-ID" i="1" dirty="0"/>
              <a:t>: ketemu</a:t>
            </a:r>
            <a:r>
              <a:rPr lang="id-ID" dirty="0"/>
              <a:t>, seharusnya bertemu</a:t>
            </a:r>
          </a:p>
          <a:p>
            <a:pPr marL="449263" indent="-449263">
              <a:buNone/>
            </a:pPr>
            <a:r>
              <a:rPr lang="id-ID" dirty="0"/>
              <a:t>	=&gt; Gramatikal: Ia pandai sendiri di kelasnya.</a:t>
            </a:r>
          </a:p>
          <a:p>
            <a:pPr marL="449263" indent="-449263">
              <a:buNone/>
            </a:pPr>
            <a:r>
              <a:rPr lang="id-ID" dirty="0"/>
              <a:t>				  s</a:t>
            </a:r>
            <a:r>
              <a:rPr lang="id-ID" i="1" dirty="0"/>
              <a:t>eharusnya</a:t>
            </a:r>
            <a:endParaRPr lang="en-US" i="1" dirty="0"/>
          </a:p>
          <a:p>
            <a:pPr marL="449263" indent="-449263">
              <a:buNone/>
            </a:pPr>
            <a:r>
              <a:rPr lang="en-US" i="1" dirty="0"/>
              <a:t>				 </a:t>
            </a:r>
            <a:r>
              <a:rPr lang="id-ID" dirty="0"/>
              <a:t> Ia paling pandai di kelasnya.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49263" indent="-449263">
              <a:buNone/>
            </a:pPr>
            <a:r>
              <a:rPr lang="id-ID" dirty="0"/>
              <a:t>d.  Pemakaian fungsi gramatikal (subjek, predikat, dsb.) secara eksplisit dan konsisten.</a:t>
            </a:r>
            <a:endParaRPr lang="id-ID" sz="3600" dirty="0"/>
          </a:p>
          <a:p>
            <a:pPr marL="449263" indent="-449263">
              <a:spcBef>
                <a:spcPts val="0"/>
              </a:spcBef>
              <a:buNone/>
            </a:pPr>
            <a:r>
              <a:rPr lang="id-ID" dirty="0"/>
              <a:t>	- Kemarin saya ke Gombong.   =&gt; Kemarin saya pergi ke</a:t>
            </a:r>
            <a:endParaRPr lang="en-US" dirty="0"/>
          </a:p>
          <a:p>
            <a:pPr marL="449263" indent="-449263">
              <a:spcBef>
                <a:spcPts val="0"/>
              </a:spcBef>
              <a:buNone/>
            </a:pPr>
            <a:r>
              <a:rPr lang="en-US" dirty="0"/>
              <a:t>                                                               </a:t>
            </a:r>
            <a:r>
              <a:rPr lang="id-ID" dirty="0"/>
              <a:t> </a:t>
            </a:r>
            <a:r>
              <a:rPr lang="en-US" dirty="0"/>
              <a:t> </a:t>
            </a:r>
            <a:r>
              <a:rPr lang="id-ID" dirty="0"/>
              <a:t>Gombong.</a:t>
            </a:r>
            <a:endParaRPr lang="id-ID" sz="3600" dirty="0"/>
          </a:p>
          <a:p>
            <a:pPr marL="449263" indent="-449263">
              <a:buNone/>
            </a:pPr>
            <a:r>
              <a:rPr lang="id-ID" dirty="0"/>
              <a:t>	- Kepada hadirin diminta berdiri sejenak.</a:t>
            </a:r>
            <a:endParaRPr lang="id-ID" sz="3600" dirty="0"/>
          </a:p>
          <a:p>
            <a:pPr marL="449263" indent="-449263">
              <a:buNone/>
            </a:pPr>
            <a:r>
              <a:rPr lang="id-ID" dirty="0"/>
              <a:t>	   =&gt; Hadirin  kami/saya minta berdiri sejenak.</a:t>
            </a:r>
            <a:endParaRPr lang="id-ID" sz="3600" dirty="0"/>
          </a:p>
          <a:p>
            <a:pPr marL="449263" indent="-449263">
              <a:buNone/>
            </a:pPr>
            <a:r>
              <a:rPr lang="id-ID" dirty="0"/>
              <a:t>e.  Pemakaian konjungsi </a:t>
            </a:r>
            <a:r>
              <a:rPr lang="id-ID" b="1" i="1" dirty="0"/>
              <a:t>bahwa</a:t>
            </a:r>
            <a:r>
              <a:rPr lang="id-ID" dirty="0"/>
              <a:t> atau </a:t>
            </a:r>
            <a:r>
              <a:rPr lang="id-ID" b="1" i="1" dirty="0"/>
              <a:t>karena</a:t>
            </a:r>
            <a:r>
              <a:rPr lang="id-ID" dirty="0"/>
              <a:t> (bila ada) secara eksplisit dan konsisten.</a:t>
            </a:r>
            <a:endParaRPr lang="id-ID" sz="3600" dirty="0"/>
          </a:p>
          <a:p>
            <a:pPr marL="449263" indent="-449263">
              <a:buNone/>
            </a:pPr>
            <a:r>
              <a:rPr lang="id-ID" dirty="0"/>
              <a:t>	- Dia tahu kamu akan datang.</a:t>
            </a:r>
            <a:endParaRPr lang="id-ID" sz="3600" dirty="0"/>
          </a:p>
          <a:p>
            <a:pPr marL="449263" indent="-449263">
              <a:buNone/>
            </a:pPr>
            <a:r>
              <a:rPr lang="id-ID" dirty="0"/>
              <a:t>	   =&gt; Dia tahu bahwa kamu akan datang.</a:t>
            </a:r>
            <a:endParaRPr lang="id-ID" sz="3600" dirty="0"/>
          </a:p>
          <a:p>
            <a:pPr marL="449263" indent="-449263">
              <a:buNone/>
            </a:pPr>
            <a:r>
              <a:rPr lang="id-ID" dirty="0"/>
              <a:t>	- Ia tidak percaya kepada saya, saya dianggapnya akan  </a:t>
            </a:r>
            <a:endParaRPr lang="id-ID" sz="3600" dirty="0"/>
          </a:p>
          <a:p>
            <a:pPr marL="449263" indent="-449263">
              <a:buNone/>
            </a:pPr>
            <a:r>
              <a:rPr lang="id-ID" dirty="0"/>
              <a:t>	  menipu.</a:t>
            </a:r>
            <a:endParaRPr lang="id-ID" sz="3600" dirty="0"/>
          </a:p>
          <a:p>
            <a:pPr marL="449263" lvl="1" indent="-449263">
              <a:buNone/>
            </a:pPr>
            <a:r>
              <a:rPr lang="en-US" dirty="0"/>
              <a:t>	</a:t>
            </a:r>
            <a:r>
              <a:rPr lang="en-US" sz="3200" dirty="0"/>
              <a:t>=&gt; </a:t>
            </a:r>
            <a:r>
              <a:rPr lang="id-ID" sz="3200" dirty="0"/>
              <a:t>Ia tidak percaya kepada saya karena saya </a:t>
            </a:r>
            <a:r>
              <a:rPr lang="en-US" sz="3200" dirty="0"/>
              <a:t> </a:t>
            </a:r>
          </a:p>
          <a:p>
            <a:pPr marL="449263" lvl="1" indent="-449263">
              <a:buNone/>
            </a:pPr>
            <a:r>
              <a:rPr lang="en-US" sz="3200" dirty="0"/>
              <a:t>		</a:t>
            </a:r>
            <a:r>
              <a:rPr lang="id-ID" sz="3200" dirty="0"/>
              <a:t>dianggapnya</a:t>
            </a:r>
            <a:r>
              <a:rPr lang="en-US" sz="3200" dirty="0"/>
              <a:t>  </a:t>
            </a:r>
            <a:r>
              <a:rPr lang="id-ID" sz="3200" dirty="0"/>
              <a:t>akan me</a:t>
            </a:r>
            <a:r>
              <a:rPr lang="en-US" sz="3200" dirty="0"/>
              <a:t>n</a:t>
            </a:r>
            <a:r>
              <a:rPr lang="id-ID" sz="3200" dirty="0"/>
              <a:t>ipu.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i Teks Sumpah Pemuda yang Asli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20"/>
          <a:stretch/>
        </p:blipFill>
        <p:spPr bwMode="auto">
          <a:xfrm>
            <a:off x="0" y="188640"/>
            <a:ext cx="9144000" cy="66693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44094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49263" indent="-449263">
              <a:spcBef>
                <a:spcPts val="0"/>
              </a:spcBef>
              <a:buNone/>
            </a:pPr>
            <a:r>
              <a:rPr lang="id-ID" dirty="0"/>
              <a:t>f.   Pemakaian awalan meng- atau ber- (bila ada) secara eksplisit dan konsisten.</a:t>
            </a:r>
          </a:p>
          <a:p>
            <a:pPr marL="449263" indent="-449263">
              <a:spcBef>
                <a:spcPts val="0"/>
              </a:spcBef>
              <a:buNone/>
            </a:pPr>
            <a:r>
              <a:rPr lang="id-ID" dirty="0"/>
              <a:t>	- Ia sekarang kerja di pabrik.</a:t>
            </a:r>
          </a:p>
          <a:p>
            <a:pPr marL="449263" indent="-449263">
              <a:spcBef>
                <a:spcPts val="0"/>
              </a:spcBef>
              <a:buNone/>
            </a:pPr>
            <a:r>
              <a:rPr lang="id-ID" dirty="0"/>
              <a:t>	 </a:t>
            </a:r>
            <a:r>
              <a:rPr lang="en-US" dirty="0"/>
              <a:t> </a:t>
            </a:r>
            <a:r>
              <a:rPr lang="id-ID" dirty="0"/>
              <a:t>=&gt; Ia sekarang bekerja di pabrik.</a:t>
            </a:r>
          </a:p>
          <a:p>
            <a:pPr marL="449263" indent="-449263">
              <a:spcBef>
                <a:spcPts val="0"/>
              </a:spcBef>
              <a:buNone/>
            </a:pPr>
            <a:r>
              <a:rPr lang="id-ID" dirty="0"/>
              <a:t>	- Siapa yang bawa sepeda motor saya?</a:t>
            </a:r>
          </a:p>
          <a:p>
            <a:pPr marL="449263" indent="-449263">
              <a:spcBef>
                <a:spcPts val="0"/>
              </a:spcBef>
              <a:buNone/>
            </a:pPr>
            <a:r>
              <a:rPr lang="id-ID" dirty="0"/>
              <a:t>	  =&gt; Siapa yang membawa sepeda motor saya?</a:t>
            </a:r>
          </a:p>
          <a:p>
            <a:pPr marL="449263" indent="-449263">
              <a:buNone/>
            </a:pPr>
            <a:r>
              <a:rPr lang="id-ID" dirty="0"/>
              <a:t>g.  Pemakaian partikel –lah, -kah, -pun (bila ada) secara   </a:t>
            </a:r>
          </a:p>
          <a:p>
            <a:pPr marL="449263" indent="-449263">
              <a:buNone/>
            </a:pPr>
            <a:r>
              <a:rPr lang="id-ID" dirty="0"/>
              <a:t>     konsisten.</a:t>
            </a:r>
          </a:p>
          <a:p>
            <a:pPr marL="449263" lvl="0" indent="-449263">
              <a:buNone/>
            </a:pPr>
            <a:r>
              <a:rPr lang="en-US" dirty="0"/>
              <a:t>     -  </a:t>
            </a:r>
            <a:r>
              <a:rPr lang="id-ID" dirty="0"/>
              <a:t>Baca buku itu sampai selesai!</a:t>
            </a:r>
          </a:p>
          <a:p>
            <a:pPr marL="449263" indent="-449263">
              <a:buNone/>
            </a:pPr>
            <a:r>
              <a:rPr lang="id-ID" dirty="0"/>
              <a:t>    </a:t>
            </a:r>
            <a:r>
              <a:rPr lang="en-US" dirty="0"/>
              <a:t>     </a:t>
            </a:r>
            <a:r>
              <a:rPr lang="id-ID" dirty="0"/>
              <a:t>=&gt; Bacalah buku itu sampai selesai!</a:t>
            </a:r>
          </a:p>
          <a:p>
            <a:pPr marL="449263" lvl="0" indent="-449263">
              <a:buNone/>
            </a:pPr>
            <a:r>
              <a:rPr lang="en-US" dirty="0"/>
              <a:t>     -  </a:t>
            </a:r>
            <a:r>
              <a:rPr lang="id-ID" dirty="0"/>
              <a:t>Di mana letak Gunung Merapi itu?</a:t>
            </a:r>
          </a:p>
          <a:p>
            <a:pPr marL="449263" indent="-449263">
              <a:buNone/>
            </a:pPr>
            <a:r>
              <a:rPr lang="id-ID" dirty="0"/>
              <a:t>    </a:t>
            </a:r>
            <a:r>
              <a:rPr lang="en-US" dirty="0"/>
              <a:t>     </a:t>
            </a:r>
            <a:r>
              <a:rPr lang="id-ID" dirty="0"/>
              <a:t>=&gt; Di manakah lekat Gunung Merapi itu?</a:t>
            </a:r>
          </a:p>
          <a:p>
            <a:pPr marL="449263" lvl="0" indent="-449263">
              <a:buNone/>
            </a:pPr>
            <a:r>
              <a:rPr lang="en-US" dirty="0"/>
              <a:t>     -  </a:t>
            </a:r>
            <a:r>
              <a:rPr lang="id-ID" dirty="0"/>
              <a:t>Ia pergi ke desanya kembali.</a:t>
            </a:r>
          </a:p>
          <a:p>
            <a:pPr marL="449263" indent="-449263">
              <a:buNone/>
            </a:pPr>
            <a:r>
              <a:rPr lang="id-ID" dirty="0"/>
              <a:t>   </a:t>
            </a:r>
            <a:r>
              <a:rPr lang="en-US" dirty="0"/>
              <a:t>     </a:t>
            </a:r>
            <a:r>
              <a:rPr lang="id-ID" dirty="0"/>
              <a:t> =&gt; Ia pun pergi ke desanya kembali.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43776"/>
          </a:xfrm>
        </p:spPr>
        <p:txBody>
          <a:bodyPr>
            <a:normAutofit/>
          </a:bodyPr>
          <a:lstStyle/>
          <a:p>
            <a:pPr marL="449263" indent="-449263">
              <a:buNone/>
            </a:pPr>
            <a:r>
              <a:rPr lang="id-ID" dirty="0"/>
              <a:t>h.  Pemakaian kata depan yang tepat.</a:t>
            </a:r>
          </a:p>
          <a:p>
            <a:pPr marL="449263" indent="-449263">
              <a:buNone/>
            </a:pPr>
            <a:r>
              <a:rPr lang="id-ID" dirty="0"/>
              <a:t>	 - Di zaman dulu orang belum mengenal pakaian.</a:t>
            </a:r>
          </a:p>
          <a:p>
            <a:pPr marL="449263" indent="-449263">
              <a:buNone/>
            </a:pPr>
            <a:r>
              <a:rPr lang="id-ID" dirty="0"/>
              <a:t>	   =&gt; Pada zaman dulu orang belum mengenal </a:t>
            </a:r>
            <a:r>
              <a:rPr lang="en-US" dirty="0"/>
              <a:t>	  	    </a:t>
            </a:r>
            <a:r>
              <a:rPr lang="id-ID" dirty="0"/>
              <a:t>pakaian.</a:t>
            </a:r>
          </a:p>
          <a:p>
            <a:pPr marL="449263" indent="-449263">
              <a:buNone/>
            </a:pPr>
            <a:r>
              <a:rPr lang="id-ID" dirty="0"/>
              <a:t>	</a:t>
            </a:r>
            <a:r>
              <a:rPr lang="en-US" dirty="0"/>
              <a:t> </a:t>
            </a:r>
            <a:r>
              <a:rPr lang="id-ID" dirty="0"/>
              <a:t>- Ia benci sekali dengan orang itu.</a:t>
            </a:r>
          </a:p>
          <a:p>
            <a:pPr marL="449263" indent="-449263">
              <a:buNone/>
            </a:pPr>
            <a:r>
              <a:rPr lang="id-ID" dirty="0"/>
              <a:t>	   =&gt; Ia benci sekali kepada orang itu.</a:t>
            </a:r>
          </a:p>
          <a:p>
            <a:pPr marL="449263" indent="-449263">
              <a:buNone/>
            </a:pPr>
            <a:r>
              <a:rPr lang="id-ID" dirty="0"/>
              <a:t>i.   Pemakaian pola </a:t>
            </a:r>
            <a:r>
              <a:rPr lang="id-ID" b="1" i="1" dirty="0"/>
              <a:t>aspek-pelaku-tindakan</a:t>
            </a:r>
            <a:r>
              <a:rPr lang="id-ID" dirty="0"/>
              <a:t> secara konsisten.</a:t>
            </a:r>
          </a:p>
          <a:p>
            <a:pPr marL="449263" indent="-449263">
              <a:buNone/>
            </a:pPr>
            <a:r>
              <a:rPr lang="id-ID" dirty="0"/>
              <a:t>	 - Buku itu saya sudah baca.</a:t>
            </a:r>
          </a:p>
          <a:p>
            <a:pPr marL="449263" indent="-449263">
              <a:buNone/>
            </a:pPr>
            <a:r>
              <a:rPr lang="id-ID" dirty="0"/>
              <a:t>	   =&gt; Buku itu sudah saya baca.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449263" indent="-449263">
              <a:buNone/>
            </a:pPr>
            <a:r>
              <a:rPr lang="id-ID" dirty="0"/>
              <a:t>j.  Memakai konstruksi sintetis.</a:t>
            </a:r>
          </a:p>
          <a:p>
            <a:pPr marL="449263" indent="-449263">
              <a:buNone/>
            </a:pPr>
            <a:r>
              <a:rPr lang="id-ID" dirty="0"/>
              <a:t>	- dia punya saudara	=&gt; saudaranya</a:t>
            </a:r>
          </a:p>
          <a:p>
            <a:pPr marL="449263" indent="-449263">
              <a:buNone/>
            </a:pPr>
            <a:r>
              <a:rPr lang="id-ID" dirty="0"/>
              <a:t>	- dikasih komentar	=&gt; dikomentari</a:t>
            </a:r>
          </a:p>
          <a:p>
            <a:pPr marL="449263" indent="-449263">
              <a:buNone/>
            </a:pPr>
            <a:r>
              <a:rPr lang="id-ID" dirty="0"/>
              <a:t>	- dibikin bersih		=&gt; dibersihkan</a:t>
            </a:r>
          </a:p>
          <a:p>
            <a:pPr marL="449263" indent="-449263">
              <a:buNone/>
            </a:pPr>
            <a:r>
              <a:rPr lang="id-ID" dirty="0"/>
              <a:t>k.  Menghindari pemakaian unsur-unsur leksikal yang terpengaruh oleh bahasa dialek atau bahasa sehari-hari.</a:t>
            </a:r>
          </a:p>
          <a:p>
            <a:pPr marL="449263" indent="-449263">
              <a:buNone/>
            </a:pPr>
            <a:r>
              <a:rPr lang="id-ID" dirty="0"/>
              <a:t>	- gimana	=&gt; bagaimana</a:t>
            </a:r>
          </a:p>
          <a:p>
            <a:pPr marL="449263" indent="-449263">
              <a:buNone/>
            </a:pPr>
            <a:r>
              <a:rPr lang="id-ID" dirty="0"/>
              <a:t>	- kenapa	=&gt; mengapa</a:t>
            </a:r>
          </a:p>
          <a:p>
            <a:pPr marL="449263" indent="-449263">
              <a:buNone/>
            </a:pPr>
            <a:r>
              <a:rPr lang="id-ID" dirty="0"/>
              <a:t>	- bilang	=&gt; mengatakan</a:t>
            </a:r>
          </a:p>
          <a:p>
            <a:pPr marL="449263" indent="-449263">
              <a:buNone/>
            </a:pPr>
            <a:r>
              <a:rPr lang="id-ID" dirty="0"/>
              <a:t>	- nggak	=&gt; tidak</a:t>
            </a:r>
          </a:p>
          <a:p>
            <a:pPr marL="449263" indent="-449263">
              <a:buNone/>
            </a:pPr>
            <a:r>
              <a:rPr lang="id-ID" dirty="0"/>
              <a:t>	- situ	=&gt; kamu, Anda, </a:t>
            </a:r>
            <a:r>
              <a:rPr lang="en-US" dirty="0"/>
              <a:t>S</a:t>
            </a:r>
            <a:r>
              <a:rPr lang="id-ID" dirty="0"/>
              <a:t>audara</a:t>
            </a:r>
          </a:p>
          <a:p>
            <a:pPr marL="449263" indent="-449263">
              <a:buNone/>
            </a:pPr>
            <a:r>
              <a:rPr lang="id-ID" dirty="0"/>
              <a:t>	- tapi	=&gt; tetapi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FF3D3-8E8D-4333-B7C2-D007787518CD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85728"/>
            <a:ext cx="7772400" cy="914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b="1" dirty="0" err="1">
                <a:latin typeface="Tahoma" pitchFamily="34" charset="0"/>
              </a:rPr>
              <a:t>KATA</a:t>
            </a:r>
            <a:r>
              <a:rPr lang="en-US" b="1" dirty="0">
                <a:latin typeface="Tahoma" pitchFamily="34" charset="0"/>
              </a:rPr>
              <a:t> BAKU </a:t>
            </a:r>
            <a:br>
              <a:rPr lang="en-US" b="1" dirty="0">
                <a:latin typeface="Tahoma" pitchFamily="34" charset="0"/>
              </a:rPr>
            </a:br>
            <a:r>
              <a:rPr lang="en-US" b="1" dirty="0">
                <a:latin typeface="Tahoma" pitchFamily="34" charset="0"/>
              </a:rPr>
              <a:t>DAN </a:t>
            </a:r>
            <a:r>
              <a:rPr lang="en-US" b="1" dirty="0" err="1">
                <a:latin typeface="Tahoma" pitchFamily="34" charset="0"/>
              </a:rPr>
              <a:t>KATA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TIDAK</a:t>
            </a:r>
            <a:r>
              <a:rPr lang="en-US" b="1" dirty="0">
                <a:latin typeface="Tahoma" pitchFamily="34" charset="0"/>
              </a:rPr>
              <a:t> BAKU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8868"/>
            <a:ext cx="9144000" cy="4429132"/>
          </a:xfrm>
        </p:spPr>
        <p:txBody>
          <a:bodyPr>
            <a:noAutofit/>
          </a:bodyPr>
          <a:lstStyle/>
          <a:p>
            <a:pPr indent="9525" eaLnBrk="1" hangingPunct="1">
              <a:buFont typeface="Wingdings" pitchFamily="2" charset="2"/>
              <a:buNone/>
              <a:defRPr/>
            </a:pPr>
            <a:r>
              <a:rPr lang="en-US" sz="4000" dirty="0" err="1">
                <a:solidFill>
                  <a:srgbClr val="FFFF00"/>
                </a:solidFill>
                <a:latin typeface="Tahoma" pitchFamily="34" charset="0"/>
              </a:rPr>
              <a:t>Kata</a:t>
            </a:r>
            <a:r>
              <a:rPr lang="en-US" sz="4000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ahoma" pitchFamily="34" charset="0"/>
              </a:rPr>
              <a:t>baku</a:t>
            </a:r>
            <a:r>
              <a:rPr lang="en-US" sz="4000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>
                <a:latin typeface="Tahoma" pitchFamily="34" charset="0"/>
                <a:sym typeface="Wingdings" pitchFamily="2" charset="2"/>
              </a:rPr>
              <a:t>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kata</a:t>
            </a:r>
            <a:r>
              <a:rPr lang="en-US" sz="4000" dirty="0">
                <a:latin typeface="Tahoma" pitchFamily="34" charset="0"/>
              </a:rPr>
              <a:t> yang </a:t>
            </a:r>
            <a:r>
              <a:rPr lang="en-US" sz="4000" dirty="0" err="1">
                <a:latin typeface="Tahoma" pitchFamily="34" charset="0"/>
              </a:rPr>
              <a:t>mengikuti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kaidah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bahasa</a:t>
            </a:r>
            <a:r>
              <a:rPr lang="en-US" sz="4000" dirty="0">
                <a:latin typeface="Tahoma" pitchFamily="34" charset="0"/>
              </a:rPr>
              <a:t> yang </a:t>
            </a:r>
            <a:r>
              <a:rPr lang="en-US" sz="4000" dirty="0" err="1">
                <a:latin typeface="Tahoma" pitchFamily="34" charset="0"/>
              </a:rPr>
              <a:t>telah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ditentukan</a:t>
            </a:r>
            <a:r>
              <a:rPr lang="en-US" sz="4000" dirty="0">
                <a:latin typeface="Tahoma" pitchFamily="34" charset="0"/>
              </a:rPr>
              <a:t>.</a:t>
            </a:r>
          </a:p>
          <a:p>
            <a:pPr indent="9525" eaLnBrk="1" hangingPunct="1">
              <a:buFont typeface="Wingdings" pitchFamily="2" charset="2"/>
              <a:buNone/>
              <a:defRPr/>
            </a:pPr>
            <a:endParaRPr lang="en-US" sz="4000" dirty="0">
              <a:latin typeface="Tahoma" pitchFamily="34" charset="0"/>
            </a:endParaRPr>
          </a:p>
          <a:p>
            <a:pPr indent="9525" eaLnBrk="1" hangingPunct="1">
              <a:buFont typeface="Wingdings" pitchFamily="2" charset="2"/>
              <a:buNone/>
              <a:defRPr/>
            </a:pPr>
            <a:r>
              <a:rPr lang="en-US" sz="4000" dirty="0" err="1">
                <a:solidFill>
                  <a:srgbClr val="FFFF00"/>
                </a:solidFill>
                <a:latin typeface="Tahoma" pitchFamily="34" charset="0"/>
              </a:rPr>
              <a:t>Kata</a:t>
            </a:r>
            <a:r>
              <a:rPr lang="en-US" sz="4000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ahoma" pitchFamily="34" charset="0"/>
              </a:rPr>
              <a:t>tidak</a:t>
            </a:r>
            <a:r>
              <a:rPr lang="en-US" sz="4000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Tahoma" pitchFamily="34" charset="0"/>
              </a:rPr>
              <a:t>baku</a:t>
            </a:r>
            <a:r>
              <a:rPr lang="en-US" sz="4000" dirty="0">
                <a:solidFill>
                  <a:srgbClr val="FFFF00"/>
                </a:solidFill>
                <a:latin typeface="Tahoma" pitchFamily="34" charset="0"/>
              </a:rPr>
              <a:t> </a:t>
            </a:r>
            <a:r>
              <a:rPr lang="en-US" sz="4000" dirty="0">
                <a:latin typeface="Arial" charset="0"/>
                <a:cs typeface="Arial" charset="0"/>
              </a:rPr>
              <a:t>►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kata</a:t>
            </a:r>
            <a:r>
              <a:rPr lang="en-US" sz="4000" dirty="0">
                <a:latin typeface="Tahoma" pitchFamily="34" charset="0"/>
              </a:rPr>
              <a:t> yang </a:t>
            </a:r>
            <a:r>
              <a:rPr lang="en-US" sz="4000" dirty="0" err="1">
                <a:latin typeface="Tahoma" pitchFamily="34" charset="0"/>
              </a:rPr>
              <a:t>tidak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mengikuti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kaidah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bahasa</a:t>
            </a:r>
            <a:r>
              <a:rPr lang="en-US" sz="4000" dirty="0">
                <a:latin typeface="Tahoma" pitchFamily="34" charset="0"/>
              </a:rPr>
              <a:t> yang </a:t>
            </a:r>
            <a:r>
              <a:rPr lang="en-US" sz="4000" dirty="0" err="1">
                <a:latin typeface="Tahoma" pitchFamily="34" charset="0"/>
              </a:rPr>
              <a:t>berlaku</a:t>
            </a:r>
            <a:r>
              <a:rPr lang="en-US" sz="3600" dirty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EC60C-36A6-4CC0-985C-30B6EA8275BF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400800"/>
          </a:xfrm>
        </p:spPr>
        <p:txBody>
          <a:bodyPr/>
          <a:lstStyle/>
          <a:p>
            <a:pPr marL="517525" indent="-517525" defTabSz="517525" eaLnBrk="1" hangingPunct="1">
              <a:buFont typeface="Wingdings" pitchFamily="2" charset="2"/>
              <a:buNone/>
              <a:tabLst>
                <a:tab pos="455613" algn="l"/>
              </a:tabLst>
              <a:defRPr/>
            </a:pPr>
            <a:r>
              <a:rPr lang="en-US" dirty="0">
                <a:latin typeface="Tahoma" pitchFamily="34" charset="0"/>
              </a:rPr>
              <a:t>	</a:t>
            </a:r>
            <a:r>
              <a:rPr lang="en-US" sz="4000" dirty="0" err="1">
                <a:latin typeface="Tahoma" pitchFamily="34" charset="0"/>
              </a:rPr>
              <a:t>Kaidah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atau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peraturan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dalam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bahasa</a:t>
            </a:r>
            <a:r>
              <a:rPr lang="en-US" sz="4000" dirty="0">
                <a:latin typeface="Tahoma" pitchFamily="34" charset="0"/>
              </a:rPr>
              <a:t> Indonesia </a:t>
            </a:r>
            <a:r>
              <a:rPr lang="en-US" sz="4000" dirty="0" err="1">
                <a:latin typeface="Tahoma" pitchFamily="34" charset="0"/>
              </a:rPr>
              <a:t>meliputi</a:t>
            </a:r>
            <a:endParaRPr lang="en-US" sz="4000" dirty="0">
              <a:latin typeface="Tahoma" pitchFamily="34" charset="0"/>
            </a:endParaRPr>
          </a:p>
          <a:p>
            <a:pPr marL="517525" indent="-517525" defTabSz="517525" eaLnBrk="1" hangingPunct="1">
              <a:buClr>
                <a:schemeClr val="tx1"/>
              </a:buClr>
              <a:buFont typeface="Wingdings" pitchFamily="2" charset="2"/>
              <a:buChar char="Ø"/>
              <a:tabLst>
                <a:tab pos="455613" algn="l"/>
              </a:tabLst>
              <a:defRPr/>
            </a:pPr>
            <a:r>
              <a:rPr lang="en-US" sz="4000" dirty="0" err="1">
                <a:latin typeface="Tahoma" pitchFamily="34" charset="0"/>
              </a:rPr>
              <a:t>Buku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Pedoman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Umum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Ejaan</a:t>
            </a:r>
            <a:r>
              <a:rPr lang="en-US" sz="4000" dirty="0">
                <a:latin typeface="Tahoma" pitchFamily="34" charset="0"/>
              </a:rPr>
              <a:t> Bahasa      Indonesia (PUEBI)</a:t>
            </a:r>
          </a:p>
          <a:p>
            <a:pPr marL="517525" indent="-517525" defTabSz="517525" eaLnBrk="1" hangingPunct="1">
              <a:buClr>
                <a:schemeClr val="tx1"/>
              </a:buClr>
              <a:buFont typeface="Wingdings" pitchFamily="2" charset="2"/>
              <a:buChar char="Ø"/>
              <a:tabLst>
                <a:tab pos="455613" algn="l"/>
              </a:tabLst>
              <a:defRPr/>
            </a:pPr>
            <a:r>
              <a:rPr lang="en-US" sz="4000" dirty="0" err="1">
                <a:latin typeface="Tahoma" pitchFamily="34" charset="0"/>
              </a:rPr>
              <a:t>Kamus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Besar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 dirty="0" err="1">
                <a:latin typeface="Tahoma" pitchFamily="34" charset="0"/>
              </a:rPr>
              <a:t>Bahasa</a:t>
            </a:r>
            <a:r>
              <a:rPr lang="en-US" sz="4000" dirty="0">
                <a:latin typeface="Tahoma" pitchFamily="34" charset="0"/>
              </a:rPr>
              <a:t> </a:t>
            </a:r>
            <a:r>
              <a:rPr lang="en-US" sz="4000">
                <a:latin typeface="Tahoma" pitchFamily="34" charset="0"/>
              </a:rPr>
              <a:t>Indonesia (KBBI)</a:t>
            </a:r>
            <a:endParaRPr lang="en-US" sz="4000" dirty="0">
              <a:latin typeface="Tahoma" pitchFamily="34" charset="0"/>
            </a:endParaRPr>
          </a:p>
          <a:p>
            <a:pPr marL="517525" indent="-517525" defTabSz="517525" eaLnBrk="1" hangingPunct="1">
              <a:buClr>
                <a:schemeClr val="tx1"/>
              </a:buClr>
              <a:buFont typeface="Wingdings" pitchFamily="2" charset="2"/>
              <a:buChar char="Ø"/>
              <a:tabLst>
                <a:tab pos="455613" algn="l"/>
              </a:tabLst>
              <a:defRPr/>
            </a:pPr>
            <a:r>
              <a:rPr lang="en-US" sz="4000" dirty="0" err="1">
                <a:latin typeface="Tahoma" pitchFamily="34" charset="0"/>
              </a:rPr>
              <a:t>Buku</a:t>
            </a:r>
            <a:r>
              <a:rPr lang="en-US" sz="4000" dirty="0">
                <a:latin typeface="Tahoma" pitchFamily="34" charset="0"/>
              </a:rPr>
              <a:t> Tata </a:t>
            </a:r>
            <a:r>
              <a:rPr lang="en-US" sz="4000" dirty="0" err="1">
                <a:latin typeface="Tahoma" pitchFamily="34" charset="0"/>
              </a:rPr>
              <a:t>Bahasa</a:t>
            </a:r>
            <a:r>
              <a:rPr lang="en-US" sz="4000" dirty="0">
                <a:latin typeface="Tahoma" pitchFamily="34" charset="0"/>
              </a:rPr>
              <a:t> Baku </a:t>
            </a:r>
            <a:r>
              <a:rPr lang="en-US" sz="4000" dirty="0" err="1">
                <a:latin typeface="Tahoma" pitchFamily="34" charset="0"/>
              </a:rPr>
              <a:t>Bahasa</a:t>
            </a:r>
            <a:r>
              <a:rPr lang="en-US" sz="4000" dirty="0">
                <a:latin typeface="Tahoma" pitchFamily="34" charset="0"/>
              </a:rPr>
              <a:t> Indonesia</a:t>
            </a:r>
            <a:endParaRPr lang="en-US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err="1">
                <a:solidFill>
                  <a:srgbClr val="FFFF00"/>
                </a:solidFill>
              </a:rPr>
              <a:t>PENETAPAN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BAHASA</a:t>
            </a:r>
            <a:r>
              <a:rPr lang="en-US" sz="3600" b="1" dirty="0">
                <a:solidFill>
                  <a:srgbClr val="FFFF00"/>
                </a:solidFill>
              </a:rPr>
              <a:t> INDONESIA</a:t>
            </a:r>
          </a:p>
          <a:p>
            <a:pPr>
              <a:buNone/>
            </a:pPr>
            <a:endParaRPr lang="en-US" sz="3600" b="1" dirty="0"/>
          </a:p>
          <a:p>
            <a:pPr>
              <a:buNone/>
            </a:pPr>
            <a:r>
              <a:rPr lang="en-US" sz="3600" dirty="0" err="1"/>
              <a:t>Bab</a:t>
            </a:r>
            <a:r>
              <a:rPr lang="en-US" sz="3600" dirty="0"/>
              <a:t> XV </a:t>
            </a:r>
            <a:r>
              <a:rPr lang="en-US" sz="3600" dirty="0" err="1"/>
              <a:t>Pasal</a:t>
            </a:r>
            <a:r>
              <a:rPr lang="en-US" sz="3600" dirty="0"/>
              <a:t> 36 </a:t>
            </a:r>
            <a:r>
              <a:rPr lang="en-US" sz="3600" dirty="0" err="1"/>
              <a:t>UUD</a:t>
            </a:r>
            <a:r>
              <a:rPr lang="en-US" sz="3600" dirty="0"/>
              <a:t> 1945:</a:t>
            </a:r>
          </a:p>
          <a:p>
            <a:pPr>
              <a:buNone/>
            </a:pPr>
            <a:r>
              <a:rPr lang="en-US" sz="3600" b="1" i="1" dirty="0" err="1">
                <a:solidFill>
                  <a:srgbClr val="FF0000"/>
                </a:solidFill>
              </a:rPr>
              <a:t>Bahasa</a:t>
            </a:r>
            <a:r>
              <a:rPr lang="en-US" sz="3600" b="1" i="1" dirty="0">
                <a:solidFill>
                  <a:srgbClr val="FF0000"/>
                </a:solidFill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</a:rPr>
              <a:t>negara</a:t>
            </a:r>
            <a:r>
              <a:rPr lang="en-US" sz="3600" b="1" i="1" dirty="0">
                <a:solidFill>
                  <a:srgbClr val="FF0000"/>
                </a:solidFill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</a:rPr>
              <a:t>ialah</a:t>
            </a:r>
            <a:r>
              <a:rPr lang="en-US" sz="3600" b="1" i="1" dirty="0">
                <a:solidFill>
                  <a:srgbClr val="FF0000"/>
                </a:solidFill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</a:rPr>
              <a:t>bahasa</a:t>
            </a:r>
            <a:r>
              <a:rPr lang="en-US" sz="3600" b="1" i="1" dirty="0">
                <a:solidFill>
                  <a:srgbClr val="FF0000"/>
                </a:solidFill>
              </a:rPr>
              <a:t> Indonesia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lvl="0"/>
            <a:br>
              <a:rPr lang="en-US" b="1" dirty="0"/>
            </a:br>
            <a:r>
              <a:rPr lang="id-ID" sz="4000" b="1" dirty="0">
                <a:solidFill>
                  <a:srgbClr val="FFFF00"/>
                </a:solidFill>
              </a:rPr>
              <a:t>Alasan Pemilihan Bahasa Melayu menjadi Bahasa Indonesia:</a:t>
            </a:r>
            <a:br>
              <a:rPr lang="id-ID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92500" lnSpcReduction="10000"/>
          </a:bodyPr>
          <a:lstStyle/>
          <a:p>
            <a:pPr marL="277813" lvl="2"/>
            <a:r>
              <a:rPr lang="id-ID" sz="3200" dirty="0"/>
              <a:t>Bahasa Melayu </a:t>
            </a:r>
            <a:r>
              <a:rPr lang="id-ID" sz="3200" dirty="0">
                <a:solidFill>
                  <a:srgbClr val="00B0F0"/>
                </a:solidFill>
              </a:rPr>
              <a:t>telah </a:t>
            </a:r>
            <a:r>
              <a:rPr lang="id-ID" sz="3200" b="1" dirty="0">
                <a:solidFill>
                  <a:srgbClr val="00B0F0"/>
                </a:solidFill>
              </a:rPr>
              <a:t>tersebar luas </a:t>
            </a:r>
            <a:r>
              <a:rPr lang="id-ID" sz="3200" dirty="0"/>
              <a:t>di seluruh wilayah Indonesia.</a:t>
            </a:r>
            <a:endParaRPr lang="id-ID" sz="3600" dirty="0"/>
          </a:p>
          <a:p>
            <a:pPr marL="277813" lvl="2"/>
            <a:r>
              <a:rPr lang="id-ID" sz="3200" b="1" dirty="0">
                <a:solidFill>
                  <a:srgbClr val="00B0F0"/>
                </a:solidFill>
              </a:rPr>
              <a:t>Diterima oleh semua suku bangsa</a:t>
            </a:r>
            <a:r>
              <a:rPr lang="id-ID" sz="3200" dirty="0">
                <a:solidFill>
                  <a:srgbClr val="00B0F0"/>
                </a:solidFill>
              </a:rPr>
              <a:t> </a:t>
            </a:r>
            <a:r>
              <a:rPr lang="id-ID" sz="3200" dirty="0"/>
              <a:t>yang ada di Indonesia.</a:t>
            </a:r>
            <a:endParaRPr lang="id-ID" sz="3600" dirty="0"/>
          </a:p>
          <a:p>
            <a:pPr marL="277813" lvl="2"/>
            <a:r>
              <a:rPr lang="id-ID" sz="3200" b="1" dirty="0">
                <a:solidFill>
                  <a:srgbClr val="00B0F0"/>
                </a:solidFill>
              </a:rPr>
              <a:t>Demokratis</a:t>
            </a:r>
            <a:r>
              <a:rPr lang="id-ID" sz="3200" i="1" dirty="0"/>
              <a:t>,</a:t>
            </a:r>
            <a:r>
              <a:rPr lang="id-ID" sz="3200" dirty="0"/>
              <a:t> maksudnya tidak membedakan tingkatan dalam pemakaian sehingga meniadakan sifat-sifat feodalisme dan memudahkan orang dalam mempelajarinya.</a:t>
            </a:r>
            <a:endParaRPr lang="id-ID" sz="3600" dirty="0"/>
          </a:p>
          <a:p>
            <a:pPr marL="277813" lvl="2"/>
            <a:r>
              <a:rPr lang="id-ID" sz="3200" b="1" dirty="0">
                <a:solidFill>
                  <a:srgbClr val="00B0F0"/>
                </a:solidFill>
              </a:rPr>
              <a:t>Reseptif</a:t>
            </a:r>
            <a:r>
              <a:rPr lang="id-ID" sz="3200" b="1" dirty="0"/>
              <a:t>,</a:t>
            </a:r>
            <a:r>
              <a:rPr lang="id-ID" sz="3200" dirty="0"/>
              <a:t> maksudnya mudah menerima pengaruh bahasa lain (bahasa daerah dan bahasa asing) sehingga mempercepat perkembangan bahasa Indonesia pada masa-masa mendatang.</a:t>
            </a:r>
            <a:endParaRPr lang="id-ID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pPr lvl="0"/>
            <a:br>
              <a:rPr lang="en-US" b="1" dirty="0"/>
            </a:br>
            <a:r>
              <a:rPr lang="id-ID" b="1" dirty="0">
                <a:solidFill>
                  <a:srgbClr val="FF0000"/>
                </a:solidFill>
              </a:rPr>
              <a:t>Batasan</a:t>
            </a:r>
            <a:br>
              <a:rPr lang="id-ID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43470"/>
          </a:xfrm>
        </p:spPr>
        <p:txBody>
          <a:bodyPr>
            <a:normAutofit/>
          </a:bodyPr>
          <a:lstStyle/>
          <a:p>
            <a:r>
              <a:rPr lang="id-ID" sz="3600" b="1" dirty="0">
                <a:solidFill>
                  <a:srgbClr val="FFFF00"/>
                </a:solidFill>
              </a:rPr>
              <a:t>Bahasa Indonesia</a:t>
            </a:r>
            <a:r>
              <a:rPr lang="id-ID" sz="3600" dirty="0">
                <a:solidFill>
                  <a:srgbClr val="FFFF00"/>
                </a:solidFill>
              </a:rPr>
              <a:t> </a:t>
            </a:r>
            <a:r>
              <a:rPr lang="id-ID" sz="3600" dirty="0"/>
              <a:t>ialah bahasa Melayu yang sudah menyatu benar dengan bahasa-bahasa daerah dan bahasa-bahasa asing yang berkembang di Indonesia, yang pada tanggal 28 Oktober 1928 oleh para pemimpin bangsa Indonesia disepakati untuk dijadikan bahasa nasional bangsa Indonesia.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B.  </a:t>
            </a:r>
            <a:r>
              <a:rPr lang="id-ID" sz="3600" b="1" dirty="0">
                <a:solidFill>
                  <a:srgbClr val="00B0F0"/>
                </a:solidFill>
              </a:rPr>
              <a:t>Kedudukan dan Fungsi Bahasa Indonesia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600" b="1" dirty="0">
                <a:solidFill>
                  <a:srgbClr val="FF0000"/>
                </a:solidFill>
              </a:rPr>
              <a:t>1. </a:t>
            </a:r>
            <a:r>
              <a:rPr lang="id-ID" sz="3600" b="1" dirty="0">
                <a:solidFill>
                  <a:srgbClr val="FF0000"/>
                </a:solidFill>
              </a:rPr>
              <a:t>Kedudukan Bahasa Indonesia</a:t>
            </a:r>
            <a:endParaRPr lang="id-ID" sz="3600" dirty="0">
              <a:solidFill>
                <a:srgbClr val="FF0000"/>
              </a:solidFill>
            </a:endParaRPr>
          </a:p>
          <a:p>
            <a:pPr marL="1055688" lvl="3" indent="-742950">
              <a:buNone/>
            </a:pPr>
            <a:r>
              <a:rPr lang="en-US" sz="3600" dirty="0">
                <a:solidFill>
                  <a:srgbClr val="FFFF00"/>
                </a:solidFill>
              </a:rPr>
              <a:t> a.  </a:t>
            </a:r>
            <a:r>
              <a:rPr lang="id-ID" sz="3600" dirty="0">
                <a:solidFill>
                  <a:srgbClr val="FFFF00"/>
                </a:solidFill>
              </a:rPr>
              <a:t>Sebagai </a:t>
            </a:r>
            <a:r>
              <a:rPr lang="id-ID" sz="3600" b="1" dirty="0">
                <a:solidFill>
                  <a:srgbClr val="FFFF00"/>
                </a:solidFill>
              </a:rPr>
              <a:t>Bahasa Nasional</a:t>
            </a:r>
            <a:endParaRPr lang="en-US" sz="3600" b="1" dirty="0">
              <a:solidFill>
                <a:srgbClr val="FFFF00"/>
              </a:solidFill>
            </a:endParaRPr>
          </a:p>
          <a:p>
            <a:pPr marL="1055688" lvl="3" indent="-742950">
              <a:buNone/>
            </a:pPr>
            <a:r>
              <a:rPr lang="id-ID" sz="3600" dirty="0"/>
              <a:t>	sejak 28 Oktober 1928</a:t>
            </a:r>
          </a:p>
          <a:p>
            <a:pPr marL="1016000" indent="-742950">
              <a:buNone/>
            </a:pPr>
            <a:r>
              <a:rPr lang="en-US" sz="3600" dirty="0">
                <a:solidFill>
                  <a:srgbClr val="FFFF00"/>
                </a:solidFill>
              </a:rPr>
              <a:t>  b.  </a:t>
            </a:r>
            <a:r>
              <a:rPr lang="id-ID" sz="3600" dirty="0">
                <a:solidFill>
                  <a:srgbClr val="FFFF00"/>
                </a:solidFill>
              </a:rPr>
              <a:t>Sebagai </a:t>
            </a:r>
            <a:r>
              <a:rPr lang="id-ID" sz="3600" b="1" dirty="0">
                <a:solidFill>
                  <a:srgbClr val="FFFF00"/>
                </a:solidFill>
              </a:rPr>
              <a:t>Bahasa Negara</a:t>
            </a:r>
            <a:r>
              <a:rPr lang="id-ID" sz="3600" dirty="0"/>
              <a:t>	</a:t>
            </a:r>
            <a:endParaRPr lang="en-US" sz="3600" dirty="0"/>
          </a:p>
          <a:p>
            <a:pPr marL="1016000" indent="-742950">
              <a:buNone/>
            </a:pPr>
            <a:r>
              <a:rPr lang="en-US" sz="3600" dirty="0"/>
              <a:t>      </a:t>
            </a:r>
            <a:r>
              <a:rPr lang="id-ID" sz="3600" dirty="0"/>
              <a:t> sejak 18 Agustus 1945	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796908"/>
          </a:xfrm>
        </p:spPr>
        <p:txBody>
          <a:bodyPr>
            <a:normAutofit fontScale="90000"/>
          </a:bodyPr>
          <a:lstStyle/>
          <a:p>
            <a:pPr lvl="0"/>
            <a:br>
              <a:rPr lang="en-US" b="1" dirty="0"/>
            </a:br>
            <a:r>
              <a:rPr lang="en-US" b="1" dirty="0">
                <a:solidFill>
                  <a:srgbClr val="00B0F0"/>
                </a:solidFill>
              </a:rPr>
              <a:t>2.  </a:t>
            </a:r>
            <a:r>
              <a:rPr lang="id-ID" b="1" dirty="0">
                <a:solidFill>
                  <a:srgbClr val="00B0F0"/>
                </a:solidFill>
              </a:rPr>
              <a:t>Fungsi Bahasa Indonesia</a:t>
            </a:r>
            <a:br>
              <a:rPr lang="id-ID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lnSpcReduction="10000"/>
          </a:bodyPr>
          <a:lstStyle/>
          <a:p>
            <a:pPr marL="546100" indent="-546100">
              <a:buAutoNum type="alphaLcPeriod"/>
            </a:pPr>
            <a:r>
              <a:rPr lang="id-ID" sz="4000" b="1" dirty="0">
                <a:solidFill>
                  <a:srgbClr val="FFFF00"/>
                </a:solidFill>
              </a:rPr>
              <a:t>Fungsi Bahasa Nasional:</a:t>
            </a:r>
            <a:endParaRPr lang="en-US" sz="4400" b="1" dirty="0">
              <a:solidFill>
                <a:srgbClr val="FFFF00"/>
              </a:solidFill>
            </a:endParaRPr>
          </a:p>
          <a:p>
            <a:pPr marL="1074738" indent="-528638">
              <a:buNone/>
            </a:pPr>
            <a:r>
              <a:rPr lang="en-US" b="1" dirty="0">
                <a:solidFill>
                  <a:srgbClr val="92D050"/>
                </a:solidFill>
              </a:rPr>
              <a:t>1)</a:t>
            </a:r>
            <a:r>
              <a:rPr lang="en-US" sz="4400" b="1" dirty="0">
                <a:solidFill>
                  <a:srgbClr val="FFFF00"/>
                </a:solidFill>
              </a:rPr>
              <a:t> </a:t>
            </a:r>
            <a:r>
              <a:rPr lang="id-ID" sz="3200" b="1" dirty="0">
                <a:solidFill>
                  <a:srgbClr val="92D050"/>
                </a:solidFill>
              </a:rPr>
              <a:t>Lambang kebanggaan nasional</a:t>
            </a:r>
            <a:r>
              <a:rPr lang="id-ID" sz="3200" dirty="0"/>
              <a:t>, mencerminkan nilai-nilai sosial budaya yang mendasari rasa kebangsaan kita.</a:t>
            </a:r>
            <a:endParaRPr lang="en-US" sz="3200" dirty="0"/>
          </a:p>
          <a:p>
            <a:pPr marL="1074738" lvl="4" indent="-528638">
              <a:buNone/>
            </a:pPr>
            <a:r>
              <a:rPr lang="en-US" sz="3200" dirty="0">
                <a:solidFill>
                  <a:srgbClr val="92D050"/>
                </a:solidFill>
              </a:rPr>
              <a:t>2)  L</a:t>
            </a:r>
            <a:r>
              <a:rPr lang="id-ID" sz="3200" b="1" dirty="0">
                <a:solidFill>
                  <a:srgbClr val="92D050"/>
                </a:solidFill>
              </a:rPr>
              <a:t>ambang identitas nasional</a:t>
            </a:r>
            <a:r>
              <a:rPr lang="id-ID" sz="3200" dirty="0"/>
              <a:t>, memiliki derajat yang sama dengan bendera dan lambang negara kita.</a:t>
            </a:r>
            <a:endParaRPr lang="en-US" sz="3200" dirty="0"/>
          </a:p>
          <a:p>
            <a:pPr marL="977900" lvl="4" indent="-431800">
              <a:buNone/>
            </a:pPr>
            <a:r>
              <a:rPr lang="en-US" sz="3200" dirty="0">
                <a:solidFill>
                  <a:srgbClr val="92D050"/>
                </a:solidFill>
              </a:rPr>
              <a:t>3)  A</a:t>
            </a:r>
            <a:r>
              <a:rPr lang="id-ID" sz="3200" b="1" dirty="0">
                <a:solidFill>
                  <a:srgbClr val="92D050"/>
                </a:solidFill>
              </a:rPr>
              <a:t>lat pemersatu bangsa</a:t>
            </a:r>
            <a:r>
              <a:rPr lang="id-ID" sz="3200" dirty="0"/>
              <a:t>, mempersatukan berbagai suku bangsa yang ada.</a:t>
            </a:r>
            <a:endParaRPr lang="en-US" sz="3200" dirty="0"/>
          </a:p>
          <a:p>
            <a:pPr marL="1074738" lvl="4" indent="-528638">
              <a:buNone/>
            </a:pPr>
            <a:r>
              <a:rPr lang="en-US" sz="3200" dirty="0">
                <a:solidFill>
                  <a:srgbClr val="92D050"/>
                </a:solidFill>
              </a:rPr>
              <a:t>4)  A</a:t>
            </a:r>
            <a:r>
              <a:rPr lang="id-ID" sz="3200" b="1" dirty="0">
                <a:solidFill>
                  <a:srgbClr val="92D050"/>
                </a:solidFill>
              </a:rPr>
              <a:t>lat perhubungan </a:t>
            </a:r>
            <a:r>
              <a:rPr lang="id-ID" sz="3200" b="1" dirty="0"/>
              <a:t>antardaerah dan antarbudaya</a:t>
            </a:r>
            <a:r>
              <a:rPr lang="id-ID" sz="3200" dirty="0"/>
              <a:t>.</a:t>
            </a:r>
            <a:endParaRPr lang="id-ID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868346"/>
          </a:xfrm>
        </p:spPr>
        <p:txBody>
          <a:bodyPr>
            <a:normAutofit fontScale="90000"/>
          </a:bodyPr>
          <a:lstStyle/>
          <a:p>
            <a:pPr algn="l"/>
            <a:br>
              <a:rPr lang="en-US" b="1" dirty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b.</a:t>
            </a:r>
            <a:r>
              <a:rPr lang="en-US" b="1" dirty="0"/>
              <a:t>  </a:t>
            </a:r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Fungsi Bahasa Negara:</a:t>
            </a:r>
            <a:br>
              <a:rPr lang="id-ID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 marL="1074738" lvl="1" indent="-528638">
              <a:buNone/>
            </a:pPr>
            <a:r>
              <a:rPr lang="en-US" sz="3600" dirty="0"/>
              <a:t>1)  </a:t>
            </a:r>
            <a:r>
              <a:rPr lang="id-ID" sz="3600" dirty="0"/>
              <a:t>Bahasa resmi kenegaraan</a:t>
            </a:r>
          </a:p>
          <a:p>
            <a:pPr marL="1074738" lvl="1" indent="-528638">
              <a:buNone/>
            </a:pPr>
            <a:r>
              <a:rPr lang="en-US" sz="3600" dirty="0"/>
              <a:t>2)  </a:t>
            </a:r>
            <a:r>
              <a:rPr lang="id-ID" sz="3600" dirty="0"/>
              <a:t>Bahasa pengantar di dalam dunia pendidikan</a:t>
            </a:r>
          </a:p>
          <a:p>
            <a:pPr marL="1289050" indent="-742950">
              <a:buNone/>
            </a:pPr>
            <a:r>
              <a:rPr lang="en-US" sz="3600" dirty="0"/>
              <a:t>3)  </a:t>
            </a:r>
            <a:r>
              <a:rPr lang="id-ID" sz="3600" dirty="0"/>
              <a:t>Alat perhubungan pada tingkat nasional</a:t>
            </a:r>
          </a:p>
          <a:p>
            <a:pPr marL="1074738" indent="-528638">
              <a:buNone/>
            </a:pPr>
            <a:r>
              <a:rPr lang="en-US" sz="3600" dirty="0"/>
              <a:t>4)  </a:t>
            </a:r>
            <a:r>
              <a:rPr lang="id-ID" sz="3600" dirty="0"/>
              <a:t>Alat pengembangan kebudayaan, ilmu pengetahuan, dan teknologi.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</TotalTime>
  <Words>1913</Words>
  <Application>Microsoft Office PowerPoint</Application>
  <PresentationFormat>On-screen Show (4:3)</PresentationFormat>
  <Paragraphs>182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Castellar</vt:lpstr>
      <vt:lpstr>Tahoma</vt:lpstr>
      <vt:lpstr>Wingdings</vt:lpstr>
      <vt:lpstr>Office Theme</vt:lpstr>
      <vt:lpstr>         Nama   : Suhartono Tmpt., tgl. Lhr. : Kebumen, 20 Mei 1962 Alamat  : Jalan Cincin Kota 7, RT 4, RW 5,       Karangsari, Kebumen 54351 Telepon  : (0287) 384106, 081931825285 Tempat Kerja  : PGSD FKIP UNS Kampus Kebumen  Mata Kuliah  : BAHASA INDONESIA   </vt:lpstr>
      <vt:lpstr> I.  SEJARAH, KEDUDUKAN DAN FUNGSI BAHASA INDONESIA </vt:lpstr>
      <vt:lpstr>PowerPoint Presentation</vt:lpstr>
      <vt:lpstr>PowerPoint Presentation</vt:lpstr>
      <vt:lpstr> Alasan Pemilihan Bahasa Melayu menjadi Bahasa Indonesia: </vt:lpstr>
      <vt:lpstr> Batasan </vt:lpstr>
      <vt:lpstr>B.  Kedudukan dan Fungsi Bahasa Indonesia</vt:lpstr>
      <vt:lpstr> 2.  Fungsi Bahasa Indonesia </vt:lpstr>
      <vt:lpstr> b.  Fungsi Bahasa Negara: </vt:lpstr>
      <vt:lpstr>C. Sikap-sikap terhadap Bahasa Indonesia</vt:lpstr>
      <vt:lpstr>PowerPoint Presentation</vt:lpstr>
      <vt:lpstr>II.  RAGAM BAHASA</vt:lpstr>
      <vt:lpstr>PowerPoint Presentation</vt:lpstr>
      <vt:lpstr>2.  Menurut jenis pemakaian:</vt:lpstr>
      <vt:lpstr>3. Ragam bahasa ilmiah:</vt:lpstr>
      <vt:lpstr>III. BAHASA INDONESIA YANG BAIK DAN BENAR</vt:lpstr>
      <vt:lpstr>Situasi kebahasaan: </vt:lpstr>
      <vt:lpstr>Bahasa Indonesia yang benar adalah bahasa Indonesia yang dipakai sesuai dengan kaidah-kaidah kebahasaan.  </vt:lpstr>
      <vt:lpstr>PowerPoint Presentation</vt:lpstr>
      <vt:lpstr>PowerPoint Presentation</vt:lpstr>
      <vt:lpstr>B.  Beberapa Kaidah Dasar Bahasa Indonesia</vt:lpstr>
      <vt:lpstr>Kekecualian (yang benar menggunakan hukum M-D):</vt:lpstr>
      <vt:lpstr>2. Tidak mengenal perubahan bentuk kata benda    sebagai akibat penjamakan </vt:lpstr>
      <vt:lpstr>PowerPoint Presentation</vt:lpstr>
      <vt:lpstr>C.  Bahasa Indonesia Baku/Standar </vt:lpstr>
      <vt:lpstr>2. Fungsi Bahasa Baku</vt:lpstr>
      <vt:lpstr>3. Pemakaian Bahasa baku</vt:lpstr>
      <vt:lpstr>4. Ciri-ciri Bahasa Baku</vt:lpstr>
      <vt:lpstr>PowerPoint Presentation</vt:lpstr>
      <vt:lpstr>PowerPoint Presentation</vt:lpstr>
      <vt:lpstr>PowerPoint Presentation</vt:lpstr>
      <vt:lpstr>PowerPoint Presentation</vt:lpstr>
      <vt:lpstr>KATA BAKU  DAN KATA TIDAK BAKU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SEJARAH, KEDUDUKAN DAN FUNGSI BAHASA INDONESIA </dc:title>
  <dc:creator>HARTOYES</dc:creator>
  <cp:lastModifiedBy>Suhartono Suhartono</cp:lastModifiedBy>
  <cp:revision>64</cp:revision>
  <dcterms:created xsi:type="dcterms:W3CDTF">2010-10-01T03:16:58Z</dcterms:created>
  <dcterms:modified xsi:type="dcterms:W3CDTF">2022-02-28T14:56:47Z</dcterms:modified>
</cp:coreProperties>
</file>