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F9C3-E2E0-E41B-6F51-6BE970EDF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Physical properties of vegetable oil (VO)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8A173-FDD3-3839-7E1B-F7DFDD717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392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5CE3-2B89-B507-46CD-075685B3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temperature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BA1C0-2A96-0135-DC4F-800FD7918D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Melting point</a:t>
            </a:r>
          </a:p>
          <a:p>
            <a:r>
              <a:rPr lang="id-ID" sz="2800" dirty="0"/>
              <a:t>Boiling point</a:t>
            </a:r>
          </a:p>
          <a:p>
            <a:r>
              <a:rPr lang="id-ID" sz="2800" dirty="0"/>
              <a:t>Softening point</a:t>
            </a:r>
          </a:p>
          <a:p>
            <a:r>
              <a:rPr lang="id-ID" sz="2800" dirty="0"/>
              <a:t>Slipping point</a:t>
            </a:r>
          </a:p>
          <a:p>
            <a:r>
              <a:rPr lang="id-ID" sz="2800" dirty="0"/>
              <a:t>Shot melting point</a:t>
            </a:r>
          </a:p>
          <a:p>
            <a:endParaRPr lang="id-ID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1B78D3-61B5-6340-A768-D95FF45171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z="2800" dirty="0"/>
              <a:t>Smoke point</a:t>
            </a:r>
          </a:p>
          <a:p>
            <a:pPr eaLnBrk="1" hangingPunct="1"/>
            <a:r>
              <a:rPr lang="id-ID" sz="2800" dirty="0"/>
              <a:t>Flash point</a:t>
            </a:r>
          </a:p>
          <a:p>
            <a:pPr eaLnBrk="1" hangingPunct="1"/>
            <a:r>
              <a:rPr lang="id-ID" sz="2800" dirty="0"/>
              <a:t>Fire point</a:t>
            </a:r>
          </a:p>
          <a:p>
            <a:pPr eaLnBrk="1" hangingPunct="1"/>
            <a:r>
              <a:rPr lang="id-ID" sz="2800" dirty="0"/>
              <a:t>Turbidity point</a:t>
            </a:r>
            <a:endParaRPr lang="en-GB" sz="2800" dirty="0"/>
          </a:p>
          <a:p>
            <a:endParaRPr lang="id-ID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89F702-3755-C1A9-3DCB-AE1627BDEBE2}"/>
              </a:ext>
            </a:extLst>
          </p:cNvPr>
          <p:cNvSpPr txBox="1"/>
          <p:nvPr/>
        </p:nvSpPr>
        <p:spPr>
          <a:xfrm>
            <a:off x="6358597" y="5847843"/>
            <a:ext cx="344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</a:rPr>
              <a:t>Define each of them !</a:t>
            </a:r>
          </a:p>
        </p:txBody>
      </p:sp>
    </p:spTree>
    <p:extLst>
      <p:ext uri="{BB962C8B-B14F-4D97-AF65-F5344CB8AC3E}">
        <p14:creationId xmlns:p14="http://schemas.microsoft.com/office/powerpoint/2010/main" val="12391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9DFA-6A89-950C-593D-8A1988F31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How important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8C836-CC65-D3A4-24A3-85E7EC391B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For edible oil</a:t>
            </a:r>
          </a:p>
          <a:p>
            <a:r>
              <a:rPr lang="id-ID" sz="4000" dirty="0"/>
              <a:t>For non edible oil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DD15B-95D1-1959-CFFD-7D163079E3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Oiliness</a:t>
            </a:r>
          </a:p>
          <a:p>
            <a:r>
              <a:rPr lang="id-ID" sz="3600" dirty="0"/>
              <a:t>Surface activities (drying/non drying oil)</a:t>
            </a:r>
          </a:p>
          <a:p>
            <a:r>
              <a:rPr lang="id-ID" sz="3600" dirty="0"/>
              <a:t>Solubility</a:t>
            </a:r>
          </a:p>
          <a:p>
            <a:r>
              <a:rPr lang="id-ID" sz="3600" dirty="0"/>
              <a:t>Phase change</a:t>
            </a:r>
          </a:p>
        </p:txBody>
      </p:sp>
    </p:spTree>
    <p:extLst>
      <p:ext uri="{BB962C8B-B14F-4D97-AF65-F5344CB8AC3E}">
        <p14:creationId xmlns:p14="http://schemas.microsoft.com/office/powerpoint/2010/main" val="382433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9BBA-6D9D-11D6-D31B-2B359B73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86FFF-79C3-F597-F985-9D79FE2E5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/>
              <a:t>Viscosity</a:t>
            </a:r>
          </a:p>
          <a:p>
            <a:r>
              <a:rPr lang="id-ID" sz="2800" dirty="0"/>
              <a:t>Color</a:t>
            </a:r>
          </a:p>
          <a:p>
            <a:r>
              <a:rPr lang="id-ID" sz="2800" dirty="0"/>
              <a:t>Odor &amp; flavor</a:t>
            </a:r>
          </a:p>
          <a:p>
            <a:r>
              <a:rPr lang="id-ID" sz="2800" dirty="0"/>
              <a:t>Solubility</a:t>
            </a:r>
          </a:p>
          <a:p>
            <a:r>
              <a:rPr lang="id-ID" sz="2800" dirty="0"/>
              <a:t>Density</a:t>
            </a:r>
          </a:p>
          <a:p>
            <a:r>
              <a:rPr lang="id-ID" sz="2800" dirty="0"/>
              <a:t>Refractive index</a:t>
            </a:r>
          </a:p>
          <a:p>
            <a:r>
              <a:rPr lang="id-ID" sz="2800" dirty="0"/>
              <a:t>Temperature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7949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B348-52E2-EB65-F019-8DED9161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Viscosity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1648-98AE-430A-52C8-7AFC52CC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221602" cy="3678303"/>
          </a:xfrm>
        </p:spPr>
        <p:txBody>
          <a:bodyPr>
            <a:normAutofit/>
          </a:bodyPr>
          <a:lstStyle/>
          <a:p>
            <a:r>
              <a:rPr lang="id-ID" sz="3200" dirty="0"/>
              <a:t>Slightly depends on temperature</a:t>
            </a:r>
          </a:p>
          <a:p>
            <a:r>
              <a:rPr lang="id-ID" sz="3200" dirty="0"/>
              <a:t>Saturated fatty acids have higher viscosity than unsaturated ones</a:t>
            </a:r>
          </a:p>
          <a:p>
            <a:r>
              <a:rPr lang="id-ID" sz="3200" dirty="0"/>
              <a:t>Molecular weight &gt;&gt;,  viscosity &gt;&gt;</a:t>
            </a:r>
          </a:p>
        </p:txBody>
      </p:sp>
    </p:spTree>
    <p:extLst>
      <p:ext uri="{BB962C8B-B14F-4D97-AF65-F5344CB8AC3E}">
        <p14:creationId xmlns:p14="http://schemas.microsoft.com/office/powerpoint/2010/main" val="135761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914D-097A-2628-30CC-BBD9D36A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color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B2CF-B3B1-530F-4E10-931624C22E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Natural color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DEC61-5082-48B5-A3AB-6DC7AEFB37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id-ID" sz="2800" dirty="0"/>
              <a:t>Minor component of the oil</a:t>
            </a:r>
          </a:p>
          <a:p>
            <a:pPr eaLnBrk="1" hangingPunct="1">
              <a:buFontTx/>
              <a:buNone/>
            </a:pPr>
            <a:r>
              <a:rPr lang="id-ID" sz="2800" dirty="0"/>
              <a:t>- carotene (reddish yellow)</a:t>
            </a:r>
          </a:p>
          <a:p>
            <a:pPr eaLnBrk="1" hangingPunct="1">
              <a:buFontTx/>
              <a:buNone/>
            </a:pPr>
            <a:r>
              <a:rPr lang="id-ID" sz="2800" dirty="0"/>
              <a:t>- Chlorophyl (green)</a:t>
            </a:r>
          </a:p>
          <a:p>
            <a:pPr eaLnBrk="1" hangingPunct="1">
              <a:buFontTx/>
              <a:buNone/>
            </a:pPr>
            <a:r>
              <a:rPr lang="id-ID" sz="2800" dirty="0"/>
              <a:t>- anthocyan (red)</a:t>
            </a:r>
          </a:p>
          <a:p>
            <a:pPr eaLnBrk="1" hangingPunct="1">
              <a:buFontTx/>
              <a:buNone/>
            </a:pPr>
            <a:r>
              <a:rPr lang="id-ID" sz="2800" dirty="0"/>
              <a:t>- xantophyl (brownish)</a:t>
            </a:r>
          </a:p>
          <a:p>
            <a:endParaRPr lang="id-ID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C0181D-04EC-AD57-D838-CBB0B78E5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Degradation color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AE7C62-8DE5-C0B5-8A2C-BEFE6CB505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id-ID" sz="2800" dirty="0"/>
              <a:t>Caused by chemical reactions :</a:t>
            </a:r>
          </a:p>
          <a:p>
            <a:pPr marL="0" indent="0">
              <a:buNone/>
            </a:pPr>
            <a:r>
              <a:rPr lang="id-ID" sz="2800" dirty="0"/>
              <a:t>	 oxidation</a:t>
            </a:r>
          </a:p>
          <a:p>
            <a:pPr marL="0" indent="0">
              <a:buNone/>
            </a:pPr>
            <a:r>
              <a:rPr lang="id-ID" sz="2800" dirty="0"/>
              <a:t>     degaradation</a:t>
            </a:r>
          </a:p>
          <a:p>
            <a:pPr marL="0" indent="0">
              <a:buNone/>
            </a:pPr>
            <a:r>
              <a:rPr lang="id-ID" sz="2800" dirty="0"/>
              <a:t>	Dark</a:t>
            </a:r>
          </a:p>
          <a:p>
            <a:pPr marL="0" indent="0">
              <a:buNone/>
            </a:pPr>
            <a:r>
              <a:rPr lang="id-ID" sz="2800" dirty="0"/>
              <a:t>	Brown</a:t>
            </a:r>
          </a:p>
          <a:p>
            <a:pPr marL="0" indent="0">
              <a:buNone/>
            </a:pPr>
            <a:r>
              <a:rPr lang="id-ID" sz="2800" dirty="0"/>
              <a:t>	Yellow</a:t>
            </a:r>
          </a:p>
        </p:txBody>
      </p:sp>
    </p:spTree>
    <p:extLst>
      <p:ext uri="{BB962C8B-B14F-4D97-AF65-F5344CB8AC3E}">
        <p14:creationId xmlns:p14="http://schemas.microsoft.com/office/powerpoint/2010/main" val="17135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D86B-3D6C-DA63-6C5A-5E6860E8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Odor &amp; flavor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FFB90-7F10-D6D1-E9D5-2B7F4595D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/>
              <a:t>Natural flavor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800" dirty="0"/>
              <a:t>beta ionone (palm oil)</a:t>
            </a:r>
          </a:p>
          <a:p>
            <a:pPr marL="0" indent="0">
              <a:buNone/>
            </a:pPr>
            <a:r>
              <a:rPr lang="id-ID" sz="2800" dirty="0"/>
              <a:t>	nonil methylketon (coconut oil)</a:t>
            </a:r>
          </a:p>
          <a:p>
            <a:endParaRPr lang="id-ID" dirty="0"/>
          </a:p>
          <a:p>
            <a:r>
              <a:rPr lang="id-ID" sz="2800" dirty="0"/>
              <a:t>Degradation flavor</a:t>
            </a:r>
          </a:p>
          <a:p>
            <a:pPr marL="0" indent="0">
              <a:buNone/>
            </a:pPr>
            <a:r>
              <a:rPr lang="id-ID" sz="2800" dirty="0"/>
              <a:t>	short chain fatty acids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79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4E45-F481-9A3E-0538-1C79BA7B8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solubility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2F15B-E3F9-D947-ECA1-6707D2A9C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3200" dirty="0"/>
              <a:t>VO is water insoluble, except castor oil (risinoleic acid-hydroxil group)</a:t>
            </a:r>
          </a:p>
          <a:p>
            <a:pPr eaLnBrk="1" hangingPunct="1">
              <a:lnSpc>
                <a:spcPct val="90000"/>
              </a:lnSpc>
            </a:pPr>
            <a:r>
              <a:rPr lang="id-ID" sz="3200" dirty="0"/>
              <a:t>Short chain FA is water soluble</a:t>
            </a:r>
          </a:p>
          <a:p>
            <a:pPr eaLnBrk="1" hangingPunct="1">
              <a:lnSpc>
                <a:spcPct val="90000"/>
              </a:lnSpc>
            </a:pPr>
            <a:r>
              <a:rPr lang="id-ID" sz="3200" dirty="0"/>
              <a:t>Slightly soluble in alcohol</a:t>
            </a:r>
          </a:p>
          <a:p>
            <a:pPr eaLnBrk="1" hangingPunct="1">
              <a:lnSpc>
                <a:spcPct val="90000"/>
              </a:lnSpc>
            </a:pPr>
            <a:r>
              <a:rPr lang="id-ID" sz="3200" dirty="0"/>
              <a:t>Dissolve completely in ethyl ether, CS</a:t>
            </a:r>
            <a:r>
              <a:rPr lang="id-ID" sz="3200" baseline="-25000" dirty="0"/>
              <a:t>2</a:t>
            </a:r>
            <a:r>
              <a:rPr lang="id-ID" sz="3200" dirty="0"/>
              <a:t> halogen solvent (non polar)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PUFA</a:t>
            </a:r>
            <a:r>
              <a:rPr lang="id-ID" sz="3200" dirty="0"/>
              <a:t> are more soluble in organic solvent compared to SFA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5882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94AD8-DFAC-990A-3DB2-BDF9C530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D518-BE5B-ED9E-C9D3-2E6A0093A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94563"/>
            <a:ext cx="11029615" cy="3678303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200" dirty="0"/>
              <a:t>Lower density than water (0,8 g/mL)</a:t>
            </a:r>
          </a:p>
          <a:p>
            <a:pPr eaLnBrk="1" hangingPunct="1"/>
            <a:r>
              <a:rPr lang="id-ID" sz="3200" dirty="0"/>
              <a:t>Measured in 25, 40 atau 60</a:t>
            </a:r>
            <a:r>
              <a:rPr lang="id-ID" sz="3200" baseline="30000" dirty="0"/>
              <a:t>o</a:t>
            </a:r>
            <a:r>
              <a:rPr lang="id-ID" sz="3200" dirty="0"/>
              <a:t>C (for higher melting point lipid)</a:t>
            </a:r>
            <a:endParaRPr lang="en-GB" sz="3200" dirty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0694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32F2-4587-A5DF-00FF-8938FE97D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Refractive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9D20-14B6-F29D-631A-14E3AF00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D</a:t>
            </a:r>
            <a:r>
              <a:rPr lang="en-US" sz="3200" dirty="0" err="1"/>
              <a:t>egree</a:t>
            </a:r>
            <a:r>
              <a:rPr lang="en-US" sz="3200" dirty="0"/>
              <a:t> of deviation of light passing through the oil medium.</a:t>
            </a:r>
          </a:p>
          <a:p>
            <a:r>
              <a:rPr lang="en-US" sz="3200" dirty="0"/>
              <a:t>For elemental identification of oils or purity testing</a:t>
            </a:r>
            <a:r>
              <a:rPr lang="id-ID" sz="3200" dirty="0"/>
              <a:t>.</a:t>
            </a:r>
            <a:endParaRPr lang="en-US" sz="3200" dirty="0"/>
          </a:p>
          <a:p>
            <a:r>
              <a:rPr lang="id-ID" sz="3200" dirty="0"/>
              <a:t>RI</a:t>
            </a:r>
            <a:r>
              <a:rPr lang="en-US" sz="3200" dirty="0"/>
              <a:t> increases with increasing carbon chain length, number of double bonds, and molecular weight (value is about 1.4)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592491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65</TotalTime>
  <Words>277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 2</vt:lpstr>
      <vt:lpstr>Dividend</vt:lpstr>
      <vt:lpstr>Physical properties of vegetable oil (VO)</vt:lpstr>
      <vt:lpstr>How important is it?</vt:lpstr>
      <vt:lpstr>PowerPoint Presentation</vt:lpstr>
      <vt:lpstr>Viscosity</vt:lpstr>
      <vt:lpstr>color</vt:lpstr>
      <vt:lpstr>Odor &amp; flavor</vt:lpstr>
      <vt:lpstr>solubility</vt:lpstr>
      <vt:lpstr>Density</vt:lpstr>
      <vt:lpstr>Refractive Index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of vegetable oil (VO)</dc:title>
  <dc:creator>Dwi Ardiana</dc:creator>
  <cp:lastModifiedBy>Dwi Ardiana</cp:lastModifiedBy>
  <cp:revision>14</cp:revision>
  <dcterms:created xsi:type="dcterms:W3CDTF">2023-03-10T01:40:59Z</dcterms:created>
  <dcterms:modified xsi:type="dcterms:W3CDTF">2023-03-10T06:01:55Z</dcterms:modified>
</cp:coreProperties>
</file>