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5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51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0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58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0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3/29/2021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2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3/29/2021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8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3/29/2021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6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3/29/2021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08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3/29/2021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0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7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6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91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7" name="Rectangle 116">
            <a:extLst>
              <a:ext uri="{FF2B5EF4-FFF2-40B4-BE49-F238E27FC236}">
                <a16:creationId xmlns:a16="http://schemas.microsoft.com/office/drawing/2014/main" id="{F1314C34-F582-4EEF-86CE-F88761E52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right fireworks above the city at night">
            <a:extLst>
              <a:ext uri="{FF2B5EF4-FFF2-40B4-BE49-F238E27FC236}">
                <a16:creationId xmlns:a16="http://schemas.microsoft.com/office/drawing/2014/main" id="{6A35B084-CC72-405E-9192-DCCFBF280D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375" b="10355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119" name="Rectangle 118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A2C37A-E168-4381-B5EC-7752E015D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791" y="3331444"/>
            <a:ext cx="6470692" cy="1229306"/>
          </a:xfrm>
        </p:spPr>
        <p:txBody>
          <a:bodyPr>
            <a:normAutofit/>
          </a:bodyPr>
          <a:lstStyle/>
          <a:p>
            <a:r>
              <a:rPr lang="en-US" sz="4400" dirty="0" err="1"/>
              <a:t>Teori</a:t>
            </a:r>
            <a:r>
              <a:rPr lang="en-US" sz="4400" dirty="0"/>
              <a:t> </a:t>
            </a:r>
            <a:r>
              <a:rPr lang="en-US" sz="4400" dirty="0" err="1"/>
              <a:t>sosial</a:t>
            </a:r>
            <a:endParaRPr lang="en-ID" sz="38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3656BD-77CA-42E7-95D5-AE93E9E5A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791" y="4735799"/>
            <a:ext cx="6470693" cy="605256"/>
          </a:xfrm>
        </p:spPr>
        <p:txBody>
          <a:bodyPr>
            <a:normAutofit/>
          </a:bodyPr>
          <a:lstStyle/>
          <a:p>
            <a:endParaRPr lang="en-ID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2429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!!footer rectangle">
            <a:extLst>
              <a:ext uri="{FF2B5EF4-FFF2-40B4-BE49-F238E27FC236}">
                <a16:creationId xmlns:a16="http://schemas.microsoft.com/office/drawing/2014/main" id="{C390A367-0330-4E03-9D5F-40308A797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0161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45DEF-D131-4E36-97AF-E27CFD800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Karl Marx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CE5F4-D42B-4D78-9AED-7C88C1B611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Manusia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pada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dasarnya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produktif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artinya</a:t>
            </a:r>
            <a:r>
              <a:rPr lang="en-ID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untuk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bertahan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hidup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manusia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perlu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bekerja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di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dalam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dan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dengan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alam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.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Dengan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demikian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manusia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perlu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bekerjasama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untuk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menghasilkan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segala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sesuatu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yang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mereka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hasilkan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dari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hidupnya</a:t>
            </a:r>
            <a:br>
              <a:rPr lang="en-ID" dirty="0"/>
            </a:br>
            <a:endParaRPr lang="en-ID" dirty="0"/>
          </a:p>
          <a:p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Dengan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demikian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inti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dari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pemikiran</a:t>
            </a:r>
            <a:b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</a:b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Marx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adalah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bagaimana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membebaskan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manusia</a:t>
            </a:r>
            <a:b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</a:b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dari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penindasan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struktur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kapitalisme</a:t>
            </a:r>
            <a:r>
              <a:rPr lang="en-ID" dirty="0"/>
              <a:t> </a:t>
            </a:r>
            <a:br>
              <a:rPr lang="en-ID" dirty="0"/>
            </a:b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CFD4D-B089-41E3-8C32-5E25503F0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4182918"/>
          </a:xfrm>
        </p:spPr>
        <p:txBody>
          <a:bodyPr>
            <a:normAutofit lnSpcReduction="10000"/>
          </a:bodyPr>
          <a:lstStyle/>
          <a:p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Seiring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berjalannya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waktu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proses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produktif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ilmiah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ini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dihancurkan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oleh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berbagai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jenis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tatanan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struktural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masyarakat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terutama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oleh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kemunculan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kapitalisme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. </a:t>
            </a:r>
          </a:p>
          <a:p>
            <a:endParaRPr lang="en-ID" sz="1800" b="0" i="0" dirty="0">
              <a:solidFill>
                <a:srgbClr val="242021"/>
              </a:solidFill>
              <a:effectLst/>
              <a:latin typeface="TimesNewRomanPSMT"/>
            </a:endParaRPr>
          </a:p>
          <a:p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Kapitalisme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menurut</a:t>
            </a:r>
            <a:r>
              <a:rPr lang="en-ID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Marx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merupakan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sebuah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struktur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(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atau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lebih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tepatnya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serangkaian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struktur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) yang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membuat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batas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pemisah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antara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seorang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individu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dan proses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produksi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produk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yang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diproses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dan orang lain, dan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akhirnya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juga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memisahkan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diri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individu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itu</a:t>
            </a:r>
            <a:b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</a:b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sendiri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580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068CE-EED5-4020-B50B-F7033D82A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Weber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33873-E0BA-471A-83FC-175D806572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 err="1">
                <a:solidFill>
                  <a:srgbClr val="242021"/>
                </a:solidFill>
                <a:latin typeface="TimesNewRomanPSMT"/>
              </a:rPr>
              <a:t>R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asionalisasi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sebagai</a:t>
            </a:r>
            <a:r>
              <a:rPr lang="en-ID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proses yang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tidak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mungkin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ditawar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tetapi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sifatnya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ambivalen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. </a:t>
            </a:r>
          </a:p>
          <a:p>
            <a:endParaRPr lang="en-ID" dirty="0">
              <a:solidFill>
                <a:srgbClr val="242021"/>
              </a:solidFill>
              <a:latin typeface="TimesNewRomanPSMT"/>
            </a:endParaRPr>
          </a:p>
          <a:p>
            <a:endParaRPr lang="en-ID" dirty="0">
              <a:solidFill>
                <a:srgbClr val="242021"/>
              </a:solidFill>
              <a:latin typeface="TimesNewRomanPSMT"/>
            </a:endParaRPr>
          </a:p>
          <a:p>
            <a:r>
              <a:rPr lang="es-ES" sz="1800" b="0" i="0" dirty="0">
                <a:solidFill>
                  <a:srgbClr val="242021"/>
                </a:solidFill>
                <a:effectLst/>
                <a:latin typeface="TimesNewRomanPSMT"/>
              </a:rPr>
              <a:t>modernitas </a:t>
            </a:r>
            <a:r>
              <a:rPr lang="es-ES" sz="1800" b="0" i="0" dirty="0" err="1">
                <a:solidFill>
                  <a:srgbClr val="242021"/>
                </a:solidFill>
                <a:effectLst/>
                <a:latin typeface="TimesNewRomanPSMT"/>
              </a:rPr>
              <a:t>memerlukan</a:t>
            </a:r>
            <a:r>
              <a:rPr lang="es-ES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s-ES" sz="1800" b="0" i="0" dirty="0" err="1">
                <a:solidFill>
                  <a:srgbClr val="242021"/>
                </a:solidFill>
                <a:effectLst/>
                <a:latin typeface="TimesNewRomanPSMT"/>
              </a:rPr>
              <a:t>birokrasi</a:t>
            </a:r>
            <a:r>
              <a:rPr lang="es-ES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s-ES" sz="1800" b="0" i="0" dirty="0" err="1">
                <a:solidFill>
                  <a:srgbClr val="242021"/>
                </a:solidFill>
                <a:effectLst/>
                <a:latin typeface="TimesNewRomanPSMT"/>
              </a:rPr>
              <a:t>keadilan</a:t>
            </a:r>
            <a:r>
              <a:rPr lang="es-ES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s-ES" sz="1800" b="0" i="0" dirty="0" err="1">
                <a:solidFill>
                  <a:srgbClr val="242021"/>
                </a:solidFill>
                <a:effectLst/>
                <a:latin typeface="TimesNewRomanPSMT"/>
              </a:rPr>
              <a:t>legalitas</a:t>
            </a:r>
            <a:r>
              <a:rPr lang="es-ES" sz="1800" b="0" i="0" dirty="0">
                <a:solidFill>
                  <a:srgbClr val="242021"/>
                </a:solidFill>
                <a:effectLst/>
                <a:latin typeface="TimesNewRomanPSMT"/>
              </a:rPr>
              <a:t>, dan </a:t>
            </a:r>
            <a:r>
              <a:rPr lang="es-ES" sz="1800" b="0" i="0" dirty="0" err="1">
                <a:solidFill>
                  <a:srgbClr val="242021"/>
                </a:solidFill>
                <a:effectLst/>
                <a:latin typeface="TimesNewRomanPSMT"/>
              </a:rPr>
              <a:t>administrasi</a:t>
            </a:r>
            <a:r>
              <a:rPr lang="es-ES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s-ES" sz="1800" b="0" i="0" dirty="0" err="1">
                <a:solidFill>
                  <a:srgbClr val="242021"/>
                </a:solidFill>
                <a:effectLst/>
                <a:latin typeface="TimesNewRomanPSMT"/>
              </a:rPr>
              <a:t>namun</a:t>
            </a:r>
            <a:r>
              <a:rPr lang="es-ES" sz="1800" b="0" i="0" dirty="0">
                <a:solidFill>
                  <a:srgbClr val="242021"/>
                </a:solidFill>
                <a:effectLst/>
                <a:latin typeface="TimesNewRomanPSMT"/>
              </a:rPr>
              <a:t> pada </a:t>
            </a:r>
            <a:r>
              <a:rPr lang="es-ES" sz="1800" b="0" i="0" dirty="0" err="1">
                <a:solidFill>
                  <a:srgbClr val="242021"/>
                </a:solidFill>
                <a:effectLst/>
                <a:latin typeface="TimesNewRomanPSMT"/>
              </a:rPr>
              <a:t>gilirannya</a:t>
            </a:r>
            <a:r>
              <a:rPr lang="es-ES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s-ES" sz="1800" b="0" i="0" dirty="0" err="1">
                <a:solidFill>
                  <a:srgbClr val="242021"/>
                </a:solidFill>
                <a:effectLst/>
                <a:latin typeface="TimesNewRomanPSMT"/>
              </a:rPr>
              <a:t>kesemuanya</a:t>
            </a:r>
            <a:r>
              <a:rPr lang="es-ES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s-ES" sz="1800" b="0" i="0" dirty="0" err="1">
                <a:solidFill>
                  <a:srgbClr val="242021"/>
                </a:solidFill>
                <a:effectLst/>
                <a:latin typeface="TimesNewRomanPSMT"/>
              </a:rPr>
              <a:t>itu</a:t>
            </a:r>
            <a:r>
              <a:rPr lang="es-ES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s-ES" sz="1800" b="0" i="0" dirty="0" err="1">
                <a:solidFill>
                  <a:srgbClr val="242021"/>
                </a:solidFill>
                <a:effectLst/>
                <a:latin typeface="TimesNewRomanPSMT"/>
              </a:rPr>
              <a:t>justru</a:t>
            </a:r>
            <a:r>
              <a:rPr lang="es-ES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s-ES" sz="1800" b="0" i="0" dirty="0" err="1">
                <a:solidFill>
                  <a:srgbClr val="242021"/>
                </a:solidFill>
                <a:effectLst/>
                <a:latin typeface="TimesNewRomanPSMT"/>
              </a:rPr>
              <a:t>menguasai</a:t>
            </a:r>
            <a:r>
              <a:rPr lang="es-ES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s-ES" sz="1800" b="0" i="0" dirty="0">
                <a:solidFill>
                  <a:srgbClr val="242021"/>
                </a:solidFill>
                <a:effectLst/>
                <a:latin typeface="TimesNewRomanPSMT"/>
              </a:rPr>
              <a:t>kita</a:t>
            </a:r>
            <a:r>
              <a:rPr lang="es-ES" dirty="0"/>
              <a:t> </a:t>
            </a:r>
            <a:br>
              <a:rPr lang="es-ES" dirty="0"/>
            </a:br>
            <a:br>
              <a:rPr lang="en-ID" dirty="0"/>
            </a:br>
            <a:endParaRPr lang="en-ID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5B7A9-BB6B-4D62-847C-81E5B597E4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Status dan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kekuasaan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politik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merupakan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pengimbang</a:t>
            </a:r>
            <a:r>
              <a:rPr lang="en-ID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dan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syarat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bagi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kekuasaan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kelas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serta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model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mengenai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ciri-ciri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ideal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tipikal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birokrasi</a:t>
            </a:r>
            <a:r>
              <a:rPr lang="en-ID" dirty="0"/>
              <a:t> </a:t>
            </a:r>
          </a:p>
          <a:p>
            <a:endParaRPr lang="en-ID" dirty="0"/>
          </a:p>
          <a:p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Teori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sosial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Weber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secara</a:t>
            </a:r>
            <a:r>
              <a:rPr lang="en-ID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konsisten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bersifat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historis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menempatkan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diri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di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dalam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suatu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zaman di mana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ilmu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pengetahuan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dan agama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telah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“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diceraikan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”</a:t>
            </a:r>
            <a:r>
              <a:rPr lang="en-ID" dirty="0"/>
              <a:t> </a:t>
            </a:r>
            <a:br>
              <a:rPr lang="en-ID" dirty="0"/>
            </a:br>
            <a:br>
              <a:rPr lang="en-ID" dirty="0"/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3033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C125-3806-44F6-AE2B-52701D97F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6000" b="1" i="0" dirty="0">
                <a:solidFill>
                  <a:srgbClr val="242021"/>
                </a:solidFill>
                <a:effectLst/>
                <a:latin typeface="TimesNewRomanPS-BoldMT"/>
              </a:rPr>
              <a:t>Emile Durkheim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8854B-08F6-41BF-A31D-683E555DAA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dua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problem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utama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: </a:t>
            </a:r>
          </a:p>
          <a:p>
            <a:r>
              <a:rPr lang="en-ID" sz="1800" b="0" i="1" dirty="0" err="1">
                <a:solidFill>
                  <a:srgbClr val="242021"/>
                </a:solidFill>
                <a:effectLst/>
                <a:latin typeface="TimesNewRomanPS-ItalicMT"/>
              </a:rPr>
              <a:t>Pertama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mengenai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otonomi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sosial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sebagai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level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realitas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yang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khas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dan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tidak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dapat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direduksi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menjadi</a:t>
            </a:r>
            <a:r>
              <a:rPr lang="en-ID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wilayah-wilayah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psikologis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individu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tetapi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memerlukan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penjelasan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dengan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mendasarkan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pada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kerangkanya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sendiri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. </a:t>
            </a:r>
          </a:p>
          <a:p>
            <a:r>
              <a:rPr lang="en-ID" sz="1800" b="0" i="1" dirty="0" err="1">
                <a:solidFill>
                  <a:srgbClr val="242021"/>
                </a:solidFill>
                <a:effectLst/>
                <a:latin typeface="TimesNewRomanPS-ItalicMT"/>
              </a:rPr>
              <a:t>Kedua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mengenai</a:t>
            </a:r>
            <a:r>
              <a:rPr lang="en-ID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krisis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modernitas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(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putusnya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ikatan-ikatan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sosial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tradisional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karena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industrialisasi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pencerahan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dan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individualisme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. </a:t>
            </a:r>
            <a:br>
              <a:rPr lang="en-ID" dirty="0"/>
            </a:b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82C2C-5A65-4438-8D57-53F3182AD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5943" y="1939637"/>
            <a:ext cx="5537511" cy="4433454"/>
          </a:xfrm>
        </p:spPr>
        <p:txBody>
          <a:bodyPr>
            <a:normAutofit fontScale="92500" lnSpcReduction="10000"/>
          </a:bodyPr>
          <a:lstStyle/>
          <a:p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Fakta-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fakta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tersebut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merupakan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kekuatan</a:t>
            </a:r>
            <a:b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</a:b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(</a:t>
            </a:r>
            <a:r>
              <a:rPr lang="en-ID" sz="1800" b="0" i="1" dirty="0">
                <a:solidFill>
                  <a:srgbClr val="242021"/>
                </a:solidFill>
                <a:effectLst/>
                <a:latin typeface="TimesNewRomanPS-ItalicMT"/>
              </a:rPr>
              <a:t>forces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) dan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struktur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yang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bersifat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eksternal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dan</a:t>
            </a:r>
            <a:b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</a:b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memaksa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individu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nn-NO" sz="1800" b="0" i="0" dirty="0">
                <a:solidFill>
                  <a:srgbClr val="242021"/>
                </a:solidFill>
                <a:effectLst/>
                <a:latin typeface="TimesNewRomanPSMT"/>
              </a:rPr>
              <a:t>membedakan fakta sosial menjadi dua macam, yaitu material dan non-material.</a:t>
            </a:r>
            <a:r>
              <a:rPr lang="nn-NO" dirty="0"/>
              <a:t> </a:t>
            </a:r>
          </a:p>
          <a:p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sumber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agama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adalah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masyarakat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itu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sendiri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.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Masyarakatlah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yang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menentukan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bahwa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sesuatu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itu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bersifat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sakral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dan yang lain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bersifat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tercemar</a:t>
            </a:r>
            <a:r>
              <a:rPr lang="en-ID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(</a:t>
            </a:r>
            <a:r>
              <a:rPr lang="en-ID" sz="1800" b="0" i="1" dirty="0">
                <a:solidFill>
                  <a:srgbClr val="242021"/>
                </a:solidFill>
                <a:effectLst/>
                <a:latin typeface="TimesNewRomanPS-ItalicMT"/>
              </a:rPr>
              <a:t>profane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),</a:t>
            </a:r>
            <a:r>
              <a:rPr lang="en-ID" dirty="0"/>
              <a:t> </a:t>
            </a:r>
            <a:br>
              <a:rPr lang="en-ID" dirty="0"/>
            </a:br>
            <a:endParaRPr lang="en-ID" dirty="0"/>
          </a:p>
          <a:p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hubungan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antara</a:t>
            </a:r>
            <a:r>
              <a:rPr lang="en-ID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masyarakat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dan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produk-produk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utama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tersebut</a:t>
            </a:r>
            <a:r>
              <a:rPr lang="en-ID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sangat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dekat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bahkan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dikatakan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sebagai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sebuah</a:t>
            </a:r>
            <a:r>
              <a:rPr lang="en-ID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kesatuan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yang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tak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terpisahkan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.</a:t>
            </a:r>
            <a:r>
              <a:rPr lang="en-ID" dirty="0"/>
              <a:t> </a:t>
            </a:r>
            <a:br>
              <a:rPr lang="en-ID" dirty="0"/>
            </a:br>
            <a:br>
              <a:rPr lang="nn-NO" dirty="0"/>
            </a:br>
            <a:br>
              <a:rPr lang="en-ID" dirty="0"/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0321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32126-23A8-4A32-9C0E-B9AB40A0F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1" i="0" dirty="0">
                <a:solidFill>
                  <a:srgbClr val="242021"/>
                </a:solidFill>
                <a:effectLst/>
                <a:latin typeface="TimesNewRomanPS-BoldMT"/>
              </a:rPr>
              <a:t>Sigmund Freud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364AF-5737-4B20-B563-A81B2A4DC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1967345"/>
            <a:ext cx="4639736" cy="4391891"/>
          </a:xfrm>
        </p:spPr>
        <p:txBody>
          <a:bodyPr>
            <a:normAutofit fontScale="85000" lnSpcReduction="20000"/>
          </a:bodyPr>
          <a:lstStyle/>
          <a:p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Psikoanalisis</a:t>
            </a:r>
            <a:endParaRPr lang="en-ID" sz="1800" b="0" i="0" dirty="0">
              <a:solidFill>
                <a:srgbClr val="242021"/>
              </a:solidFill>
              <a:effectLst/>
              <a:latin typeface="TimesNewRomanPSMT"/>
            </a:endParaRPr>
          </a:p>
          <a:p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Pemikirannya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kemudian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mencoba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untuk</a:t>
            </a:r>
            <a:r>
              <a:rPr lang="en-ID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memahami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kehidupan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manusia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yang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kompleks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baik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secara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internal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maupun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eksternal</a:t>
            </a:r>
            <a:r>
              <a:rPr lang="en-ID" dirty="0"/>
              <a:t> </a:t>
            </a:r>
          </a:p>
          <a:p>
            <a:endParaRPr lang="en-ID" dirty="0"/>
          </a:p>
          <a:p>
            <a:r>
              <a:rPr lang="en-ID" dirty="0" err="1">
                <a:solidFill>
                  <a:srgbClr val="242021"/>
                </a:solidFill>
                <a:latin typeface="TimesNewRomanPSMT"/>
              </a:rPr>
              <a:t>D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alam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diri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manusia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ego “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bukanlah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tuan di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rumahnya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sendiri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”. </a:t>
            </a:r>
          </a:p>
          <a:p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Selain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itu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segala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perilaku</a:t>
            </a:r>
            <a:r>
              <a:rPr lang="en-ID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manusia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dapat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dipahami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sebagai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sesuatu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yang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mengandung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arti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atau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signifikan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dan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bahwa</a:t>
            </a:r>
            <a:r>
              <a:rPr lang="en-ID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arti-arti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tersebut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seringkali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tak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diketahui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(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secara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sadar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) oleh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individu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karena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arti-arti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itu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terepresi</a:t>
            </a:r>
            <a:r>
              <a:rPr lang="en-ID" dirty="0"/>
              <a:t> </a:t>
            </a:r>
            <a:br>
              <a:rPr lang="en-ID" dirty="0"/>
            </a:br>
            <a:br>
              <a:rPr lang="en-ID" dirty="0"/>
            </a:br>
            <a:br>
              <a:rPr lang="en-ID" dirty="0"/>
            </a:br>
            <a:br>
              <a:rPr lang="en-ID" dirty="0"/>
            </a:b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8C4087-A46E-4B7D-B188-C9A5B12DF2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z="1800" b="0" i="0" dirty="0">
                <a:solidFill>
                  <a:srgbClr val="242021"/>
                </a:solidFill>
                <a:effectLst/>
                <a:latin typeface="TimesNewRomanPSMT"/>
              </a:rPr>
              <a:t>motif tak sadar mengendalikan sebagian besar perilaku</a:t>
            </a:r>
            <a:r>
              <a:rPr lang="sv-SE" dirty="0"/>
              <a:t> </a:t>
            </a:r>
            <a:br>
              <a:rPr lang="sv-SE" dirty="0"/>
            </a:br>
            <a:endParaRPr lang="en-ID" dirty="0"/>
          </a:p>
          <a:p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perilaku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manusia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didasari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pada Hasrat</a:t>
            </a:r>
            <a:r>
              <a:rPr lang="en-ID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seksualitas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pada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awalnya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(eros)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dirasakan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oleh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manusia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semenjak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kecil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dari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Ibunya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.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Pengalaman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seksual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dari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Ibu,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seperti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menyusui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selanjutnya</a:t>
            </a:r>
            <a:r>
              <a:rPr lang="en-ID" dirty="0"/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mengalami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perkembangannya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atau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tersublimasi</a:t>
            </a:r>
            <a:r>
              <a:rPr lang="en-ID" dirty="0">
                <a:solidFill>
                  <a:srgbClr val="242021"/>
                </a:solidFill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hingga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memunculkan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berbagai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perilaku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lain yang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disesuaikan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dengan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aturan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norma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masyarakat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atau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ID" sz="1800" b="0" i="0" dirty="0" err="1">
                <a:solidFill>
                  <a:srgbClr val="242021"/>
                </a:solidFill>
                <a:effectLst/>
                <a:latin typeface="TimesNewRomanPSMT"/>
              </a:rPr>
              <a:t>norma</a:t>
            </a:r>
            <a:r>
              <a:rPr lang="en-ID" sz="1800" b="0" i="0" dirty="0">
                <a:solidFill>
                  <a:srgbClr val="242021"/>
                </a:solidFill>
                <a:effectLst/>
                <a:latin typeface="TimesNewRomanPSMT"/>
              </a:rPr>
              <a:t> Ayah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6031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355B1-1E0C-4F30-9EED-1576BC9EB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Tradisi</a:t>
            </a:r>
            <a:r>
              <a:rPr lang="en-US" dirty="0"/>
              <a:t> Positivist</a:t>
            </a:r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10ABF9-76FD-42EA-B1B4-4757AF8AC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410" y="2016701"/>
            <a:ext cx="5744008" cy="429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0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EF4B-5806-448F-A3FA-97DBB016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Tradisi</a:t>
            </a:r>
            <a:r>
              <a:rPr lang="en-US" dirty="0"/>
              <a:t> </a:t>
            </a:r>
            <a:r>
              <a:rPr lang="en-US" dirty="0" err="1"/>
              <a:t>Historicrist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76D357-FF5B-432D-BAE2-F670E456B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450" y="2008922"/>
            <a:ext cx="499110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845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452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Nova Light</vt:lpstr>
      <vt:lpstr>Bembo</vt:lpstr>
      <vt:lpstr>Calibri</vt:lpstr>
      <vt:lpstr>TimesNewRomanPS-BoldMT</vt:lpstr>
      <vt:lpstr>TimesNewRomanPS-ItalicMT</vt:lpstr>
      <vt:lpstr>TimesNewRomanPSMT</vt:lpstr>
      <vt:lpstr>RetrospectVTI</vt:lpstr>
      <vt:lpstr>Teori sosial</vt:lpstr>
      <vt:lpstr>Karl Marx</vt:lpstr>
      <vt:lpstr>Max Weber</vt:lpstr>
      <vt:lpstr>Emile Durkheim</vt:lpstr>
      <vt:lpstr>Sigmund Freud</vt:lpstr>
      <vt:lpstr>Tradisi Positivist</vt:lpstr>
      <vt:lpstr>Tradisi Historicrist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sosial</dc:title>
  <dc:creator>seno</dc:creator>
  <cp:lastModifiedBy>seno</cp:lastModifiedBy>
  <cp:revision>3</cp:revision>
  <dcterms:created xsi:type="dcterms:W3CDTF">2021-03-29T08:44:10Z</dcterms:created>
  <dcterms:modified xsi:type="dcterms:W3CDTF">2021-03-29T09:07:12Z</dcterms:modified>
</cp:coreProperties>
</file>