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70" r:id="rId13"/>
    <p:sldId id="269" r:id="rId14"/>
    <p:sldId id="288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7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1806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406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20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921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59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5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316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3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77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3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A5FCDB-33FF-41F9-87B5-9AEEAFE8CCD6}" type="datetimeFigureOut">
              <a:rPr lang="id-ID" smtClean="0"/>
              <a:t>22/03/2019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C21B61-AB17-436B-AE76-19E08C62FC65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2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TRANSFER MASSA MOLEKULER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>
            <a:normAutofit/>
          </a:bodyPr>
          <a:lstStyle/>
          <a:p>
            <a:pPr lvl="2" eaLnBrk="1" hangingPunct="1"/>
            <a:r>
              <a:rPr lang="id-ID" altLang="en-US" sz="2000" dirty="0" smtClean="0"/>
              <a:t>Kecepatan total dinyatakan sebagai</a:t>
            </a:r>
            <a:r>
              <a:rPr lang="en-US" altLang="en-US" sz="2000" dirty="0" smtClean="0"/>
              <a:t>,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r>
              <a:rPr lang="id-ID" altLang="en-US" sz="2000" dirty="0" smtClean="0"/>
              <a:t>atau</a:t>
            </a:r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r>
              <a:rPr lang="id-ID" altLang="en-US" sz="2000" dirty="0" smtClean="0"/>
              <a:t>Yang jika disubstitusikan menjadi</a:t>
            </a:r>
            <a:endParaRPr lang="en-US" altLang="en-US" sz="2000" dirty="0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06555"/>
              </p:ext>
            </p:extLst>
          </p:nvPr>
        </p:nvGraphicFramePr>
        <p:xfrm>
          <a:off x="4507605" y="896938"/>
          <a:ext cx="3719847" cy="105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3" imgW="1384300" imgH="393700" progId="Equation.3">
                  <p:embed/>
                </p:oleObj>
              </mc:Choice>
              <mc:Fallback>
                <p:oleObj name="Equation" r:id="rId3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605" y="896938"/>
                        <a:ext cx="3719847" cy="1058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01190"/>
              </p:ext>
            </p:extLst>
          </p:nvPr>
        </p:nvGraphicFramePr>
        <p:xfrm>
          <a:off x="4305300" y="2478088"/>
          <a:ext cx="4343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5" imgW="1574800" imgH="241300" progId="Equation.3">
                  <p:embed/>
                </p:oleObj>
              </mc:Choice>
              <mc:Fallback>
                <p:oleObj name="Equation" r:id="rId5" imgW="157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478088"/>
                        <a:ext cx="4343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77425"/>
              </p:ext>
            </p:extLst>
          </p:nvPr>
        </p:nvGraphicFramePr>
        <p:xfrm>
          <a:off x="3869028" y="3824033"/>
          <a:ext cx="6705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7" imgW="2451100" imgH="393700" progId="Equation.3">
                  <p:embed/>
                </p:oleObj>
              </mc:Choice>
              <mc:Fallback>
                <p:oleObj name="Equation" r:id="rId7" imgW="245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028" y="3824033"/>
                        <a:ext cx="6705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495559" y="2104232"/>
            <a:ext cx="9200882" cy="4209245"/>
          </a:xfrm>
        </p:spPr>
        <p:txBody>
          <a:bodyPr>
            <a:normAutofit/>
          </a:bodyPr>
          <a:lstStyle/>
          <a:p>
            <a:pPr marL="914400" lvl="2" indent="-471488" eaLnBrk="1" hangingPunct="1">
              <a:buNone/>
            </a:pPr>
            <a:r>
              <a:rPr lang="id-ID" altLang="en-US" sz="2000" dirty="0" smtClean="0"/>
              <a:t>(</a:t>
            </a:r>
            <a:r>
              <a:rPr lang="en-US" altLang="en-US" sz="2000" b="1" dirty="0" smtClean="0"/>
              <a:t>N</a:t>
            </a:r>
            <a:r>
              <a:rPr lang="en-US" altLang="en-US" sz="2000" dirty="0" smtClean="0"/>
              <a:t> as flux relative to a fixed z</a:t>
            </a:r>
            <a:r>
              <a:rPr lang="id-ID" altLang="en-US" sz="2000" dirty="0" smtClean="0"/>
              <a:t>)</a:t>
            </a:r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r>
              <a:rPr lang="id-ID" altLang="en-US" sz="2000" dirty="0" smtClean="0"/>
              <a:t>akhirnya</a:t>
            </a:r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r>
              <a:rPr lang="id-ID" altLang="en-US" sz="2000" dirty="0" smtClean="0"/>
              <a:t>Atau secara umum</a:t>
            </a:r>
            <a:endParaRPr lang="en-US" altLang="en-US" sz="2000" dirty="0" smtClean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82777"/>
              </p:ext>
            </p:extLst>
          </p:nvPr>
        </p:nvGraphicFramePr>
        <p:xfrm>
          <a:off x="5163344" y="1192214"/>
          <a:ext cx="18653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3" imgW="660113" imgH="215806" progId="Equation.3">
                  <p:embed/>
                </p:oleObj>
              </mc:Choice>
              <mc:Fallback>
                <p:oleObj name="Equation" r:id="rId3" imgW="6601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344" y="1192214"/>
                        <a:ext cx="18653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45272"/>
              </p:ext>
            </p:extLst>
          </p:nvPr>
        </p:nvGraphicFramePr>
        <p:xfrm>
          <a:off x="3866356" y="3316838"/>
          <a:ext cx="63246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5" imgW="2209800" imgH="393700" progId="Equation.3">
                  <p:embed/>
                </p:oleObj>
              </mc:Choice>
              <mc:Fallback>
                <p:oleObj name="Equation" r:id="rId5" imgW="220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356" y="3316838"/>
                        <a:ext cx="63246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52294"/>
              </p:ext>
            </p:extLst>
          </p:nvPr>
        </p:nvGraphicFramePr>
        <p:xfrm>
          <a:off x="3668063" y="5048520"/>
          <a:ext cx="60213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7" imgW="1968500" imgH="215900" progId="Equation.3">
                  <p:embed/>
                </p:oleObj>
              </mc:Choice>
              <mc:Fallback>
                <p:oleObj name="Equation" r:id="rId7" imgW="1968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063" y="5048520"/>
                        <a:ext cx="6021388" cy="6588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9944" y="122030"/>
            <a:ext cx="10002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Karena kecepatan komponen, </a:t>
            </a:r>
            <a:r>
              <a:rPr lang="id-ID" sz="2000" dirty="0" smtClean="0"/>
              <a:t>v</a:t>
            </a:r>
            <a:r>
              <a:rPr lang="id-ID" sz="2000" baseline="-25000" dirty="0" smtClean="0"/>
              <a:t>A,z</a:t>
            </a:r>
            <a:r>
              <a:rPr lang="id-ID" sz="2000" dirty="0" smtClean="0"/>
              <a:t> </a:t>
            </a:r>
            <a:r>
              <a:rPr lang="id-ID" sz="2000" dirty="0"/>
              <a:t>dan </a:t>
            </a:r>
            <a:r>
              <a:rPr lang="id-ID" sz="2000" dirty="0" smtClean="0"/>
              <a:t>v</a:t>
            </a:r>
            <a:r>
              <a:rPr lang="id-ID" sz="2000" baseline="-25000" dirty="0" smtClean="0"/>
              <a:t>B,z</a:t>
            </a:r>
            <a:r>
              <a:rPr lang="id-ID" sz="2000" dirty="0"/>
              <a:t>, adalah kecepatan relatif terhadap sumbu z tetap, </a:t>
            </a:r>
            <a:endParaRPr lang="id-ID" sz="2000" dirty="0" smtClean="0"/>
          </a:p>
          <a:p>
            <a:r>
              <a:rPr lang="id-ID" sz="2000" dirty="0" smtClean="0"/>
              <a:t>jumlah c</a:t>
            </a:r>
            <a:r>
              <a:rPr lang="id-ID" sz="2000" baseline="-25000" dirty="0" smtClean="0"/>
              <a:t>A</a:t>
            </a:r>
            <a:r>
              <a:rPr lang="id-ID" sz="2000" dirty="0" smtClean="0"/>
              <a:t>v</a:t>
            </a:r>
            <a:r>
              <a:rPr lang="id-ID" sz="2000" baseline="-25000" dirty="0" smtClean="0"/>
              <a:t>A,z</a:t>
            </a:r>
            <a:r>
              <a:rPr lang="id-ID" sz="2000" dirty="0" smtClean="0"/>
              <a:t> </a:t>
            </a:r>
            <a:r>
              <a:rPr lang="id-ID" sz="2000" dirty="0"/>
              <a:t>dan </a:t>
            </a:r>
            <a:r>
              <a:rPr lang="id-ID" sz="2000" dirty="0" smtClean="0"/>
              <a:t>c</a:t>
            </a:r>
            <a:r>
              <a:rPr lang="id-ID" sz="2000" baseline="-25000" dirty="0" smtClean="0"/>
              <a:t>B</a:t>
            </a:r>
            <a:r>
              <a:rPr lang="id-ID" sz="2000" dirty="0" smtClean="0"/>
              <a:t>v</a:t>
            </a:r>
            <a:r>
              <a:rPr lang="id-ID" sz="2000" baseline="-25000" dirty="0" smtClean="0"/>
              <a:t>B,z</a:t>
            </a:r>
            <a:r>
              <a:rPr lang="id-ID" sz="2000" dirty="0" smtClean="0"/>
              <a:t> adalah </a:t>
            </a:r>
            <a:r>
              <a:rPr lang="id-ID" sz="2000" dirty="0"/>
              <a:t>fluks komponen A dan B relatif terhadap koordinat z; </a:t>
            </a:r>
            <a:endParaRPr lang="id-ID" sz="2000" dirty="0" smtClean="0"/>
          </a:p>
          <a:p>
            <a:r>
              <a:rPr lang="id-ID" sz="2000" dirty="0" smtClean="0"/>
              <a:t>Oleh </a:t>
            </a:r>
            <a:r>
              <a:rPr lang="id-ID" sz="2000" dirty="0"/>
              <a:t>karena itu, kita melambangkan jenis fluks baru ini yang relatif terhadap satu set sumbu stasioner</a:t>
            </a:r>
          </a:p>
        </p:txBody>
      </p:sp>
    </p:spTree>
    <p:extLst>
      <p:ext uri="{BB962C8B-B14F-4D97-AF65-F5344CB8AC3E}">
        <p14:creationId xmlns:p14="http://schemas.microsoft.com/office/powerpoint/2010/main" val="26772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4024"/>
            <a:ext cx="10720548" cy="29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1613"/>
            <a:ext cx="7848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pPr algn="ctr"/>
            <a:r>
              <a:rPr lang="id-ID" b="1" dirty="0" smtClean="0"/>
              <a:t>Diffusivitas</a:t>
            </a:r>
            <a:br>
              <a:rPr lang="id-ID" b="1" dirty="0" smtClean="0"/>
            </a:br>
            <a:r>
              <a:rPr lang="id-ID" b="1" dirty="0" smtClean="0"/>
              <a:t>gas &amp; cairan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844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dirty="0" smtClean="0"/>
              <a:t>Koefisien Difusi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Fick’s law proportionality/constant</a:t>
            </a:r>
          </a:p>
          <a:p>
            <a:pPr eaLnBrk="1" hangingPunct="1"/>
            <a:endParaRPr lang="id-ID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id-ID" altLang="en-US" dirty="0" smtClean="0"/>
          </a:p>
          <a:p>
            <a:pPr eaLnBrk="1" hangingPunct="1"/>
            <a:endParaRPr lang="en-US" altLang="en-US" dirty="0" smtClean="0"/>
          </a:p>
          <a:p>
            <a:r>
              <a:rPr lang="id-ID" altLang="en-US" dirty="0" smtClean="0"/>
              <a:t>Similar dengan viskositas kinematis, </a:t>
            </a:r>
            <a:r>
              <a:rPr lang="en-US" altLang="en-US" dirty="0" smtClean="0">
                <a:latin typeface="Symbol" panose="05050102010706020507" pitchFamily="18" charset="2"/>
              </a:rPr>
              <a:t>n</a:t>
            </a:r>
            <a:r>
              <a:rPr lang="id-ID" altLang="en-US" dirty="0" smtClean="0">
                <a:latin typeface="Symbol" panose="05050102010706020507" pitchFamily="18" charset="2"/>
              </a:rPr>
              <a:t>, </a:t>
            </a:r>
            <a:r>
              <a:rPr lang="id-ID" altLang="en-US" dirty="0" smtClean="0"/>
              <a:t>dan difusivitas termal,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</a:p>
          <a:p>
            <a:pPr marL="0" indent="0">
              <a:buNone/>
            </a:pPr>
            <a:endParaRPr lang="id-ID" altLang="en-US" dirty="0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124200" y="2514600"/>
          <a:ext cx="61722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61722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6632987" cy="51490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79277" y="2042318"/>
            <a:ext cx="3476403" cy="5149058"/>
          </a:xfrm>
        </p:spPr>
        <p:txBody>
          <a:bodyPr/>
          <a:lstStyle/>
          <a:p>
            <a:r>
              <a:rPr lang="id-ID" dirty="0" smtClean="0"/>
              <a:t>Jika tidak ada data eksperimen, ekspresi semiteoritis digunakan sebagai nilai perkiraan.</a:t>
            </a:r>
          </a:p>
          <a:p>
            <a:r>
              <a:rPr lang="id-ID" dirty="0" smtClean="0"/>
              <a:t>Terkadang </a:t>
            </a:r>
            <a:r>
              <a:rPr lang="id-ID" dirty="0"/>
              <a:t>sama validnya dengan nilai eksperimen karena kesulitan yang dihadapi dalam pengukurannya.</a:t>
            </a:r>
          </a:p>
        </p:txBody>
      </p:sp>
    </p:spTree>
    <p:extLst>
      <p:ext uri="{BB962C8B-B14F-4D97-AF65-F5344CB8AC3E}">
        <p14:creationId xmlns:p14="http://schemas.microsoft.com/office/powerpoint/2010/main" val="33447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75763" y="533400"/>
            <a:ext cx="10393251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Difusivitas massa gas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id-ID" altLang="en-US" dirty="0" smtClean="0"/>
              <a:t>Berdasar teori kinetika gas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 = mean free path length,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= mean speed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r>
              <a:rPr lang="id-ID" altLang="en-US" dirty="0" smtClean="0"/>
              <a:t>Persamaan </a:t>
            </a:r>
            <a:r>
              <a:rPr lang="en-US" altLang="en-US" dirty="0" err="1" smtClean="0"/>
              <a:t>Hirschfelder</a:t>
            </a:r>
            <a:r>
              <a:rPr lang="en-US" altLang="en-US" dirty="0" smtClean="0"/>
              <a:t> :</a:t>
            </a:r>
          </a:p>
          <a:p>
            <a:pPr lvl="1" eaLnBrk="1" hangingPunct="1"/>
            <a:endParaRPr lang="en-US" altLang="en-US" dirty="0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96115"/>
              </p:ext>
            </p:extLst>
          </p:nvPr>
        </p:nvGraphicFramePr>
        <p:xfrm>
          <a:off x="6057900" y="880058"/>
          <a:ext cx="2057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880058"/>
                        <a:ext cx="20574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46847"/>
              </p:ext>
            </p:extLst>
          </p:nvPr>
        </p:nvGraphicFramePr>
        <p:xfrm>
          <a:off x="5766516" y="2584361"/>
          <a:ext cx="4343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1638300" imgH="457200" progId="Equation.3">
                  <p:embed/>
                </p:oleObj>
              </mc:Choice>
              <mc:Fallback>
                <p:oleObj name="Equation" r:id="rId5" imgW="1638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516" y="2584361"/>
                        <a:ext cx="43434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657600" y="4648201"/>
          <a:ext cx="5562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7" imgW="2197100" imgH="723900" progId="Equation.3">
                  <p:embed/>
                </p:oleObj>
              </mc:Choice>
              <mc:Fallback>
                <p:oleObj name="Equation" r:id="rId7" imgW="21971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648201"/>
                        <a:ext cx="5562600" cy="1831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2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533400"/>
            <a:ext cx="7772400" cy="5562600"/>
          </a:xfrm>
        </p:spPr>
        <p:txBody>
          <a:bodyPr/>
          <a:lstStyle/>
          <a:p>
            <a:pPr marL="457200" lvl="1" indent="0">
              <a:buNone/>
            </a:pPr>
            <a:r>
              <a:rPr lang="id-ID" altLang="en-US" dirty="0" smtClean="0"/>
              <a:t>P</a:t>
            </a:r>
            <a:r>
              <a:rPr lang="en-US" altLang="en-US" dirty="0" err="1" smtClean="0"/>
              <a:t>arameter</a:t>
            </a:r>
            <a:r>
              <a:rPr lang="id-ID" altLang="en-US" dirty="0" smtClean="0"/>
              <a:t> </a:t>
            </a:r>
            <a:r>
              <a:rPr lang="en-US" altLang="en-US" b="1" dirty="0" err="1" smtClean="0"/>
              <a:t>Lennard</a:t>
            </a:r>
            <a:r>
              <a:rPr lang="en-US" altLang="en-US" b="1" dirty="0" smtClean="0"/>
              <a:t>-Jones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/>
              <a:t> </a:t>
            </a:r>
            <a:r>
              <a:rPr lang="id-ID" altLang="en-US" dirty="0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e</a:t>
            </a:r>
            <a:r>
              <a:rPr lang="en-US" altLang="en-US" dirty="0" smtClean="0"/>
              <a:t> </a:t>
            </a:r>
            <a:r>
              <a:rPr lang="id-ID" altLang="en-US" dirty="0" smtClean="0"/>
              <a:t>dari tabel atau </a:t>
            </a:r>
            <a:r>
              <a:rPr lang="en-US" altLang="en-US" dirty="0" smtClean="0"/>
              <a:t> </a:t>
            </a:r>
            <a:r>
              <a:rPr lang="id-ID" altLang="en-US" dirty="0" smtClean="0"/>
              <a:t>hubungan empiris</a:t>
            </a:r>
          </a:p>
          <a:p>
            <a:pPr lvl="1" eaLnBrk="1" hangingPunct="1"/>
            <a:endParaRPr lang="id-ID" altLang="en-US" dirty="0" smtClean="0"/>
          </a:p>
          <a:p>
            <a:pPr lvl="1" eaLnBrk="1" hangingPunct="1"/>
            <a:r>
              <a:rPr lang="en-US" altLang="en-US" dirty="0" smtClean="0"/>
              <a:t>for binary systems, (non-polar,</a:t>
            </a:r>
            <a:r>
              <a:rPr lang="id-ID" altLang="en-US" dirty="0" smtClean="0"/>
              <a:t> </a:t>
            </a:r>
            <a:r>
              <a:rPr lang="en-US" altLang="en-US" dirty="0" smtClean="0"/>
              <a:t>non-reacting)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r>
              <a:rPr lang="id-ID" altLang="en-US" dirty="0" smtClean="0"/>
              <a:t>Eksptrapolasi difusivitas sampai dengan 25 atm.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41181"/>
              </p:ext>
            </p:extLst>
          </p:nvPr>
        </p:nvGraphicFramePr>
        <p:xfrm>
          <a:off x="3124200" y="2244746"/>
          <a:ext cx="2590800" cy="106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3" imgW="952087" imgH="393529" progId="Equation.3">
                  <p:embed/>
                </p:oleObj>
              </mc:Choice>
              <mc:Fallback>
                <p:oleObj name="Equation" r:id="rId3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44746"/>
                        <a:ext cx="2590800" cy="1069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629400" y="2133601"/>
          <a:ext cx="2819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5" imgW="812447" imgH="253890" progId="Equation.3">
                  <p:embed/>
                </p:oleObj>
              </mc:Choice>
              <mc:Fallback>
                <p:oleObj name="Equation" r:id="rId5" imgW="81244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133601"/>
                        <a:ext cx="2819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200400" y="4495800"/>
          <a:ext cx="59436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7" imgW="2120900" imgH="533400" progId="Equation.3">
                  <p:embed/>
                </p:oleObj>
              </mc:Choice>
              <mc:Fallback>
                <p:oleObj name="Equation" r:id="rId7" imgW="2120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594360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3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dirty="0"/>
              <a:t>Binary gas-phase </a:t>
            </a:r>
            <a:r>
              <a:rPr lang="en-US" altLang="en-US" sz="4000" dirty="0" err="1"/>
              <a:t>Lennard</a:t>
            </a:r>
            <a:r>
              <a:rPr lang="en-US" altLang="en-US" sz="4000" dirty="0"/>
              <a:t>-Jones “collisional integral”</a:t>
            </a:r>
          </a:p>
        </p:txBody>
      </p:sp>
      <p:pic>
        <p:nvPicPr>
          <p:cNvPr id="7" name="Picture 3" descr="fig_2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9" y="2674811"/>
            <a:ext cx="4876800" cy="31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86546" y="1027905"/>
            <a:ext cx="5871917" cy="49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]\</a:t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62"/>
            <a:ext cx="10515600" cy="6465194"/>
          </a:xfrm>
        </p:spPr>
        <p:txBody>
          <a:bodyPr>
            <a:normAutofit/>
          </a:bodyPr>
          <a:lstStyle/>
          <a:p>
            <a:r>
              <a:rPr lang="id-ID" sz="2400" dirty="0"/>
              <a:t>Bila sebuah sistem mengandung dua atau lebih komponen yang konsentrasinya bervariasi dari satu titik ke titik lainnya, ada kecenderungan </a:t>
            </a:r>
            <a:r>
              <a:rPr lang="id-ID" sz="2400" b="1" dirty="0" smtClean="0"/>
              <a:t>alami </a:t>
            </a:r>
            <a:r>
              <a:rPr lang="id-ID" sz="2400" dirty="0" smtClean="0"/>
              <a:t>dari </a:t>
            </a:r>
            <a:r>
              <a:rPr lang="id-ID" sz="2400" dirty="0"/>
              <a:t>massa untuk ditransfer, </a:t>
            </a:r>
            <a:r>
              <a:rPr lang="id-ID" sz="2400" dirty="0" smtClean="0"/>
              <a:t>untuk </a:t>
            </a:r>
            <a:r>
              <a:rPr lang="id-ID" sz="2400" b="1" dirty="0" smtClean="0"/>
              <a:t>meminimalkan </a:t>
            </a:r>
            <a:r>
              <a:rPr lang="id-ID" sz="2400" b="1" dirty="0"/>
              <a:t>perbedaan konsentrasi </a:t>
            </a:r>
            <a:r>
              <a:rPr lang="id-ID" sz="2400" dirty="0"/>
              <a:t>dalam sistem. </a:t>
            </a:r>
            <a:endParaRPr lang="id-ID" sz="2400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dirty="0" smtClean="0"/>
              <a:t>Transfer massa satu </a:t>
            </a:r>
            <a:r>
              <a:rPr lang="id-ID" sz="2400" dirty="0"/>
              <a:t>penyusun dari daerah dengan konsentrasi lebih tinggi dengan konsentrasi yang lebih rendah disebut </a:t>
            </a:r>
            <a:r>
              <a:rPr lang="id-ID" sz="2400" b="1" dirty="0"/>
              <a:t>perpindahan massa.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17" y="1300242"/>
            <a:ext cx="5863310" cy="1548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6563" y="2146736"/>
            <a:ext cx="300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Kotak dengan pembatas P, yang satu berisi air satunya berisi etanol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97" y="2783300"/>
            <a:ext cx="5753847" cy="28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x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526"/>
            <a:ext cx="8001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x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13"/>
            <a:ext cx="76962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5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363913" y="533400"/>
            <a:ext cx="8828087" cy="5562600"/>
          </a:xfrm>
        </p:spPr>
        <p:txBody>
          <a:bodyPr/>
          <a:lstStyle/>
          <a:p>
            <a:pPr lvl="1" eaLnBrk="1" hangingPunct="1"/>
            <a:r>
              <a:rPr lang="id-ID" altLang="en-US" dirty="0" smtClean="0"/>
              <a:t>Jika </a:t>
            </a:r>
            <a:r>
              <a:rPr lang="id-ID" altLang="en-US" b="1" dirty="0" smtClean="0"/>
              <a:t>tidak tersedia 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latin typeface="Symbol" panose="05050102010706020507" pitchFamily="18" charset="2"/>
              </a:rPr>
              <a:t>s</a:t>
            </a:r>
            <a:r>
              <a:rPr lang="en-US" altLang="en-US" b="1" dirty="0" smtClean="0"/>
              <a:t> </a:t>
            </a:r>
            <a:r>
              <a:rPr lang="id-ID" altLang="en-US" b="1" dirty="0" smtClean="0"/>
              <a:t>atau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latin typeface="Symbol" panose="05050102010706020507" pitchFamily="18" charset="2"/>
              </a:rPr>
              <a:t>e</a:t>
            </a:r>
            <a:r>
              <a:rPr lang="en-US" altLang="en-US" b="1" dirty="0" smtClean="0"/>
              <a:t>, </a:t>
            </a:r>
            <a:r>
              <a:rPr lang="id-ID" altLang="en-US" dirty="0" smtClean="0"/>
              <a:t>dapat digunakan korelasi </a:t>
            </a:r>
            <a:r>
              <a:rPr lang="en-US" altLang="en-US" dirty="0" smtClean="0"/>
              <a:t> Fuller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r>
              <a:rPr lang="id-ID" altLang="en-US" dirty="0" smtClean="0"/>
              <a:t>Untuk </a:t>
            </a:r>
            <a:r>
              <a:rPr lang="id-ID" altLang="en-US" b="1" dirty="0" smtClean="0"/>
              <a:t>gas biner dengan senyawa polar</a:t>
            </a:r>
            <a:r>
              <a:rPr lang="id-ID" altLang="en-US" dirty="0" smtClean="0"/>
              <a:t>, </a:t>
            </a:r>
            <a:r>
              <a:rPr lang="en-US" altLang="en-US" dirty="0" smtClean="0">
                <a:latin typeface="Symbol" panose="05050102010706020507" pitchFamily="18" charset="2"/>
              </a:rPr>
              <a:t>W</a:t>
            </a:r>
            <a:r>
              <a:rPr lang="en-US" altLang="en-US" dirty="0" smtClean="0"/>
              <a:t> </a:t>
            </a:r>
            <a:r>
              <a:rPr lang="id-ID" altLang="en-US" dirty="0" smtClean="0"/>
              <a:t>dapat dihitung dengan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438398"/>
              </p:ext>
            </p:extLst>
          </p:nvPr>
        </p:nvGraphicFramePr>
        <p:xfrm>
          <a:off x="4191000" y="1164692"/>
          <a:ext cx="4200525" cy="175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3" imgW="1917700" imgH="800100" progId="Equation.3">
                  <p:embed/>
                </p:oleObj>
              </mc:Choice>
              <mc:Fallback>
                <p:oleObj name="Equation" r:id="rId3" imgW="19177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64692"/>
                        <a:ext cx="4200525" cy="1751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191000" y="4419601"/>
          <a:ext cx="38100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5" imgW="1346200" imgH="419100" progId="Equation.3">
                  <p:embed/>
                </p:oleObj>
              </mc:Choice>
              <mc:Fallback>
                <p:oleObj name="Equation" r:id="rId5" imgW="1346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1"/>
                        <a:ext cx="38100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2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600200" y="587376"/>
            <a:ext cx="7772400" cy="5562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d-ID" altLang="en-US" dirty="0" smtClean="0"/>
              <a:t>Di mana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4907"/>
              </p:ext>
            </p:extLst>
          </p:nvPr>
        </p:nvGraphicFramePr>
        <p:xfrm>
          <a:off x="3946302" y="533400"/>
          <a:ext cx="5638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3" imgW="2032000" imgH="457200" progId="Equation.3">
                  <p:embed/>
                </p:oleObj>
              </mc:Choice>
              <mc:Fallback>
                <p:oleObj name="Equation" r:id="rId3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02" y="533400"/>
                        <a:ext cx="5638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419600" y="1905001"/>
          <a:ext cx="25908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05001"/>
                        <a:ext cx="25908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267200" y="2667001"/>
          <a:ext cx="32004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7" imgW="1079500" imgH="469900" progId="Equation.3">
                  <p:embed/>
                </p:oleObj>
              </mc:Choice>
              <mc:Fallback>
                <p:oleObj name="Equation" r:id="rId7" imgW="107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67001"/>
                        <a:ext cx="3200400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191000" y="4114800"/>
          <a:ext cx="4191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9" imgW="1422400" imgH="241300" progId="Equation.3">
                  <p:embed/>
                </p:oleObj>
              </mc:Choice>
              <mc:Fallback>
                <p:oleObj name="Equation" r:id="rId9" imgW="142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14800"/>
                        <a:ext cx="4191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45513"/>
              </p:ext>
            </p:extLst>
          </p:nvPr>
        </p:nvGraphicFramePr>
        <p:xfrm>
          <a:off x="3118297" y="4926014"/>
          <a:ext cx="5955406" cy="88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Equation" r:id="rId11" imgW="3060700" imgH="457200" progId="Equation.3">
                  <p:embed/>
                </p:oleObj>
              </mc:Choice>
              <mc:Fallback>
                <p:oleObj name="Equation" r:id="rId11" imgW="306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297" y="4926014"/>
                        <a:ext cx="5955406" cy="88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0765" y="2390664"/>
            <a:ext cx="4236241" cy="16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357437" y="947738"/>
            <a:ext cx="7772400" cy="51054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d-ID" altLang="en-US" dirty="0" smtClean="0"/>
              <a:t>dan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id-ID" altLang="en-US" dirty="0" smtClean="0"/>
          </a:p>
          <a:p>
            <a:pPr lvl="1" eaLnBrk="1" hangingPunct="1">
              <a:buFontTx/>
              <a:buNone/>
            </a:pPr>
            <a:endParaRPr lang="id-ID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/>
            <a:r>
              <a:rPr lang="id-ID" altLang="en-US" dirty="0" smtClean="0"/>
              <a:t>Untuk </a:t>
            </a:r>
            <a:r>
              <a:rPr lang="id-ID" altLang="en-US" b="1" dirty="0" smtClean="0"/>
              <a:t>campuran gas dengan beberapa senyawa</a:t>
            </a:r>
            <a:endParaRPr lang="en-US" altLang="en-US" b="1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marL="457200" lvl="1" indent="0" eaLnBrk="1" hangingPunct="1">
              <a:buNone/>
            </a:pPr>
            <a:r>
              <a:rPr lang="id-ID" altLang="en-US" dirty="0" smtClean="0"/>
              <a:t>dengan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048000" y="1600200"/>
          <a:ext cx="2514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3" imgW="1002865" imgH="241195" progId="Equation.3">
                  <p:embed/>
                </p:oleObj>
              </mc:Choice>
              <mc:Fallback>
                <p:oleObj name="Equation" r:id="rId3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25146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477000" y="1219201"/>
          <a:ext cx="29718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5" imgW="1117600" imgH="469900" progId="Equation.3">
                  <p:embed/>
                </p:oleObj>
              </mc:Choice>
              <mc:Fallback>
                <p:oleObj name="Equation" r:id="rId5" imgW="111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19201"/>
                        <a:ext cx="297180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32931"/>
              </p:ext>
            </p:extLst>
          </p:nvPr>
        </p:nvGraphicFramePr>
        <p:xfrm>
          <a:off x="3505200" y="3078164"/>
          <a:ext cx="7010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7" imgW="2705100" imgH="431800" progId="Equation.3">
                  <p:embed/>
                </p:oleObj>
              </mc:Choice>
              <mc:Fallback>
                <p:oleObj name="Equation" r:id="rId7" imgW="270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8164"/>
                        <a:ext cx="7010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56915"/>
              </p:ext>
            </p:extLst>
          </p:nvPr>
        </p:nvGraphicFramePr>
        <p:xfrm>
          <a:off x="4267200" y="4720431"/>
          <a:ext cx="36576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9" imgW="1307532" imgH="431613" progId="Equation.3">
                  <p:embed/>
                </p:oleObj>
              </mc:Choice>
              <mc:Fallback>
                <p:oleObj name="Equation" r:id="rId9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20431"/>
                        <a:ext cx="36576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8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247775" y="762000"/>
            <a:ext cx="10944225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Difusivitas Massa Cairan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id-ID" altLang="en-US" sz="2400" dirty="0" smtClean="0"/>
              <a:t>Tidak ada teori yang mendasari</a:t>
            </a:r>
            <a:endParaRPr lang="en-US" altLang="en-US" sz="2400" dirty="0" smtClean="0"/>
          </a:p>
          <a:p>
            <a:pPr lvl="1" eaLnBrk="1" hangingPunct="1"/>
            <a:r>
              <a:rPr lang="id-ID" altLang="en-US" sz="2400" dirty="0" smtClean="0"/>
              <a:t>Mendifusi sebagai molekul atau ion</a:t>
            </a:r>
            <a:endParaRPr lang="en-US" altLang="en-US" sz="2400" dirty="0" smtClean="0"/>
          </a:p>
          <a:p>
            <a:pPr lvl="1" eaLnBrk="1" hangingPunct="1"/>
            <a:r>
              <a:rPr lang="id-ID" altLang="en-US" sz="2400" dirty="0" smtClean="0"/>
              <a:t>Teori </a:t>
            </a:r>
            <a:r>
              <a:rPr lang="en-US" altLang="en-US" sz="2400" dirty="0" err="1" smtClean="0"/>
              <a:t>Eyring</a:t>
            </a:r>
            <a:endParaRPr lang="id-ID" altLang="en-US" sz="2400" dirty="0" smtClean="0"/>
          </a:p>
          <a:p>
            <a:pPr marL="457200" lvl="1" indent="0">
              <a:buNone/>
            </a:pPr>
            <a:r>
              <a:rPr lang="id-ID" sz="2400" dirty="0" smtClean="0"/>
              <a:t>	Dalam </a:t>
            </a:r>
            <a:r>
              <a:rPr lang="id-ID" sz="2400" dirty="0"/>
              <a:t>konsep Eyring, cairan ideal diperlakukan sebagai model kisi quasicrystalline yang diselingi dengan lubang. Fenomena transportasi </a:t>
            </a:r>
            <a:r>
              <a:rPr lang="id-ID" sz="2400" dirty="0" smtClean="0"/>
              <a:t>digambarkan </a:t>
            </a:r>
            <a:r>
              <a:rPr lang="id-ID" sz="2400" dirty="0"/>
              <a:t>dengan proses tingkat unimolekuler yang melibatkan lompatan molekul zat terlarut ke dalam lubang di dalam model kisi</a:t>
            </a:r>
            <a:r>
              <a:rPr lang="id-ID" sz="2400" dirty="0" smtClean="0"/>
              <a:t>.</a:t>
            </a:r>
          </a:p>
          <a:p>
            <a:pPr marL="457200" lvl="1" indent="0">
              <a:buNone/>
            </a:pPr>
            <a:endParaRPr lang="id-ID" altLang="en-US" sz="2400" dirty="0" smtClean="0"/>
          </a:p>
          <a:p>
            <a:pPr lvl="1" eaLnBrk="1" hangingPunct="1"/>
            <a:r>
              <a:rPr lang="en-US" altLang="en-US" sz="2400" dirty="0" smtClean="0"/>
              <a:t> </a:t>
            </a:r>
            <a:r>
              <a:rPr lang="id-ID" altLang="en-US" sz="2400" dirty="0" smtClean="0"/>
              <a:t>Teori </a:t>
            </a:r>
            <a:r>
              <a:rPr lang="en-US" altLang="en-US" sz="2400" dirty="0" smtClean="0"/>
              <a:t>Hydrodynamic </a:t>
            </a:r>
            <a:endParaRPr lang="id-ID" altLang="en-US" sz="2400" dirty="0" smtClean="0"/>
          </a:p>
          <a:p>
            <a:pPr marL="457200" lvl="1" indent="0">
              <a:buNone/>
            </a:pPr>
            <a:r>
              <a:rPr lang="id-ID" sz="2400" dirty="0"/>
              <a:t>Teori hidrodinamika menyatakan bahwa koefisien difusi cairan terkait dengan mobilitas molekul zat terlarut; yaitu, dengan kecepatan </a:t>
            </a:r>
            <a:r>
              <a:rPr lang="id-ID" sz="2400" dirty="0" smtClean="0"/>
              <a:t>molekul di </a:t>
            </a:r>
            <a:r>
              <a:rPr lang="id-ID" sz="2400" dirty="0"/>
              <a:t>bawah pengaruh gaya penggerak unit. Hukum hidrodinamika memberikan hubungan antara gaya dan kecepatan.</a:t>
            </a:r>
            <a:endParaRPr lang="id-ID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10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3361637"/>
              </p:ext>
            </p:extLst>
          </p:nvPr>
        </p:nvGraphicFramePr>
        <p:xfrm>
          <a:off x="4219575" y="766753"/>
          <a:ext cx="19859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3" imgW="850531" imgH="431613" progId="Equation.3">
                  <p:embed/>
                </p:oleObj>
              </mc:Choice>
              <mc:Fallback>
                <p:oleObj name="Equation" r:id="rId3" imgW="85053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766753"/>
                        <a:ext cx="19859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2745"/>
              </p:ext>
            </p:extLst>
          </p:nvPr>
        </p:nvGraphicFramePr>
        <p:xfrm>
          <a:off x="5072129" y="2135908"/>
          <a:ext cx="48768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5" imgW="1866600" imgH="469800" progId="Equation.3">
                  <p:embed/>
                </p:oleObj>
              </mc:Choice>
              <mc:Fallback>
                <p:oleObj name="Equation" r:id="rId5" imgW="1866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129" y="2135908"/>
                        <a:ext cx="4876800" cy="1227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80941" y="405661"/>
            <a:ext cx="6701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d-ID" altLang="en-US" sz="2400" dirty="0"/>
              <a:t>Persamaan </a:t>
            </a:r>
            <a:r>
              <a:rPr lang="en-US" altLang="en-US" sz="2400" dirty="0"/>
              <a:t>Stokes-Einstein</a:t>
            </a:r>
          </a:p>
          <a:p>
            <a:pPr lvl="2"/>
            <a:endParaRPr lang="en-US" altLang="en-US" sz="2400" dirty="0"/>
          </a:p>
          <a:p>
            <a:pPr lvl="1"/>
            <a:endParaRPr lang="id-ID" altLang="en-US" sz="2400" dirty="0"/>
          </a:p>
          <a:p>
            <a:pPr lvl="1"/>
            <a:endParaRPr lang="id-ID" altLang="en-US" sz="2400" dirty="0"/>
          </a:p>
          <a:p>
            <a:pPr lvl="1"/>
            <a:r>
              <a:rPr lang="id-ID" altLang="en-US" sz="2400" dirty="0"/>
              <a:t>Persamaan </a:t>
            </a:r>
            <a:r>
              <a:rPr lang="en-US" altLang="en-US" sz="2400" dirty="0" err="1"/>
              <a:t>Wilke</a:t>
            </a:r>
            <a:r>
              <a:rPr lang="en-US" altLang="en-US" sz="2400" dirty="0"/>
              <a:t>-Chang</a:t>
            </a:r>
            <a:r>
              <a:rPr lang="id-ID" altLang="en-US" sz="2400" dirty="0"/>
              <a:t> : </a:t>
            </a: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81329" y="3614241"/>
            <a:ext cx="81771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vP4B2E3F"/>
              </a:rPr>
              <a:t>DAB </a:t>
            </a:r>
            <a:r>
              <a:rPr lang="id-ID" sz="2000" dirty="0" smtClean="0">
                <a:latin typeface="AdvP4B2E3F"/>
              </a:rPr>
              <a:t>  </a:t>
            </a:r>
            <a:r>
              <a:rPr lang="id-ID" sz="2000" dirty="0" smtClean="0">
                <a:latin typeface="AdvP4B2E3F"/>
              </a:rPr>
              <a:t>	= </a:t>
            </a:r>
            <a:r>
              <a:rPr lang="id-ID" sz="2000" dirty="0" smtClean="0">
                <a:latin typeface="AdvP41153C"/>
              </a:rPr>
              <a:t>difusivitas </a:t>
            </a:r>
            <a:r>
              <a:rPr lang="id-ID" sz="2000" dirty="0" smtClean="0">
                <a:latin typeface="AdvP41153C"/>
              </a:rPr>
              <a:t>dalam </a:t>
            </a:r>
            <a:r>
              <a:rPr lang="en-US" sz="2000" dirty="0" smtClean="0">
                <a:latin typeface="AdvP41153C"/>
              </a:rPr>
              <a:t> </a:t>
            </a:r>
            <a:r>
              <a:rPr lang="en-US" sz="2000" dirty="0">
                <a:latin typeface="AdvP41153C"/>
              </a:rPr>
              <a:t>cm2/s; </a:t>
            </a:r>
            <a:endParaRPr lang="id-ID" sz="2000" dirty="0" smtClean="0">
              <a:latin typeface="AdvP41153C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000" dirty="0" smtClean="0">
                <a:latin typeface="AdvP4B2E3F"/>
              </a:rPr>
              <a:t>B </a:t>
            </a:r>
            <a:r>
              <a:rPr lang="id-ID" sz="2000" dirty="0" smtClean="0">
                <a:latin typeface="AdvP4B2E3F"/>
              </a:rPr>
              <a:t>	= </a:t>
            </a:r>
            <a:r>
              <a:rPr lang="id-ID" sz="2000" dirty="0" smtClean="0">
                <a:latin typeface="AdvP41153C"/>
              </a:rPr>
              <a:t>viskositas</a:t>
            </a:r>
            <a:r>
              <a:rPr lang="id-ID" sz="2000" dirty="0" smtClean="0">
                <a:latin typeface="AdvP41153C"/>
              </a:rPr>
              <a:t>, cP</a:t>
            </a:r>
            <a:endParaRPr lang="en-US" sz="2000" dirty="0">
              <a:latin typeface="AdvP41153C"/>
            </a:endParaRPr>
          </a:p>
          <a:p>
            <a:r>
              <a:rPr lang="en-US" sz="2000" dirty="0" smtClean="0">
                <a:latin typeface="AdvP4B2E3F"/>
              </a:rPr>
              <a:t>T </a:t>
            </a:r>
            <a:r>
              <a:rPr lang="id-ID" sz="2000" dirty="0" smtClean="0">
                <a:latin typeface="AdvP4B2E3F"/>
              </a:rPr>
              <a:t>	= </a:t>
            </a:r>
            <a:r>
              <a:rPr lang="id-ID" sz="2000" dirty="0" smtClean="0">
                <a:latin typeface="AdvP41153C"/>
              </a:rPr>
              <a:t>suhu </a:t>
            </a:r>
            <a:r>
              <a:rPr lang="id-ID" sz="2000" dirty="0" smtClean="0">
                <a:latin typeface="AdvP41153C"/>
              </a:rPr>
              <a:t>absolut</a:t>
            </a:r>
            <a:r>
              <a:rPr lang="en-US" sz="2000" dirty="0" smtClean="0">
                <a:latin typeface="AdvP41153C"/>
              </a:rPr>
              <a:t>, </a:t>
            </a:r>
            <a:r>
              <a:rPr lang="id-ID" sz="2000" dirty="0" smtClean="0">
                <a:latin typeface="AdvP41153C"/>
              </a:rPr>
              <a:t>dalam </a:t>
            </a:r>
            <a:r>
              <a:rPr lang="en-US" sz="2000" dirty="0" smtClean="0">
                <a:latin typeface="AdvP41153C"/>
              </a:rPr>
              <a:t>K</a:t>
            </a:r>
            <a:r>
              <a:rPr lang="en-US" sz="2000" dirty="0">
                <a:latin typeface="AdvP41153C"/>
              </a:rPr>
              <a:t>; </a:t>
            </a:r>
            <a:endParaRPr lang="id-ID" sz="2000" dirty="0" smtClean="0">
              <a:latin typeface="AdvP41153C"/>
            </a:endParaRPr>
          </a:p>
          <a:p>
            <a:r>
              <a:rPr lang="en-US" sz="2000" dirty="0" smtClean="0">
                <a:latin typeface="AdvP4B2E3F"/>
              </a:rPr>
              <a:t>MB </a:t>
            </a:r>
            <a:r>
              <a:rPr lang="id-ID" sz="2000" dirty="0" smtClean="0">
                <a:latin typeface="AdvP4B2E3F"/>
              </a:rPr>
              <a:t>	= </a:t>
            </a:r>
            <a:r>
              <a:rPr lang="id-ID" sz="2000" dirty="0" smtClean="0">
                <a:latin typeface="AdvP41153C"/>
              </a:rPr>
              <a:t>BM </a:t>
            </a:r>
            <a:r>
              <a:rPr lang="id-ID" sz="2000" dirty="0" smtClean="0">
                <a:latin typeface="AdvP41153C"/>
              </a:rPr>
              <a:t>solvent</a:t>
            </a:r>
          </a:p>
          <a:p>
            <a:r>
              <a:rPr lang="en-US" sz="2000" dirty="0" smtClean="0">
                <a:latin typeface="AdvP4B2E3F"/>
              </a:rPr>
              <a:t>VA </a:t>
            </a:r>
            <a:r>
              <a:rPr lang="id-ID" sz="2000" dirty="0" smtClean="0">
                <a:latin typeface="AdvP4B2E3F"/>
              </a:rPr>
              <a:t>	= </a:t>
            </a:r>
            <a:r>
              <a:rPr lang="en-US" sz="2000" dirty="0" err="1" smtClean="0">
                <a:latin typeface="AdvP41153C"/>
              </a:rPr>
              <a:t>mol</a:t>
            </a:r>
            <a:r>
              <a:rPr lang="id-ID" sz="2000" dirty="0" smtClean="0">
                <a:latin typeface="AdvP41153C"/>
              </a:rPr>
              <a:t>ecular </a:t>
            </a:r>
            <a:r>
              <a:rPr lang="en-US" sz="2000" dirty="0" smtClean="0">
                <a:latin typeface="AdvP41153C"/>
              </a:rPr>
              <a:t>volume </a:t>
            </a:r>
            <a:r>
              <a:rPr lang="id-ID" sz="2000" dirty="0" smtClean="0">
                <a:latin typeface="AdvP41153C"/>
              </a:rPr>
              <a:t>solut pada titik didih normal dalam </a:t>
            </a:r>
            <a:r>
              <a:rPr lang="en-US" sz="2000" dirty="0" smtClean="0">
                <a:latin typeface="AdvP41153C"/>
              </a:rPr>
              <a:t>cm3/g </a:t>
            </a:r>
            <a:r>
              <a:rPr lang="en-US" sz="2000" dirty="0" err="1">
                <a:latin typeface="AdvP41153C"/>
              </a:rPr>
              <a:t>mol</a:t>
            </a:r>
            <a:r>
              <a:rPr lang="en-US" sz="2000" dirty="0">
                <a:latin typeface="AdvP41153C"/>
              </a:rPr>
              <a:t>; </a:t>
            </a:r>
            <a:endParaRPr lang="id-ID" sz="2000" dirty="0" smtClean="0">
              <a:latin typeface="AdvP41153C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ɸ</a:t>
            </a:r>
            <a:r>
              <a:rPr lang="id-ID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id-ID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</a:t>
            </a:r>
            <a:r>
              <a:rPr lang="id-ID" sz="2000" dirty="0" smtClean="0">
                <a:latin typeface="AdvP41153C"/>
              </a:rPr>
              <a:t>parameter </a:t>
            </a:r>
            <a:r>
              <a:rPr lang="id-ID" sz="2000" dirty="0" smtClean="0">
                <a:latin typeface="AdvP41153C"/>
              </a:rPr>
              <a:t>asosiasi untuk</a:t>
            </a:r>
            <a:r>
              <a:rPr lang="en-US" sz="2000" dirty="0" smtClean="0">
                <a:latin typeface="AdvP41153C"/>
              </a:rPr>
              <a:t>for </a:t>
            </a:r>
            <a:r>
              <a:rPr lang="en-US" sz="2000" dirty="0" err="1" smtClean="0">
                <a:latin typeface="AdvP41153C"/>
              </a:rPr>
              <a:t>solven</a:t>
            </a:r>
            <a:r>
              <a:rPr lang="id-ID" sz="2000" dirty="0">
                <a:latin typeface="AdvP41153C"/>
              </a:rPr>
              <a:t>t</a:t>
            </a:r>
            <a:r>
              <a:rPr lang="en-US" sz="2000" dirty="0" smtClean="0">
                <a:latin typeface="AdvP41153C"/>
              </a:rPr>
              <a:t> </a:t>
            </a:r>
            <a:r>
              <a:rPr lang="en-US" sz="2000" dirty="0">
                <a:latin typeface="AdvP4B2E3F"/>
              </a:rPr>
              <a:t>B</a:t>
            </a:r>
            <a:r>
              <a:rPr lang="en-US" sz="2000" dirty="0">
                <a:latin typeface="AdvP41153C"/>
              </a:rPr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707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lV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1"/>
            <a:ext cx="7848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x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80772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Ex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1"/>
            <a:ext cx="7848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70088" y="866775"/>
            <a:ext cx="8750300" cy="5486400"/>
          </a:xfrm>
        </p:spPr>
        <p:txBody>
          <a:bodyPr/>
          <a:lstStyle/>
          <a:p>
            <a:pPr lvl="1" eaLnBrk="1" hangingPunct="1"/>
            <a:r>
              <a:rPr lang="id-ID" altLang="en-US" dirty="0" smtClean="0"/>
              <a:t>Untuk </a:t>
            </a:r>
            <a:r>
              <a:rPr lang="id-ID" altLang="en-US" b="1" dirty="0" smtClean="0"/>
              <a:t>pengenceran tak berhingga </a:t>
            </a:r>
            <a:r>
              <a:rPr lang="id-ID" altLang="en-US" dirty="0" smtClean="0"/>
              <a:t>persamaan</a:t>
            </a:r>
            <a:r>
              <a:rPr lang="en-US" altLang="en-US" dirty="0" smtClean="0"/>
              <a:t> W-C </a:t>
            </a:r>
            <a:r>
              <a:rPr lang="id-ID" altLang="en-US" dirty="0" smtClean="0"/>
              <a:t>disederhanakan menjadi pers. </a:t>
            </a:r>
            <a:r>
              <a:rPr lang="en-US" altLang="en-US" dirty="0" err="1" smtClean="0"/>
              <a:t>Hayduk-Laudie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r>
              <a:rPr lang="id-ID" altLang="en-US" dirty="0" smtClean="0"/>
              <a:t>Persamaan </a:t>
            </a:r>
            <a:r>
              <a:rPr lang="en-US" altLang="en-US" b="1" dirty="0" err="1" smtClean="0"/>
              <a:t>Scheibel’s</a:t>
            </a:r>
            <a:r>
              <a:rPr lang="en-US" altLang="en-US" dirty="0" smtClean="0"/>
              <a:t> </a:t>
            </a:r>
            <a:r>
              <a:rPr lang="id-ID" altLang="en-US" dirty="0" smtClean="0"/>
              <a:t>menghilangkan </a:t>
            </a:r>
            <a:r>
              <a:rPr lang="en-US" altLang="en-US" dirty="0" smtClean="0">
                <a:latin typeface="Symbol" panose="05050102010706020507" pitchFamily="18" charset="2"/>
              </a:rPr>
              <a:t>F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,</a:t>
            </a:r>
          </a:p>
          <a:p>
            <a:pPr lvl="1" eaLnBrk="1" hangingPunct="1"/>
            <a:endParaRPr lang="en-US" altLang="en-US" dirty="0" smtClean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32024"/>
              </p:ext>
            </p:extLst>
          </p:nvPr>
        </p:nvGraphicFramePr>
        <p:xfrm>
          <a:off x="4832797" y="1517696"/>
          <a:ext cx="4953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3" imgW="1828800" imgH="228600" progId="Equation.3">
                  <p:embed/>
                </p:oleObj>
              </mc:Choice>
              <mc:Fallback>
                <p:oleObj name="Equation" r:id="rId3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797" y="1517696"/>
                        <a:ext cx="4953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724400" y="3124200"/>
          <a:ext cx="23622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5" imgW="901309" imgH="431613" progId="Equation.3">
                  <p:embed/>
                </p:oleObj>
              </mc:Choice>
              <mc:Fallback>
                <p:oleObj name="Equation" r:id="rId5" imgW="90130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23622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038600" y="4419600"/>
          <a:ext cx="48768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7" imgW="1841500" imgH="558800" progId="Equation.3">
                  <p:embed/>
                </p:oleObj>
              </mc:Choice>
              <mc:Fallback>
                <p:oleObj name="Equation" r:id="rId7" imgW="1841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48768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Perpindahan massa dalam campuran cairan atau melintasi batas fasa </a:t>
            </a:r>
            <a:r>
              <a:rPr lang="id-ID" sz="2400" dirty="0" smtClean="0"/>
              <a:t>(interface) adalah </a:t>
            </a:r>
            <a:r>
              <a:rPr lang="id-ID" sz="2400" dirty="0"/>
              <a:t>proses yang memainkan peran utama dalam banyak proses industri. </a:t>
            </a:r>
            <a:endParaRPr lang="id-ID" sz="2400" dirty="0" smtClean="0"/>
          </a:p>
          <a:p>
            <a:r>
              <a:rPr lang="id-ID" sz="2400" dirty="0" smtClean="0"/>
              <a:t>Contoh </a:t>
            </a:r>
            <a:r>
              <a:rPr lang="id-ID" sz="2400" dirty="0"/>
              <a:t>proses tersebut adalah</a:t>
            </a:r>
            <a:r>
              <a:rPr lang="id-ID" sz="2400" dirty="0" smtClean="0"/>
              <a:t>:</a:t>
            </a:r>
          </a:p>
          <a:p>
            <a:pPr lvl="1"/>
            <a:r>
              <a:rPr lang="id-ID" sz="2400" dirty="0" smtClean="0"/>
              <a:t>Distilasi</a:t>
            </a:r>
          </a:p>
          <a:p>
            <a:pPr lvl="1"/>
            <a:r>
              <a:rPr lang="id-ID" sz="2400" dirty="0" smtClean="0"/>
              <a:t>Absorbsi</a:t>
            </a:r>
          </a:p>
          <a:p>
            <a:pPr lvl="1"/>
            <a:r>
              <a:rPr lang="id-ID" sz="2400" dirty="0" smtClean="0"/>
              <a:t>Adsorpsi – Stripping</a:t>
            </a:r>
          </a:p>
          <a:p>
            <a:pPr lvl="1"/>
            <a:r>
              <a:rPr lang="id-ID" sz="2400" dirty="0" smtClean="0"/>
              <a:t>Drying </a:t>
            </a:r>
          </a:p>
          <a:p>
            <a:r>
              <a:rPr lang="id-ID" sz="2400" dirty="0" smtClean="0"/>
              <a:t>Mekanisme transfer massa melibatkan baik </a:t>
            </a:r>
            <a:r>
              <a:rPr lang="id-ID" sz="2400" b="1" dirty="0" smtClean="0"/>
              <a:t>difusi molekuler </a:t>
            </a:r>
            <a:r>
              <a:rPr lang="id-ID" sz="2400" dirty="0" smtClean="0"/>
              <a:t>maupun </a:t>
            </a:r>
            <a:r>
              <a:rPr lang="id-ID" sz="2400" b="1" dirty="0" smtClean="0"/>
              <a:t>difusi konveksi</a:t>
            </a:r>
            <a:r>
              <a:rPr lang="id-ID" sz="2400" dirty="0" smtClean="0"/>
              <a:t>.</a:t>
            </a:r>
          </a:p>
          <a:p>
            <a:pPr marL="0" indent="0">
              <a:buNone/>
            </a:pPr>
            <a:endParaRPr lang="id-ID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810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700338" y="590550"/>
            <a:ext cx="7772400" cy="5334000"/>
          </a:xfrm>
        </p:spPr>
        <p:txBody>
          <a:bodyPr/>
          <a:lstStyle/>
          <a:p>
            <a:pPr lvl="1" eaLnBrk="1" hangingPunct="1"/>
            <a:r>
              <a:rPr lang="id-ID" altLang="en-US" dirty="0" smtClean="0"/>
              <a:t>Perubahan nilai difusivitas karena </a:t>
            </a:r>
            <a:r>
              <a:rPr lang="id-ID" altLang="en-US" b="1" dirty="0" smtClean="0"/>
              <a:t>berubahnya suhu</a:t>
            </a:r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id-ID" altLang="en-US" dirty="0" smtClean="0"/>
              <a:t>Persamaan </a:t>
            </a:r>
            <a:r>
              <a:rPr lang="id-ID" altLang="en-US" b="1" dirty="0" smtClean="0"/>
              <a:t>Nerst</a:t>
            </a:r>
            <a:r>
              <a:rPr lang="id-ID" altLang="en-US" dirty="0" smtClean="0"/>
              <a:t> untuk difusi garam univalen dalam larutan encer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02657"/>
              </p:ext>
            </p:extLst>
          </p:nvPr>
        </p:nvGraphicFramePr>
        <p:xfrm>
          <a:off x="5054958" y="1224566"/>
          <a:ext cx="35052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3" imgW="1269449" imgH="520474" progId="Equation.3">
                  <p:embed/>
                </p:oleObj>
              </mc:Choice>
              <mc:Fallback>
                <p:oleObj name="Equation" r:id="rId3" imgW="1269449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958" y="1224566"/>
                        <a:ext cx="35052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0920"/>
              </p:ext>
            </p:extLst>
          </p:nvPr>
        </p:nvGraphicFramePr>
        <p:xfrm>
          <a:off x="4475410" y="3609305"/>
          <a:ext cx="3886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5" imgW="1409088" imgH="431613" progId="Equation.3">
                  <p:embed/>
                </p:oleObj>
              </mc:Choice>
              <mc:Fallback>
                <p:oleObj name="Equation" r:id="rId5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410" y="3609305"/>
                        <a:ext cx="38862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2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 campuran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Perpindahan massa selalu melibatkan campuran. </a:t>
            </a:r>
            <a:endParaRPr lang="id-ID" sz="2400" dirty="0" smtClean="0"/>
          </a:p>
          <a:p>
            <a:r>
              <a:rPr lang="id-ID" sz="2400" dirty="0" smtClean="0"/>
              <a:t>Akibatnya</a:t>
            </a:r>
            <a:r>
              <a:rPr lang="id-ID" sz="2400" dirty="0"/>
              <a:t>, kita harus </a:t>
            </a:r>
            <a:r>
              <a:rPr lang="id-ID" sz="2400" dirty="0" smtClean="0"/>
              <a:t>mempertimbangkan variasi </a:t>
            </a:r>
            <a:r>
              <a:rPr lang="id-ID" sz="2400" dirty="0"/>
              <a:t>sifat </a:t>
            </a:r>
            <a:r>
              <a:rPr lang="id-ID" sz="2400" dirty="0" smtClean="0"/>
              <a:t>fisis </a:t>
            </a:r>
            <a:r>
              <a:rPr lang="id-ID" sz="2400" dirty="0"/>
              <a:t>yang biasanya ada pada sistem tertentu. </a:t>
            </a:r>
            <a:endParaRPr lang="id-ID" sz="2400" dirty="0" smtClean="0"/>
          </a:p>
          <a:p>
            <a:r>
              <a:rPr lang="id-ID" sz="2400" dirty="0" smtClean="0"/>
              <a:t>Pendekatan</a:t>
            </a:r>
            <a:r>
              <a:rPr lang="id-ID" sz="2400" dirty="0"/>
              <a:t> </a:t>
            </a:r>
            <a:r>
              <a:rPr lang="id-ID" sz="2400" dirty="0" smtClean="0"/>
              <a:t>rekayasa </a:t>
            </a:r>
            <a:r>
              <a:rPr lang="id-ID" sz="2400" dirty="0"/>
              <a:t>konvensional </a:t>
            </a:r>
            <a:r>
              <a:rPr lang="id-ID" sz="2400" dirty="0" smtClean="0"/>
              <a:t>terhadap </a:t>
            </a:r>
            <a:r>
              <a:rPr lang="id-ID" sz="2400" dirty="0"/>
              <a:t>masalah </a:t>
            </a:r>
            <a:r>
              <a:rPr lang="id-ID" sz="2400" b="1" dirty="0"/>
              <a:t>sistem multikomponen adalah mencoba menguranginya menjadi sistem biner (dua </a:t>
            </a:r>
            <a:r>
              <a:rPr lang="id-ID" sz="2400" b="1" dirty="0" smtClean="0"/>
              <a:t>komponen) </a:t>
            </a:r>
            <a:r>
              <a:rPr lang="id-ID" sz="2400" dirty="0" smtClean="0"/>
              <a:t>yang </a:t>
            </a:r>
            <a:r>
              <a:rPr lang="id-ID" sz="2400" dirty="0"/>
              <a:t>representatif. 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0255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487" y="365125"/>
            <a:ext cx="11629623" cy="132556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Beberapa definisi dan relasi yang sering digunakan untuk menjelaskan peran komponen dalam campuran: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id-ID" altLang="en-US" sz="2400" dirty="0" smtClean="0"/>
              <a:t>Konsentrasi molar</a:t>
            </a:r>
            <a:r>
              <a:rPr lang="en-US" altLang="en-US" sz="2400" dirty="0" smtClean="0"/>
              <a:t>: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id-ID" altLang="en-US" sz="2400" dirty="0" smtClean="0"/>
              <a:t>Fraksi mol</a:t>
            </a:r>
            <a:r>
              <a:rPr lang="en-US" altLang="en-US" sz="2400" dirty="0" smtClean="0"/>
              <a:t>:</a:t>
            </a:r>
            <a:endParaRPr lang="id-ID" altLang="en-US" sz="2400" dirty="0" smtClean="0"/>
          </a:p>
          <a:p>
            <a:pPr lvl="1" eaLnBrk="1" hangingPunct="1"/>
            <a:endParaRPr lang="id-ID" altLang="en-US" dirty="0"/>
          </a:p>
          <a:p>
            <a:pPr lvl="1" eaLnBrk="1" hangingPunct="1"/>
            <a:endParaRPr lang="id-ID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                          </a:t>
            </a:r>
            <a:r>
              <a:rPr lang="en-US" altLang="en-US" sz="2000" dirty="0" smtClean="0"/>
              <a:t>(</a:t>
            </a:r>
            <a:r>
              <a:rPr lang="id-ID" altLang="en-US" sz="2000" dirty="0" smtClean="0"/>
              <a:t>padat, cair</a:t>
            </a:r>
            <a:r>
              <a:rPr lang="en-US" altLang="en-US" sz="2000" dirty="0" smtClean="0"/>
              <a:t>)                          </a:t>
            </a:r>
            <a:r>
              <a:rPr lang="id-ID" altLang="en-US" sz="2000" dirty="0" smtClean="0"/>
              <a:t>  </a:t>
            </a:r>
            <a:r>
              <a:rPr lang="en-US" altLang="en-US" sz="2000" dirty="0" smtClean="0"/>
              <a:t>(</a:t>
            </a:r>
            <a:r>
              <a:rPr lang="id-ID" altLang="en-US" sz="2000" dirty="0" smtClean="0"/>
              <a:t>gas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48739"/>
              </p:ext>
            </p:extLst>
          </p:nvPr>
        </p:nvGraphicFramePr>
        <p:xfrm>
          <a:off x="2659437" y="3261814"/>
          <a:ext cx="3946080" cy="86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1790700" imgH="393700" progId="Equation.3">
                  <p:embed/>
                </p:oleObj>
              </mc:Choice>
              <mc:Fallback>
                <p:oleObj name="Equation" r:id="rId3" imgW="1790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437" y="3261814"/>
                        <a:ext cx="3946080" cy="867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79448"/>
              </p:ext>
            </p:extLst>
          </p:nvPr>
        </p:nvGraphicFramePr>
        <p:xfrm>
          <a:off x="4632477" y="1845734"/>
          <a:ext cx="2412563" cy="79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1307532" imgH="431613" progId="Equation.3">
                  <p:embed/>
                </p:oleObj>
              </mc:Choice>
              <mc:Fallback>
                <p:oleObj name="Equation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477" y="1845734"/>
                        <a:ext cx="2412563" cy="796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3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94893" y="795339"/>
            <a:ext cx="10354613" cy="6264497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r>
              <a:rPr lang="en-US" altLang="en-US" dirty="0" smtClean="0"/>
              <a:t>    </a:t>
            </a:r>
            <a:r>
              <a:rPr lang="id-ID" altLang="en-US" dirty="0" smtClean="0"/>
              <a:t>untuk </a:t>
            </a:r>
            <a:r>
              <a:rPr lang="id-ID" altLang="en-US" b="1" dirty="0" smtClean="0"/>
              <a:t>gas</a:t>
            </a:r>
            <a:r>
              <a:rPr lang="en-US" altLang="en-US" dirty="0" smtClean="0"/>
              <a:t>,</a:t>
            </a:r>
          </a:p>
          <a:p>
            <a:pPr lvl="1" eaLnBrk="1" hangingPunct="1"/>
            <a:endParaRPr lang="en-US" altLang="en-US" dirty="0" smtClean="0"/>
          </a:p>
          <a:p>
            <a:pPr lvl="1"/>
            <a:r>
              <a:rPr lang="id-ID" altLang="en-US" dirty="0" smtClean="0"/>
              <a:t>Kecepatan</a:t>
            </a:r>
            <a:r>
              <a:rPr lang="en-US" altLang="en-US" dirty="0" smtClean="0"/>
              <a:t>:</a:t>
            </a:r>
            <a:endParaRPr lang="id-ID" altLang="en-US" dirty="0" smtClean="0"/>
          </a:p>
          <a:p>
            <a:pPr marL="457200" lvl="1" indent="0">
              <a:buNone/>
            </a:pPr>
            <a:r>
              <a:rPr lang="id-ID" dirty="0" smtClean="0"/>
              <a:t>	</a:t>
            </a:r>
            <a:r>
              <a:rPr lang="id-ID" sz="2000" dirty="0" smtClean="0"/>
              <a:t>Dalam </a:t>
            </a:r>
            <a:r>
              <a:rPr lang="id-ID" sz="2000" dirty="0"/>
              <a:t>sistem multikomponen, berbagai spesies biasanya bergerak pada kecepatan yang berbeda; dan evaluasi kecepatan campuran memerlukan rata-rata kecepatan masing-masing spesies</a:t>
            </a:r>
            <a:endParaRPr lang="en-US" altLang="en-US" sz="2000" dirty="0" smtClean="0"/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  mass average velocity,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  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  molar average velocity,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  </a:t>
            </a:r>
            <a:endParaRPr lang="id-ID" altLang="en-US" sz="2000" dirty="0" smtClean="0"/>
          </a:p>
          <a:p>
            <a:pPr lvl="1" eaLnBrk="1" hangingPunct="1">
              <a:buFontTx/>
              <a:buNone/>
            </a:pPr>
            <a:r>
              <a:rPr lang="en-US" altLang="en-US" sz="2000" dirty="0" smtClean="0"/>
              <a:t>velocity </a:t>
            </a:r>
            <a:r>
              <a:rPr lang="en-US" altLang="en-US" sz="2000" dirty="0"/>
              <a:t>of a particular species relative to mass/molar average </a:t>
            </a:r>
            <a:r>
              <a:rPr lang="en-US" altLang="en-US" sz="2000" dirty="0" smtClean="0"/>
              <a:t>is</a:t>
            </a:r>
            <a:r>
              <a:rPr lang="id-ID" altLang="en-US" sz="2000" dirty="0" smtClean="0"/>
              <a:t> </a:t>
            </a:r>
            <a:r>
              <a:rPr lang="en-US" altLang="en-US" sz="2000" dirty="0" smtClean="0"/>
              <a:t>the </a:t>
            </a:r>
            <a:r>
              <a:rPr lang="en-US" altLang="en-US" sz="2000" b="1" dirty="0"/>
              <a:t>diffusion velocity.</a:t>
            </a:r>
          </a:p>
          <a:p>
            <a:pPr lvl="1" eaLnBrk="1" hangingPunct="1"/>
            <a:endParaRPr lang="en-US" altLang="en-US" b="1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48200" y="381001"/>
          <a:ext cx="30480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1193800" imgH="431800" progId="Equation.3">
                  <p:embed/>
                </p:oleObj>
              </mc:Choice>
              <mc:Fallback>
                <p:oleObj name="Equation" r:id="rId3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1"/>
                        <a:ext cx="30480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48907"/>
              </p:ext>
            </p:extLst>
          </p:nvPr>
        </p:nvGraphicFramePr>
        <p:xfrm>
          <a:off x="4631765" y="2721085"/>
          <a:ext cx="2460938" cy="146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1409700" imgH="838200" progId="Equation.3">
                  <p:embed/>
                </p:oleObj>
              </mc:Choice>
              <mc:Fallback>
                <p:oleObj name="Equation" r:id="rId5" imgW="14097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765" y="2721085"/>
                        <a:ext cx="2460938" cy="1463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86984"/>
              </p:ext>
            </p:extLst>
          </p:nvPr>
        </p:nvGraphicFramePr>
        <p:xfrm>
          <a:off x="4840018" y="4226090"/>
          <a:ext cx="1496722" cy="119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761669" imgH="609336" progId="Equation.3">
                  <p:embed/>
                </p:oleObj>
              </mc:Choice>
              <mc:Fallback>
                <p:oleObj name="Equation" r:id="rId7" imgW="761669" imgH="6093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018" y="4226090"/>
                        <a:ext cx="1496722" cy="1197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molar composition of a gas mixture at 273 K and 1.5 </a:t>
            </a:r>
            <a:r>
              <a:rPr lang="id-ID" dirty="0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Pa is:</a:t>
            </a:r>
          </a:p>
          <a:p>
            <a:pPr lvl="1"/>
            <a:r>
              <a:rPr lang="id-ID" dirty="0" smtClean="0"/>
              <a:t>O</a:t>
            </a:r>
            <a:r>
              <a:rPr lang="id-ID" baseline="-25000" dirty="0" smtClean="0"/>
              <a:t>2</a:t>
            </a:r>
            <a:r>
              <a:rPr lang="id-ID" dirty="0" smtClean="0"/>
              <a:t> </a:t>
            </a:r>
            <a:r>
              <a:rPr lang="id-ID" dirty="0"/>
              <a:t>7%</a:t>
            </a:r>
          </a:p>
          <a:p>
            <a:pPr lvl="1"/>
            <a:r>
              <a:rPr lang="id-ID" dirty="0"/>
              <a:t>CO 10%</a:t>
            </a:r>
          </a:p>
          <a:p>
            <a:pPr lvl="1"/>
            <a:r>
              <a:rPr lang="id-ID" dirty="0" smtClean="0"/>
              <a:t>CO</a:t>
            </a:r>
            <a:r>
              <a:rPr lang="id-ID" baseline="-25000" dirty="0" smtClean="0"/>
              <a:t>2</a:t>
            </a:r>
            <a:r>
              <a:rPr lang="id-ID" dirty="0" smtClean="0"/>
              <a:t> </a:t>
            </a:r>
            <a:r>
              <a:rPr lang="id-ID" dirty="0"/>
              <a:t>15%</a:t>
            </a:r>
          </a:p>
          <a:p>
            <a:pPr lvl="1"/>
            <a:r>
              <a:rPr lang="id-ID" dirty="0" smtClean="0"/>
              <a:t>N</a:t>
            </a:r>
            <a:r>
              <a:rPr lang="id-ID" baseline="-25000" dirty="0" smtClean="0"/>
              <a:t>2</a:t>
            </a:r>
            <a:r>
              <a:rPr lang="id-ID" dirty="0" smtClean="0"/>
              <a:t> </a:t>
            </a:r>
            <a:r>
              <a:rPr lang="id-ID" dirty="0"/>
              <a:t>68</a:t>
            </a:r>
            <a:r>
              <a:rPr lang="id-ID" dirty="0" smtClean="0"/>
              <a:t>%</a:t>
            </a:r>
          </a:p>
          <a:p>
            <a:pPr marL="0" indent="0">
              <a:buNone/>
            </a:pPr>
            <a:r>
              <a:rPr lang="id-ID" dirty="0"/>
              <a:t>Determine</a:t>
            </a:r>
          </a:p>
          <a:p>
            <a:pPr marL="0" indent="0">
              <a:buNone/>
            </a:pPr>
            <a:r>
              <a:rPr lang="en-US" dirty="0"/>
              <a:t>a) the composition in weight percent</a:t>
            </a:r>
          </a:p>
          <a:p>
            <a:pPr marL="0" indent="0">
              <a:buNone/>
            </a:pPr>
            <a:r>
              <a:rPr lang="en-US" dirty="0"/>
              <a:t>b) average molecular weight of the gas mixture</a:t>
            </a:r>
          </a:p>
          <a:p>
            <a:pPr marL="0" indent="0">
              <a:buNone/>
            </a:pPr>
            <a:r>
              <a:rPr lang="en-US" dirty="0"/>
              <a:t>c) density of gas mixture</a:t>
            </a:r>
          </a:p>
          <a:p>
            <a:pPr marL="0" indent="0">
              <a:buNone/>
            </a:pPr>
            <a:r>
              <a:rPr lang="en-US" dirty="0"/>
              <a:t>d) partial pressure of </a:t>
            </a:r>
            <a:r>
              <a:rPr lang="en-US" dirty="0" smtClean="0"/>
              <a:t>O</a:t>
            </a:r>
            <a:r>
              <a:rPr lang="en-US" sz="1400" dirty="0" smtClean="0"/>
              <a:t>2</a:t>
            </a:r>
            <a:r>
              <a:rPr lang="en-US" dirty="0"/>
              <a:t>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1998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042987" y="382476"/>
            <a:ext cx="10429070" cy="6144666"/>
          </a:xfrm>
        </p:spPr>
        <p:txBody>
          <a:bodyPr>
            <a:normAutofit/>
          </a:bodyPr>
          <a:lstStyle/>
          <a:p>
            <a:pPr lvl="1"/>
            <a:r>
              <a:rPr lang="en-US" altLang="en-US" b="1" dirty="0" smtClean="0"/>
              <a:t>Flux</a:t>
            </a:r>
            <a:r>
              <a:rPr lang="en-US" altLang="en-US" dirty="0" smtClean="0"/>
              <a:t>:</a:t>
            </a:r>
            <a:r>
              <a:rPr lang="id-ID" altLang="en-US" dirty="0" smtClean="0"/>
              <a:t> </a:t>
            </a:r>
            <a:r>
              <a:rPr lang="id-ID" sz="2000" dirty="0" smtClean="0"/>
              <a:t>Kuantitas </a:t>
            </a:r>
            <a:r>
              <a:rPr lang="id-ID" sz="2000" dirty="0"/>
              <a:t>vektor yang menunjukkan </a:t>
            </a:r>
            <a:r>
              <a:rPr lang="id-ID" sz="2000" b="1" dirty="0"/>
              <a:t>jumlah</a:t>
            </a:r>
            <a:r>
              <a:rPr lang="id-ID" sz="2000" dirty="0"/>
              <a:t> spesies tertentu yang melewati </a:t>
            </a:r>
            <a:r>
              <a:rPr lang="id-ID" sz="2000" b="1" dirty="0"/>
              <a:t>per waktu </a:t>
            </a:r>
            <a:r>
              <a:rPr lang="id-ID" sz="2000" dirty="0"/>
              <a:t>tertentu melalui </a:t>
            </a:r>
            <a:r>
              <a:rPr lang="id-ID" sz="2000" b="1" dirty="0"/>
              <a:t>area</a:t>
            </a:r>
            <a:r>
              <a:rPr lang="id-ID" sz="2000" dirty="0"/>
              <a:t> satuan yang </a:t>
            </a:r>
            <a:r>
              <a:rPr lang="id-ID" sz="2000" b="1" dirty="0"/>
              <a:t>normal</a:t>
            </a:r>
            <a:r>
              <a:rPr lang="id-ID" sz="2000" dirty="0"/>
              <a:t> terhadap </a:t>
            </a:r>
            <a:r>
              <a:rPr lang="id-ID" sz="2000" dirty="0" smtClean="0"/>
              <a:t>vektor (tegak lurus)</a:t>
            </a:r>
            <a:endParaRPr lang="en-US" altLang="en-US" sz="2000" dirty="0" smtClean="0"/>
          </a:p>
          <a:p>
            <a:pPr lvl="1" eaLnBrk="1" hangingPunct="1">
              <a:buFontTx/>
              <a:buNone/>
            </a:pPr>
            <a:r>
              <a:rPr lang="id-ID" altLang="en-US" sz="2000" dirty="0" smtClean="0"/>
              <a:t>Diberikan oleh persamaan Fick untuk difusi molekuler, suatu fluks molar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</a:t>
            </a:r>
            <a:r>
              <a:rPr lang="id-ID" altLang="en-US" sz="2000" dirty="0" smtClean="0"/>
              <a:t>atau dalam arah z</a:t>
            </a: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r>
              <a:rPr lang="id-ID" altLang="en-US" sz="2000" dirty="0" smtClean="0"/>
              <a:t>Secara umum untuk suatu sistem isotermal, isobaris fluks molar senyawa A relatif terhadap kecepatan rerata molar:</a:t>
            </a:r>
          </a:p>
          <a:p>
            <a:pPr lvl="1" eaLnBrk="1" hangingPunct="1">
              <a:buFontTx/>
              <a:buNone/>
            </a:pPr>
            <a:endParaRPr lang="id-ID" altLang="en-US" sz="2000" dirty="0" smtClean="0"/>
          </a:p>
          <a:p>
            <a:pPr lvl="1" eaLnBrk="1" hangingPunct="1">
              <a:buFontTx/>
              <a:buNone/>
            </a:pPr>
            <a:endParaRPr lang="id-ID" altLang="en-US" sz="2000" dirty="0"/>
          </a:p>
          <a:p>
            <a:pPr lvl="1" eaLnBrk="1" hangingPunct="1">
              <a:buFontTx/>
              <a:buNone/>
            </a:pPr>
            <a:endParaRPr lang="id-ID" altLang="en-US" sz="2000" dirty="0" smtClean="0"/>
          </a:p>
          <a:p>
            <a:pPr lvl="1" eaLnBrk="1" hangingPunct="1">
              <a:buFontTx/>
              <a:buNone/>
            </a:pPr>
            <a:endParaRPr lang="id-ID" altLang="en-US" sz="2000" dirty="0"/>
          </a:p>
          <a:p>
            <a:pPr lvl="1" eaLnBrk="1" hangingPunct="1">
              <a:buFontTx/>
              <a:buNone/>
            </a:pPr>
            <a:r>
              <a:rPr lang="id-ID" altLang="en-US" sz="2000" dirty="0" smtClean="0"/>
              <a:t>Hubungan yang lebih umum untuk fluks dinyatakan oleh deGroot</a:t>
            </a:r>
            <a:endParaRPr lang="id-ID" altLang="en-US" sz="2000" dirty="0"/>
          </a:p>
          <a:p>
            <a:pPr lvl="1" eaLnBrk="1" hangingPunct="1">
              <a:buFontTx/>
              <a:buNone/>
            </a:pPr>
            <a:endParaRPr lang="id-ID" altLang="en-US" sz="2000" dirty="0" smtClean="0"/>
          </a:p>
          <a:p>
            <a:pPr lvl="1" eaLnBrk="1" hangingPunct="1">
              <a:buFontTx/>
              <a:buNone/>
            </a:pPr>
            <a:endParaRPr lang="id-ID" altLang="en-US" sz="2000" dirty="0"/>
          </a:p>
          <a:p>
            <a:pPr lvl="1" eaLnBrk="1" hangingPunct="1">
              <a:buFontTx/>
              <a:buNone/>
            </a:pPr>
            <a:endParaRPr lang="id-ID" altLang="en-US" sz="2000" dirty="0" smtClean="0"/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23038"/>
              </p:ext>
            </p:extLst>
          </p:nvPr>
        </p:nvGraphicFramePr>
        <p:xfrm>
          <a:off x="4740290" y="1269770"/>
          <a:ext cx="2202286" cy="51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3" imgW="926698" imgH="215806" progId="Equation.3">
                  <p:embed/>
                </p:oleObj>
              </mc:Choice>
              <mc:Fallback>
                <p:oleObj name="Equation" r:id="rId3" imgW="92669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90" y="1269770"/>
                        <a:ext cx="2202286" cy="512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81339"/>
              </p:ext>
            </p:extLst>
          </p:nvPr>
        </p:nvGraphicFramePr>
        <p:xfrm>
          <a:off x="4555602" y="2118832"/>
          <a:ext cx="2571661" cy="97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5" imgW="1040948" imgH="393529" progId="Equation.3">
                  <p:embed/>
                </p:oleObj>
              </mc:Choice>
              <mc:Fallback>
                <p:oleObj name="Equation" r:id="rId5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602" y="2118832"/>
                        <a:ext cx="2571661" cy="97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73263"/>
              </p:ext>
            </p:extLst>
          </p:nvPr>
        </p:nvGraphicFramePr>
        <p:xfrm>
          <a:off x="4393754" y="3759342"/>
          <a:ext cx="2895356" cy="103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7" imgW="1104900" imgH="393700" progId="Equation.3">
                  <p:embed/>
                </p:oleObj>
              </mc:Choice>
              <mc:Fallback>
                <p:oleObj name="Equation" r:id="rId7" imgW="110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754" y="3759342"/>
                        <a:ext cx="2895356" cy="1031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9843" y="5482015"/>
            <a:ext cx="4902393" cy="8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243013" y="685800"/>
            <a:ext cx="8739187" cy="54102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id-ID" altLang="en-US" sz="2000" dirty="0" smtClean="0"/>
              <a:t>Karena massa ditransfer melalui dua sebab</a:t>
            </a:r>
            <a:r>
              <a:rPr lang="en-US" altLang="en-US" sz="2000" dirty="0" smtClean="0"/>
              <a:t>:</a:t>
            </a:r>
          </a:p>
          <a:p>
            <a:pPr lvl="2" eaLnBrk="1" hangingPunct="1"/>
            <a:r>
              <a:rPr lang="id-ID" altLang="en-US" sz="2000" dirty="0" smtClean="0"/>
              <a:t>Perbedaan konsentrasi</a:t>
            </a:r>
            <a:endParaRPr lang="en-US" altLang="en-US" sz="2000" dirty="0" smtClean="0"/>
          </a:p>
          <a:p>
            <a:pPr lvl="2" eaLnBrk="1" hangingPunct="1"/>
            <a:r>
              <a:rPr lang="id-ID" altLang="en-US" sz="2000" dirty="0" smtClean="0"/>
              <a:t>Dan perbedaan konveksi dari perbedaan densitas (bulk motion contribution)</a:t>
            </a:r>
          </a:p>
          <a:p>
            <a:pPr marL="384048" lvl="2" indent="0" eaLnBrk="1" hangingPunct="1">
              <a:buNone/>
            </a:pPr>
            <a:endParaRPr lang="id-ID" altLang="en-US" sz="2000" dirty="0"/>
          </a:p>
          <a:p>
            <a:pPr marL="384048" lvl="2" indent="0" eaLnBrk="1" hangingPunct="1">
              <a:buNone/>
            </a:pPr>
            <a:r>
              <a:rPr lang="id-ID" altLang="en-US" sz="2000" dirty="0" smtClean="0"/>
              <a:t>Untuk sistem biner dengan V</a:t>
            </a:r>
            <a:r>
              <a:rPr lang="id-ID" altLang="en-US" sz="2000" baseline="-25000" dirty="0" smtClean="0"/>
              <a:t>z</a:t>
            </a:r>
            <a:r>
              <a:rPr lang="id-ID" altLang="en-US" sz="2000" dirty="0" smtClean="0"/>
              <a:t> konstan</a:t>
            </a:r>
          </a:p>
          <a:p>
            <a:pPr marL="914400" lvl="2" indent="0" eaLnBrk="1" hangingPunct="1">
              <a:buNone/>
            </a:pPr>
            <a:endParaRPr lang="id-ID" altLang="en-US" sz="2000" dirty="0" smtClean="0"/>
          </a:p>
          <a:p>
            <a:pPr marL="914400" lvl="2" indent="0" eaLnBrk="1" hangingPunct="1">
              <a:buNone/>
            </a:pPr>
            <a:endParaRPr lang="id-ID" altLang="en-US" sz="2000" dirty="0"/>
          </a:p>
          <a:p>
            <a:pPr marL="384048" lvl="2" indent="0" eaLnBrk="1" hangingPunct="1">
              <a:buNone/>
            </a:pPr>
            <a:r>
              <a:rPr lang="id-ID" altLang="en-US" sz="2000" dirty="0" smtClean="0"/>
              <a:t>sehingga</a:t>
            </a:r>
            <a:r>
              <a:rPr lang="en-US" altLang="en-US" sz="2000" dirty="0" smtClean="0"/>
              <a:t>,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marL="384048" lvl="2" indent="0" eaLnBrk="1" hangingPunct="1">
              <a:buNone/>
            </a:pPr>
            <a:r>
              <a:rPr lang="id-ID" altLang="en-US" sz="2000" dirty="0" smtClean="0"/>
              <a:t>Diatur lagi menjadi</a:t>
            </a:r>
            <a:endParaRPr lang="en-US" altLang="en-US" sz="2000" dirty="0" smtClean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57697"/>
              </p:ext>
            </p:extLst>
          </p:nvPr>
        </p:nvGraphicFramePr>
        <p:xfrm>
          <a:off x="4700252" y="2336296"/>
          <a:ext cx="3049073" cy="62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3" imgW="1168400" imgH="241300" progId="Equation.3">
                  <p:embed/>
                </p:oleObj>
              </mc:Choice>
              <mc:Fallback>
                <p:oleObj name="Equation" r:id="rId3" imgW="1168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252" y="2336296"/>
                        <a:ext cx="3049073" cy="62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24255"/>
              </p:ext>
            </p:extLst>
          </p:nvPr>
        </p:nvGraphicFramePr>
        <p:xfrm>
          <a:off x="4700252" y="3089035"/>
          <a:ext cx="3897554" cy="77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5" imgW="1981200" imgH="393700" progId="Equation.3">
                  <p:embed/>
                </p:oleObj>
              </mc:Choice>
              <mc:Fallback>
                <p:oleObj name="Equation" r:id="rId5" imgW="198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252" y="3089035"/>
                        <a:ext cx="3897554" cy="775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355"/>
              </p:ext>
            </p:extLst>
          </p:nvPr>
        </p:nvGraphicFramePr>
        <p:xfrm>
          <a:off x="4700252" y="4615966"/>
          <a:ext cx="3997817" cy="98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7" imgW="1600200" imgH="393700" progId="Equation.3">
                  <p:embed/>
                </p:oleObj>
              </mc:Choice>
              <mc:Fallback>
                <p:oleObj name="Equation" r:id="rId7" imgW="160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252" y="4615966"/>
                        <a:ext cx="3997817" cy="984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7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1626</TotalTime>
  <Words>607</Words>
  <Application>Microsoft Office PowerPoint</Application>
  <PresentationFormat>Widescreen</PresentationFormat>
  <Paragraphs>194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AdvP41153C</vt:lpstr>
      <vt:lpstr>AdvP4B2E3F</vt:lpstr>
      <vt:lpstr>Arial</vt:lpstr>
      <vt:lpstr>Calibri</vt:lpstr>
      <vt:lpstr>Calibri Light</vt:lpstr>
      <vt:lpstr>Symbol</vt:lpstr>
      <vt:lpstr>Times New Roman</vt:lpstr>
      <vt:lpstr>Retrospect</vt:lpstr>
      <vt:lpstr>Equation</vt:lpstr>
      <vt:lpstr>TRANSFER MASSA MOLEKULER</vt:lpstr>
      <vt:lpstr>]\                              </vt:lpstr>
      <vt:lpstr>PowerPoint Presentation</vt:lpstr>
      <vt:lpstr>Sifat campuran</vt:lpstr>
      <vt:lpstr>Beberapa definisi dan relasi yang sering digunakan untuk menjelaskan peran komponen dalam campuran: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Diffusivitas gas &amp; cairan </vt:lpstr>
      <vt:lpstr>Koefisien Difusi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MASSA MOLEKULER</dc:title>
  <dc:creator>fadilah fadilah</dc:creator>
  <cp:lastModifiedBy>ari diana susanti</cp:lastModifiedBy>
  <cp:revision>43</cp:revision>
  <dcterms:created xsi:type="dcterms:W3CDTF">2018-02-28T06:42:28Z</dcterms:created>
  <dcterms:modified xsi:type="dcterms:W3CDTF">2019-03-22T08:33:16Z</dcterms:modified>
</cp:coreProperties>
</file>