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69" r:id="rId4"/>
    <p:sldId id="285" r:id="rId5"/>
    <p:sldId id="277" r:id="rId6"/>
    <p:sldId id="287" r:id="rId7"/>
    <p:sldId id="288" r:id="rId8"/>
    <p:sldId id="278" r:id="rId9"/>
    <p:sldId id="286" r:id="rId10"/>
    <p:sldId id="276" r:id="rId11"/>
    <p:sldId id="279" r:id="rId12"/>
    <p:sldId id="257" r:id="rId13"/>
    <p:sldId id="270" r:id="rId14"/>
    <p:sldId id="271" r:id="rId15"/>
    <p:sldId id="272" r:id="rId16"/>
    <p:sldId id="258" r:id="rId17"/>
    <p:sldId id="273" r:id="rId18"/>
    <p:sldId id="260" r:id="rId19"/>
    <p:sldId id="262" r:id="rId20"/>
    <p:sldId id="263" r:id="rId21"/>
    <p:sldId id="264" r:id="rId22"/>
    <p:sldId id="265" r:id="rId23"/>
    <p:sldId id="267" r:id="rId24"/>
    <p:sldId id="268" r:id="rId25"/>
    <p:sldId id="266" r:id="rId26"/>
    <p:sldId id="274" r:id="rId27"/>
    <p:sldId id="289" r:id="rId28"/>
    <p:sldId id="290" r:id="rId29"/>
    <p:sldId id="281" r:id="rId30"/>
    <p:sldId id="282" r:id="rId31"/>
    <p:sldId id="283" r:id="rId32"/>
    <p:sldId id="284" r:id="rId33"/>
    <p:sldId id="291" r:id="rId3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23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5723-D496-4323-8B11-90391C0DE82C}" type="datetimeFigureOut">
              <a:rPr lang="id-ID" smtClean="0"/>
              <a:t>23/06/2022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957C-C260-4404-BADB-555F33590D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5723-D496-4323-8B11-90391C0DE82C}" type="datetimeFigureOut">
              <a:rPr lang="id-ID" smtClean="0"/>
              <a:t>23/06/2022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957C-C260-4404-BADB-555F33590D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5723-D496-4323-8B11-90391C0DE82C}" type="datetimeFigureOut">
              <a:rPr lang="id-ID" smtClean="0"/>
              <a:t>23/06/2022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957C-C260-4404-BADB-555F33590D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5723-D496-4323-8B11-90391C0DE82C}" type="datetimeFigureOut">
              <a:rPr lang="id-ID" smtClean="0"/>
              <a:t>23/06/2022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957C-C260-4404-BADB-555F33590D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5723-D496-4323-8B11-90391C0DE82C}" type="datetimeFigureOut">
              <a:rPr lang="id-ID" smtClean="0"/>
              <a:t>23/06/2022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957C-C260-4404-BADB-555F33590D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5723-D496-4323-8B11-90391C0DE82C}" type="datetimeFigureOut">
              <a:rPr lang="id-ID" smtClean="0"/>
              <a:t>23/06/2022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957C-C260-4404-BADB-555F33590D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5723-D496-4323-8B11-90391C0DE82C}" type="datetimeFigureOut">
              <a:rPr lang="id-ID" smtClean="0"/>
              <a:t>23/06/2022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957C-C260-4404-BADB-555F33590D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5723-D496-4323-8B11-90391C0DE82C}" type="datetimeFigureOut">
              <a:rPr lang="id-ID" smtClean="0"/>
              <a:t>23/06/2022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957C-C260-4404-BADB-555F33590D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5723-D496-4323-8B11-90391C0DE82C}" type="datetimeFigureOut">
              <a:rPr lang="id-ID" smtClean="0"/>
              <a:t>23/06/2022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957C-C260-4404-BADB-555F33590D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5723-D496-4323-8B11-90391C0DE82C}" type="datetimeFigureOut">
              <a:rPr lang="id-ID" smtClean="0"/>
              <a:t>23/06/2022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957C-C260-4404-BADB-555F33590D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5723-D496-4323-8B11-90391C0DE82C}" type="datetimeFigureOut">
              <a:rPr lang="id-ID" smtClean="0"/>
              <a:t>23/06/2022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957C-C260-4404-BADB-555F33590D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25723-D496-4323-8B11-90391C0DE82C}" type="datetimeFigureOut">
              <a:rPr lang="id-ID" smtClean="0"/>
              <a:t>23/06/2022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B957C-C260-4404-BADB-555F33590D4B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Policy paper (makalah kebijakan) dan policy brief/ Risalah kebijakan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Inf unt</a:t>
            </a:r>
            <a:r>
              <a:rPr lang="en-US" dirty="0"/>
              <a:t>u</a:t>
            </a:r>
            <a:r>
              <a:rPr lang="id-ID" dirty="0"/>
              <a:t>k policy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/>
              <a:t>1. Fakta : data dan inf yg dapat diuji keb</a:t>
            </a:r>
            <a:r>
              <a:rPr lang="en-US" dirty="0"/>
              <a:t>e</a:t>
            </a:r>
            <a:r>
              <a:rPr lang="id-ID" dirty="0"/>
              <a:t>narannya secara obyektif (sifatnya bebas nilai)</a:t>
            </a:r>
          </a:p>
          <a:p>
            <a:r>
              <a:rPr lang="id-ID" dirty="0"/>
              <a:t>2. Interpretasi : merupakan penafsiran orang atas fakta tertentu, sebisa mungkin ob</a:t>
            </a:r>
            <a:r>
              <a:rPr lang="en-US" dirty="0"/>
              <a:t>y</a:t>
            </a:r>
            <a:r>
              <a:rPr lang="id-ID" dirty="0"/>
              <a:t>ektif, sehingga sumbernya harus jelas (krn tdk bisa obyektif murni)</a:t>
            </a:r>
          </a:p>
          <a:p>
            <a:r>
              <a:rPr lang="id-ID" dirty="0"/>
              <a:t>3. Opini : pendapat atau ekspresi seseorang atas s</a:t>
            </a:r>
            <a:r>
              <a:rPr lang="en-US" dirty="0"/>
              <a:t>u</a:t>
            </a:r>
            <a:r>
              <a:rPr lang="id-ID" dirty="0"/>
              <a:t>atu masalah. Masalah opini sifatnya bebas dan sebagai sarana penting demokratisasi. Tetapi harus cermat agar tdk terlalu subyektif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Batang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Policy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Tinjauan</a:t>
            </a:r>
            <a:r>
              <a:rPr lang="en-US" dirty="0"/>
              <a:t> LBM</a:t>
            </a:r>
          </a:p>
          <a:p>
            <a:r>
              <a:rPr lang="en-US" dirty="0"/>
              <a:t>2. </a:t>
            </a:r>
            <a:r>
              <a:rPr lang="en-US" dirty="0" err="1"/>
              <a:t>diskusi</a:t>
            </a:r>
            <a:r>
              <a:rPr lang="en-US" dirty="0"/>
              <a:t> alternative yang </a:t>
            </a:r>
            <a:r>
              <a:rPr lang="en-US" dirty="0" err="1"/>
              <a:t>diajukan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rekomendasi</a:t>
            </a:r>
            <a:endParaRPr lang="en-US" dirty="0"/>
          </a:p>
          <a:p>
            <a:r>
              <a:rPr lang="en-US" dirty="0"/>
              <a:t>4. </a:t>
            </a:r>
            <a:r>
              <a:rPr lang="en-US" dirty="0" err="1"/>
              <a:t>Implementasi</a:t>
            </a:r>
            <a:endParaRPr lang="en-US" dirty="0"/>
          </a:p>
          <a:p>
            <a:r>
              <a:rPr lang="en-US" dirty="0" err="1"/>
              <a:t>Ditambah</a:t>
            </a:r>
            <a:r>
              <a:rPr lang="en-US" dirty="0"/>
              <a:t> </a:t>
            </a:r>
            <a:r>
              <a:rPr lang="en-US" dirty="0" err="1"/>
              <a:t>lampiran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620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Polecy</a:t>
            </a:r>
            <a:r>
              <a:rPr lang="en-US" dirty="0"/>
              <a:t> brief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Pengertian</a:t>
            </a:r>
            <a:r>
              <a:rPr lang="en-US" dirty="0"/>
              <a:t> :</a:t>
            </a:r>
          </a:p>
          <a:p>
            <a:r>
              <a:rPr lang="id-ID" dirty="0"/>
              <a:t>Sebuah dokumen yang menguraik</a:t>
            </a:r>
            <a:r>
              <a:rPr lang="en-US" dirty="0"/>
              <a:t>a</a:t>
            </a:r>
            <a:r>
              <a:rPr lang="id-ID" dirty="0"/>
              <a:t>n dasar rasional dalam pemilihan  sebuah alternatif kebijakan khusus</a:t>
            </a:r>
          </a:p>
          <a:p>
            <a:r>
              <a:rPr lang="id-ID" dirty="0"/>
              <a:t>Berfokus langsung p</a:t>
            </a:r>
            <a:r>
              <a:rPr lang="en-US" dirty="0"/>
              <a:t>a</a:t>
            </a:r>
            <a:r>
              <a:rPr lang="id-ID" dirty="0"/>
              <a:t>da sebuah argumen  untuk </a:t>
            </a:r>
            <a:r>
              <a:rPr lang="id-ID" b="1" dirty="0"/>
              <a:t>pengadopsian sebuah alternatif tertentu </a:t>
            </a:r>
            <a:r>
              <a:rPr lang="id-ID" dirty="0"/>
              <a:t>yang bertujuan untuk meyakinkan para pihak target akan pentingnya permasalahan untuk saat ini dan perlunya mengadospi alternatif kebijakan yang dipilih, sehingga bisa mendorong untuk melakukan tindakan.</a:t>
            </a:r>
          </a:p>
          <a:p>
            <a:r>
              <a:rPr lang="id-ID" dirty="0"/>
              <a:t>Bisa bersumber dari hasil penelit</a:t>
            </a:r>
            <a:r>
              <a:rPr lang="en-US" dirty="0" err="1"/>
              <a:t>ia</a:t>
            </a:r>
            <a:r>
              <a:rPr lang="id-ID" dirty="0"/>
              <a:t>n bisa dari fakta atau pendapat para pakar</a:t>
            </a:r>
            <a:r>
              <a:rPr lang="en-US" dirty="0"/>
              <a:t>.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.</a:t>
            </a:r>
            <a:endParaRPr lang="id-ID" dirty="0"/>
          </a:p>
          <a:p>
            <a:pPr>
              <a:buNone/>
            </a:pPr>
            <a:r>
              <a:rPr lang="id-ID" dirty="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Pengertian (lanjutan)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Merupakan ringkasan </a:t>
            </a:r>
            <a:r>
              <a:rPr lang="id-ID" b="1" dirty="0"/>
              <a:t>analisis thd suatu </a:t>
            </a:r>
            <a:r>
              <a:rPr lang="en-US" b="1" dirty="0" err="1"/>
              <a:t>permasalahan</a:t>
            </a:r>
            <a:r>
              <a:rPr lang="en-US" b="1" dirty="0"/>
              <a:t> </a:t>
            </a:r>
            <a:r>
              <a:rPr lang="id-ID" b="1" dirty="0"/>
              <a:t>kebijakan</a:t>
            </a:r>
            <a:r>
              <a:rPr lang="en-US" b="1" dirty="0"/>
              <a:t>, </a:t>
            </a:r>
            <a:r>
              <a:rPr lang="id-ID" b="1" dirty="0"/>
              <a:t> </a:t>
            </a:r>
            <a:r>
              <a:rPr lang="id-ID" dirty="0"/>
              <a:t>yg ditujuk</a:t>
            </a:r>
            <a:r>
              <a:rPr lang="en-US" dirty="0"/>
              <a:t>a</a:t>
            </a:r>
            <a:r>
              <a:rPr lang="id-ID" dirty="0"/>
              <a:t>n untuk</a:t>
            </a:r>
            <a:r>
              <a:rPr lang="en-US" dirty="0"/>
              <a:t> </a:t>
            </a:r>
            <a:r>
              <a:rPr lang="id-ID" dirty="0"/>
              <a:t>level tertinggi dan bertuju</a:t>
            </a:r>
            <a:r>
              <a:rPr lang="en-US" dirty="0"/>
              <a:t>a</a:t>
            </a:r>
            <a:r>
              <a:rPr lang="id-ID" dirty="0"/>
              <a:t>n mengidentifikasi isu serta </a:t>
            </a:r>
            <a:r>
              <a:rPr lang="id-ID" b="1" dirty="0"/>
              <a:t>membuat pil</a:t>
            </a:r>
            <a:r>
              <a:rPr lang="en-US" b="1" dirty="0" err="1"/>
              <a:t>i</a:t>
            </a:r>
            <a:r>
              <a:rPr lang="id-ID" b="1" dirty="0"/>
              <a:t>han kebijak</a:t>
            </a:r>
            <a:r>
              <a:rPr lang="en-US" b="1" dirty="0"/>
              <a:t>a</a:t>
            </a:r>
            <a:r>
              <a:rPr lang="id-ID" b="1" dirty="0"/>
              <a:t>n, </a:t>
            </a:r>
            <a:r>
              <a:rPr lang="id-ID" dirty="0"/>
              <a:t>bukti baru dan rekomendasi baru</a:t>
            </a:r>
            <a:r>
              <a:rPr lang="en-US" dirty="0"/>
              <a:t> </a:t>
            </a:r>
            <a:r>
              <a:rPr lang="id-ID" dirty="0"/>
              <a:t>bagi kebijakan yang akan dirancang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Karakterisitik P</a:t>
            </a:r>
            <a:r>
              <a:rPr lang="en-US" dirty="0" err="1"/>
              <a:t>olecy</a:t>
            </a:r>
            <a:r>
              <a:rPr lang="en-US" dirty="0"/>
              <a:t> </a:t>
            </a:r>
            <a:r>
              <a:rPr lang="id-ID" dirty="0"/>
              <a:t>B</a:t>
            </a:r>
            <a:r>
              <a:rPr lang="en-US" dirty="0" err="1"/>
              <a:t>rief</a:t>
            </a:r>
            <a:r>
              <a:rPr lang="id-ID" dirty="0"/>
              <a:t> (LAN)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866" y="1772816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id-ID" dirty="0"/>
              <a:t>Untuk menyampaik</a:t>
            </a:r>
            <a:r>
              <a:rPr lang="en-US" dirty="0"/>
              <a:t>a</a:t>
            </a:r>
            <a:r>
              <a:rPr lang="id-ID" dirty="0"/>
              <a:t>n </a:t>
            </a:r>
            <a:r>
              <a:rPr lang="id-ID" b="1" dirty="0"/>
              <a:t>saran kebijakan berdasar hasil riset</a:t>
            </a:r>
          </a:p>
          <a:p>
            <a:r>
              <a:rPr lang="id-ID" dirty="0"/>
              <a:t>Umumnya berisi </a:t>
            </a:r>
            <a:r>
              <a:rPr lang="id-ID" b="1" dirty="0"/>
              <a:t>paparan singkat </a:t>
            </a:r>
            <a:r>
              <a:rPr lang="id-ID" dirty="0"/>
              <a:t>dengan </a:t>
            </a:r>
            <a:r>
              <a:rPr lang="id-ID" b="1" dirty="0"/>
              <a:t>bahas</a:t>
            </a:r>
            <a:r>
              <a:rPr lang="en-US" b="1" dirty="0"/>
              <a:t>a</a:t>
            </a:r>
            <a:r>
              <a:rPr lang="id-ID" b="1" dirty="0"/>
              <a:t> yg umum dan</a:t>
            </a:r>
            <a:r>
              <a:rPr lang="en-US" b="1" dirty="0"/>
              <a:t> </a:t>
            </a:r>
            <a:r>
              <a:rPr lang="id-ID" b="1" dirty="0"/>
              <a:t>non tehnis</a:t>
            </a:r>
            <a:r>
              <a:rPr lang="id-ID" dirty="0"/>
              <a:t>, berdasar inf berbasis bukti dan ditujukan pd lembaga yang relevan</a:t>
            </a:r>
          </a:p>
          <a:p>
            <a:r>
              <a:rPr lang="id-ID" dirty="0"/>
              <a:t>Sebagai </a:t>
            </a:r>
            <a:r>
              <a:rPr lang="id-ID" b="1" dirty="0"/>
              <a:t>jembatan antara an</a:t>
            </a:r>
            <a:r>
              <a:rPr lang="en-US" b="1" dirty="0"/>
              <a:t>a</a:t>
            </a:r>
            <a:r>
              <a:rPr lang="id-ID" b="1" dirty="0"/>
              <a:t>lis/ pen</a:t>
            </a:r>
            <a:r>
              <a:rPr lang="en-US" b="1" dirty="0"/>
              <a:t>e</a:t>
            </a:r>
            <a:r>
              <a:rPr lang="id-ID" b="1" dirty="0"/>
              <a:t>liti dengan pengambil kebijak</a:t>
            </a:r>
            <a:r>
              <a:rPr lang="en-US" b="1" dirty="0"/>
              <a:t>a</a:t>
            </a:r>
            <a:r>
              <a:rPr lang="id-ID" b="1" dirty="0"/>
              <a:t>n,</a:t>
            </a:r>
            <a:r>
              <a:rPr lang="id-ID" dirty="0"/>
              <a:t> dg berupaya menjel</a:t>
            </a:r>
            <a:r>
              <a:rPr lang="en-US" dirty="0"/>
              <a:t>a</a:t>
            </a:r>
            <a:r>
              <a:rPr lang="id-ID" dirty="0"/>
              <a:t>skan dan </a:t>
            </a:r>
            <a:r>
              <a:rPr lang="id-ID" b="1" dirty="0"/>
              <a:t>meyakinkan </a:t>
            </a:r>
            <a:r>
              <a:rPr lang="id-ID" dirty="0"/>
              <a:t>pembuat kebijak</a:t>
            </a:r>
            <a:r>
              <a:rPr lang="en-US" dirty="0"/>
              <a:t>a</a:t>
            </a:r>
            <a:r>
              <a:rPr lang="id-ID" dirty="0"/>
              <a:t>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Perbedaan policy brief ,policy paper, dan policy memo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4006692"/>
              </p:ext>
            </p:extLst>
          </p:nvPr>
        </p:nvGraphicFramePr>
        <p:xfrm>
          <a:off x="457200" y="1600200"/>
          <a:ext cx="82296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Komponen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Policy paper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Policy brief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Policy memo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sasaran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Spesialis</a:t>
                      </a:r>
                      <a:r>
                        <a:rPr lang="id-ID" baseline="0" dirty="0"/>
                        <a:t> kebijakan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Pembust</a:t>
                      </a:r>
                      <a:r>
                        <a:rPr lang="id-ID" baseline="0" dirty="0"/>
                        <a:t> kebijakan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Pembuat</a:t>
                      </a:r>
                      <a:r>
                        <a:rPr lang="id-ID" baseline="0" dirty="0"/>
                        <a:t> kebijakan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fokus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Rekomendasi umum dan analisis isu2 (value driven)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Pesan</a:t>
                      </a:r>
                      <a:r>
                        <a:rPr lang="id-ID" baseline="0" dirty="0"/>
                        <a:t> kebijakan khusus u/stakeholder (sudience driven)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Pesan</a:t>
                      </a:r>
                      <a:r>
                        <a:rPr lang="id-ID" baseline="0" dirty="0"/>
                        <a:t> kebijakan khusus u/ stakeholder kunci (audience driven)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Konteks</a:t>
                      </a:r>
                      <a:r>
                        <a:rPr lang="id-ID" baseline="0" dirty="0"/>
                        <a:t> issu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Diseminasi dan diskusi hasil penelitian keb</a:t>
                      </a:r>
                      <a:r>
                        <a:rPr lang="en-US" dirty="0" err="1"/>
                        <a:t>i</a:t>
                      </a:r>
                      <a:r>
                        <a:rPr lang="id-ID" dirty="0"/>
                        <a:t>j</a:t>
                      </a:r>
                      <a:r>
                        <a:rPr lang="en-US" dirty="0"/>
                        <a:t>a</a:t>
                      </a:r>
                      <a:r>
                        <a:rPr lang="id-ID" dirty="0"/>
                        <a:t>kan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Advokasi dan lobi serta explorasi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Advokasi dan lobby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metodologi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Dapat</a:t>
                      </a:r>
                      <a:r>
                        <a:rPr lang="id-ID" baseline="0" dirty="0"/>
                        <a:t> memuat penelitian primer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Jarang memuat penelitian primer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Jarang memuat penelitian primer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bahasa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Sangat akademis dan teknis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Harus jelas dan non teknis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Harus jelas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panjang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Sekitar 60 halaman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2-4 halaman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Sekitar 2</a:t>
                      </a:r>
                      <a:r>
                        <a:rPr lang="id-ID" baseline="0" dirty="0"/>
                        <a:t> halaman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Fungsi/ peran </a:t>
            </a:r>
            <a:r>
              <a:rPr lang="en-US" dirty="0"/>
              <a:t> PB</a:t>
            </a:r>
            <a:r>
              <a:rPr lang="id-ID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id-ID" dirty="0"/>
          </a:p>
          <a:p>
            <a:r>
              <a:rPr lang="id-ID" dirty="0"/>
              <a:t>Fungsi </a:t>
            </a:r>
            <a:r>
              <a:rPr lang="id-ID" b="1" dirty="0"/>
              <a:t>advokasi </a:t>
            </a:r>
            <a:r>
              <a:rPr lang="id-ID" dirty="0"/>
              <a:t>(m</a:t>
            </a:r>
            <a:r>
              <a:rPr lang="en-US" dirty="0"/>
              <a:t>e</a:t>
            </a:r>
            <a:r>
              <a:rPr lang="id-ID" dirty="0"/>
              <a:t>mberik</a:t>
            </a:r>
            <a:r>
              <a:rPr lang="en-US" dirty="0"/>
              <a:t>a</a:t>
            </a:r>
            <a:r>
              <a:rPr lang="id-ID" dirty="0"/>
              <a:t>n pil</a:t>
            </a:r>
            <a:r>
              <a:rPr lang="en-US" dirty="0" err="1"/>
              <a:t>i</a:t>
            </a:r>
            <a:r>
              <a:rPr lang="id-ID" dirty="0"/>
              <a:t>han thd sebuah solu</a:t>
            </a:r>
            <a:r>
              <a:rPr lang="en-US" dirty="0"/>
              <a:t>s</a:t>
            </a:r>
            <a:r>
              <a:rPr lang="id-ID" dirty="0"/>
              <a:t>i) dan fungsi </a:t>
            </a:r>
            <a:r>
              <a:rPr lang="id-ID" b="1" dirty="0"/>
              <a:t>eksplorasi</a:t>
            </a:r>
            <a:r>
              <a:rPr lang="id-ID" dirty="0"/>
              <a:t> (m</a:t>
            </a:r>
            <a:r>
              <a:rPr lang="en-US" dirty="0"/>
              <a:t>e</a:t>
            </a:r>
            <a:r>
              <a:rPr lang="id-ID" dirty="0"/>
              <a:t>mberikan inf mendalam tentang hal yang har</a:t>
            </a:r>
            <a:r>
              <a:rPr lang="en-US" dirty="0"/>
              <a:t>u</a:t>
            </a:r>
            <a:r>
              <a:rPr lang="id-ID" dirty="0"/>
              <a:t>s dipersiapkan jika suatu pil</a:t>
            </a:r>
            <a:r>
              <a:rPr lang="en-US" dirty="0" err="1"/>
              <a:t>i</a:t>
            </a:r>
            <a:r>
              <a:rPr lang="id-ID" dirty="0"/>
              <a:t>han kebijakan dilakukan)</a:t>
            </a:r>
          </a:p>
          <a:p>
            <a:r>
              <a:rPr lang="id-ID" b="1" dirty="0"/>
              <a:t>Media atau alat komunikasi </a:t>
            </a:r>
            <a:r>
              <a:rPr lang="id-ID" dirty="0"/>
              <a:t>yang efektif dan berpengaruh dalam proses pengambilan kebijakan</a:t>
            </a:r>
          </a:p>
          <a:p>
            <a:r>
              <a:rPr lang="id-ID" b="1" dirty="0"/>
              <a:t>Menjadi alat dalam proses advokasi </a:t>
            </a:r>
            <a:r>
              <a:rPr lang="id-ID" dirty="0"/>
              <a:t>kebijakan</a:t>
            </a:r>
          </a:p>
          <a:p>
            <a:r>
              <a:rPr lang="id-ID" dirty="0"/>
              <a:t>Tidak lebih dari 1500 kata (kurang lebih 2-4 halaman)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Yg har</a:t>
            </a:r>
            <a:r>
              <a:rPr lang="en-US" dirty="0"/>
              <a:t>u</a:t>
            </a:r>
            <a:r>
              <a:rPr lang="id-ID" dirty="0"/>
              <a:t>s dilakuk</a:t>
            </a:r>
            <a:r>
              <a:rPr lang="en-US" dirty="0"/>
              <a:t>a</a:t>
            </a:r>
            <a:r>
              <a:rPr lang="id-ID" dirty="0"/>
              <a:t>n agar PB efektif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Agar PB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buat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respon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dar</a:t>
            </a:r>
            <a:r>
              <a:rPr lang="en-US" dirty="0"/>
              <a:t> policy maker </a:t>
            </a:r>
            <a:r>
              <a:rPr lang="en-US" dirty="0" err="1"/>
              <a:t>maka</a:t>
            </a:r>
            <a:r>
              <a:rPr lang="en-US" dirty="0"/>
              <a:t> 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memeperhatikan</a:t>
            </a:r>
            <a:r>
              <a:rPr lang="en-US" dirty="0"/>
              <a:t> </a:t>
            </a:r>
            <a:r>
              <a:rPr lang="en-US" dirty="0" err="1"/>
              <a:t>bebegara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diantaranya</a:t>
            </a:r>
            <a:r>
              <a:rPr lang="en-US" dirty="0"/>
              <a:t> :</a:t>
            </a:r>
          </a:p>
          <a:p>
            <a:pPr marL="0" indent="0">
              <a:buNone/>
            </a:pPr>
            <a:r>
              <a:rPr lang="id-ID" dirty="0"/>
              <a:t>1. </a:t>
            </a:r>
            <a:r>
              <a:rPr lang="id-ID" b="1" dirty="0"/>
              <a:t>minat </a:t>
            </a:r>
            <a:r>
              <a:rPr lang="id-ID" dirty="0"/>
              <a:t>dan kepakaran dari audiens/ sasaran </a:t>
            </a:r>
          </a:p>
          <a:p>
            <a:pPr marL="0" indent="0">
              <a:buNone/>
            </a:pPr>
            <a:r>
              <a:rPr lang="id-ID" dirty="0"/>
              <a:t>2. </a:t>
            </a:r>
            <a:r>
              <a:rPr lang="id-ID" b="1" dirty="0"/>
              <a:t>waktu yg </a:t>
            </a:r>
            <a:r>
              <a:rPr lang="id-ID" dirty="0"/>
              <a:t>tepat unutk menyampaikan PB</a:t>
            </a:r>
          </a:p>
          <a:p>
            <a:pPr marL="0" indent="0">
              <a:buNone/>
            </a:pPr>
            <a:r>
              <a:rPr lang="id-ID" dirty="0"/>
              <a:t>3  Dis</a:t>
            </a:r>
            <a:r>
              <a:rPr lang="en-US" dirty="0"/>
              <a:t>a</a:t>
            </a:r>
            <a:r>
              <a:rPr lang="id-ID" dirty="0"/>
              <a:t>mping </a:t>
            </a:r>
            <a:r>
              <a:rPr lang="id-ID" b="1" dirty="0"/>
              <a:t>itu substansi </a:t>
            </a:r>
            <a:r>
              <a:rPr lang="id-ID" dirty="0"/>
              <a:t>PB :</a:t>
            </a:r>
          </a:p>
          <a:p>
            <a:r>
              <a:rPr lang="id-ID" dirty="0"/>
              <a:t>- PB harus ringkas dan jelas(2-4 halamn)</a:t>
            </a:r>
          </a:p>
          <a:p>
            <a:r>
              <a:rPr lang="id-ID" dirty="0"/>
              <a:t>-bahasa ringkas dan jelas</a:t>
            </a:r>
          </a:p>
          <a:p>
            <a:r>
              <a:rPr lang="id-ID" dirty="0"/>
              <a:t>- menghindari penyampaian informasi yang subektif</a:t>
            </a:r>
          </a:p>
          <a:p>
            <a:r>
              <a:rPr lang="id-ID" dirty="0"/>
              <a:t>-rekomendasi harus jelas</a:t>
            </a:r>
          </a:p>
          <a:p>
            <a:r>
              <a:rPr lang="id-ID" dirty="0"/>
              <a:t>-mengedepankan hasil studi yg relevan</a:t>
            </a:r>
          </a:p>
          <a:p>
            <a:pPr marL="0" indent="0">
              <a:buNone/>
            </a:pPr>
            <a:r>
              <a:rPr lang="en-US" dirty="0"/>
              <a:t>4. </a:t>
            </a:r>
            <a:r>
              <a:rPr lang="id-ID" b="1" dirty="0"/>
              <a:t>Menampilkan rujuk</a:t>
            </a:r>
            <a:r>
              <a:rPr lang="en-US" b="1" dirty="0"/>
              <a:t>a</a:t>
            </a:r>
            <a:r>
              <a:rPr lang="id-ID" b="1" dirty="0"/>
              <a:t>n metodolgi </a:t>
            </a:r>
            <a:r>
              <a:rPr lang="id-ID" dirty="0"/>
              <a:t>yg digunakan</a:t>
            </a:r>
          </a:p>
          <a:p>
            <a:r>
              <a:rPr lang="id-ID" dirty="0"/>
              <a:t>- meringkas dan meny</a:t>
            </a:r>
            <a:r>
              <a:rPr lang="en-US" dirty="0"/>
              <a:t>a</a:t>
            </a:r>
            <a:r>
              <a:rPr lang="id-ID" dirty="0"/>
              <a:t>jikan data spt dengan gambar, gr</a:t>
            </a:r>
            <a:r>
              <a:rPr lang="en-US" dirty="0"/>
              <a:t>a</a:t>
            </a:r>
            <a:r>
              <a:rPr lang="id-ID" dirty="0"/>
              <a:t>fis dsb</a:t>
            </a:r>
          </a:p>
          <a:p>
            <a:r>
              <a:rPr lang="id-ID" dirty="0"/>
              <a:t>-inf nya sesuai sasaran </a:t>
            </a:r>
            <a:r>
              <a:rPr lang="en-US" dirty="0"/>
              <a:t>P</a:t>
            </a:r>
            <a:r>
              <a:rPr lang="id-ID" dirty="0"/>
              <a:t>B</a:t>
            </a:r>
          </a:p>
          <a:p>
            <a:r>
              <a:rPr lang="id-ID" dirty="0"/>
              <a:t>Formatnya ringkas dan padat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Hal yg perlu diidentitifikasi sebelum menyusun policy brief</a:t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/>
              <a:t>1. Mengidentifikasi isu</a:t>
            </a:r>
            <a:r>
              <a:rPr lang="en-US" dirty="0"/>
              <a:t> dan </a:t>
            </a:r>
            <a:r>
              <a:rPr lang="en-US" dirty="0" err="1"/>
              <a:t>permasalahan</a:t>
            </a:r>
            <a:r>
              <a:rPr lang="id-ID" dirty="0"/>
              <a:t> kebijakan</a:t>
            </a:r>
          </a:p>
          <a:p>
            <a:r>
              <a:rPr lang="id-ID" dirty="0"/>
              <a:t>2. mengambangkan dialog dua arah dan keterlibatan beneficiary  dari manf</a:t>
            </a:r>
            <a:r>
              <a:rPr lang="en-US" dirty="0"/>
              <a:t>a</a:t>
            </a:r>
            <a:r>
              <a:rPr lang="id-ID" dirty="0"/>
              <a:t>at riset (misal pembuat kebijakan)</a:t>
            </a:r>
          </a:p>
          <a:p>
            <a:r>
              <a:rPr lang="id-ID" dirty="0"/>
              <a:t>3, Menciptakan tim komunikasi dan diseminasi</a:t>
            </a:r>
          </a:p>
          <a:p>
            <a:r>
              <a:rPr lang="id-ID" dirty="0"/>
              <a:t>4. Mengidentifkasi kelompok target audiens yg relevan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Komponen policy brief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/>
              <a:t>1. </a:t>
            </a:r>
            <a:r>
              <a:rPr lang="id-ID" b="1" dirty="0"/>
              <a:t>Executive summary </a:t>
            </a:r>
            <a:r>
              <a:rPr lang="id-ID" dirty="0"/>
              <a:t>: ringkasan eksekutif yg singkat dan memb</a:t>
            </a:r>
            <a:r>
              <a:rPr lang="en-US" dirty="0"/>
              <a:t>e</a:t>
            </a:r>
            <a:r>
              <a:rPr lang="id-ID" dirty="0"/>
              <a:t>ri gambaran mengenai tujuan dan rekomendasi policy frief yang disusun</a:t>
            </a:r>
          </a:p>
          <a:p>
            <a:r>
              <a:rPr lang="id-ID" dirty="0"/>
              <a:t>2. </a:t>
            </a:r>
            <a:r>
              <a:rPr lang="id-ID" b="1" dirty="0"/>
              <a:t>pernyataan isu/ masalah </a:t>
            </a:r>
            <a:r>
              <a:rPr lang="id-ID" dirty="0"/>
              <a:t>(misal: peran apa ya</a:t>
            </a:r>
            <a:r>
              <a:rPr lang="en-US" dirty="0"/>
              <a:t>n</a:t>
            </a:r>
            <a:r>
              <a:rPr lang="id-ID" dirty="0"/>
              <a:t>g dpt dilakuk</a:t>
            </a:r>
            <a:r>
              <a:rPr lang="en-US" dirty="0"/>
              <a:t>a</a:t>
            </a:r>
            <a:r>
              <a:rPr lang="id-ID" dirty="0"/>
              <a:t>n oleh setiap kelompok audien, bagaimana seharusnya, siapa ya</a:t>
            </a:r>
            <a:r>
              <a:rPr lang="en-US" dirty="0"/>
              <a:t>n</a:t>
            </a:r>
            <a:r>
              <a:rPr lang="id-ID" dirty="0"/>
              <a:t>g bertangungjawab, kapan harus terlibat dalam perkembangan masalah/ isu yg disampaikan)</a:t>
            </a:r>
          </a:p>
          <a:p>
            <a:r>
              <a:rPr lang="id-ID" dirty="0"/>
              <a:t>3. </a:t>
            </a:r>
            <a:r>
              <a:rPr lang="id-ID" b="1" dirty="0"/>
              <a:t>latar belakang masalah </a:t>
            </a:r>
            <a:r>
              <a:rPr lang="id-ID" dirty="0"/>
              <a:t>(menyajikan fakta penting  agar bisa diterima pengambil kebijakan)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659829"/>
            <a:ext cx="8003232" cy="5505475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mendasarkan</a:t>
            </a:r>
            <a:r>
              <a:rPr lang="en-US" dirty="0"/>
              <a:t>  </a:t>
            </a:r>
            <a:r>
              <a:rPr lang="en-US" dirty="0" err="1"/>
              <a:t>pada</a:t>
            </a:r>
            <a:r>
              <a:rPr lang="en-US" dirty="0"/>
              <a:t> argument </a:t>
            </a:r>
            <a:r>
              <a:rPr lang="en-US" dirty="0" err="1"/>
              <a:t>kebijakan</a:t>
            </a:r>
            <a:endParaRPr lang="en-US" dirty="0"/>
          </a:p>
          <a:p>
            <a:r>
              <a:rPr lang="en-US" dirty="0" err="1"/>
              <a:t>Argumen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diarahkan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policy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policy yang </a:t>
            </a:r>
            <a:r>
              <a:rPr lang="en-US" dirty="0" err="1"/>
              <a:t>ada</a:t>
            </a:r>
            <a:endParaRPr lang="en-US" dirty="0"/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policy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Argumen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didasari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logis</a:t>
            </a:r>
            <a:r>
              <a:rPr lang="en-US" dirty="0"/>
              <a:t>,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research</a:t>
            </a:r>
          </a:p>
          <a:p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didasari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,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komprehensif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589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Komponen Policy Brief – (lanjutan)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/>
              <a:t>4. Pre exicsting policies : merupakan rangkuman apa yang telah dilakukan tentang masalah sej</a:t>
            </a:r>
            <a:r>
              <a:rPr lang="en-US" dirty="0"/>
              <a:t>a</a:t>
            </a:r>
            <a:r>
              <a:rPr lang="id-ID" dirty="0"/>
              <a:t>uh ini, dg tujuan menginformasikan pembaca dari pilihan kebijakan yang direkomendasikan</a:t>
            </a:r>
          </a:p>
          <a:p>
            <a:r>
              <a:rPr lang="id-ID" dirty="0"/>
              <a:t>5</a:t>
            </a:r>
            <a:r>
              <a:rPr lang="id-ID" b="1" dirty="0"/>
              <a:t>. Pilihan kebijakan</a:t>
            </a:r>
            <a:r>
              <a:rPr lang="id-ID" dirty="0"/>
              <a:t>: merup</a:t>
            </a:r>
            <a:r>
              <a:rPr lang="en-US" dirty="0"/>
              <a:t>a</a:t>
            </a:r>
            <a:r>
              <a:rPr lang="id-ID" dirty="0"/>
              <a:t>kan gambaran tentang tindakan yang mungkin atau tidak dilakukan dengan setidaknya 3 pilihan program potensialtindakan</a:t>
            </a:r>
          </a:p>
          <a:p>
            <a:r>
              <a:rPr lang="id-ID" dirty="0"/>
              <a:t>6. </a:t>
            </a:r>
            <a:r>
              <a:rPr lang="id-ID" b="1" dirty="0"/>
              <a:t>Keuntungan dan kelebihan</a:t>
            </a:r>
            <a:r>
              <a:rPr lang="id-ID" dirty="0"/>
              <a:t>: untuk setiap opsi kebijakan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Komponen PB – (lanjutan)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/>
              <a:t>7. </a:t>
            </a:r>
            <a:r>
              <a:rPr lang="id-ID" b="1" dirty="0"/>
              <a:t>Rekomendasi</a:t>
            </a:r>
            <a:r>
              <a:rPr lang="id-ID" dirty="0"/>
              <a:t>  atas pilihan yang bisa dilakuk</a:t>
            </a:r>
            <a:r>
              <a:rPr lang="en-US" dirty="0"/>
              <a:t>a</a:t>
            </a:r>
            <a:r>
              <a:rPr lang="id-ID" dirty="0"/>
              <a:t>n</a:t>
            </a:r>
          </a:p>
          <a:p>
            <a:r>
              <a:rPr lang="id-ID" dirty="0"/>
              <a:t>8. </a:t>
            </a:r>
            <a:r>
              <a:rPr lang="id-ID" b="1" dirty="0"/>
              <a:t>Source Consulted or recommended </a:t>
            </a:r>
            <a:r>
              <a:rPr lang="id-ID" dirty="0"/>
              <a:t>: meny</a:t>
            </a:r>
            <a:r>
              <a:rPr lang="en-US" dirty="0"/>
              <a:t>e</a:t>
            </a:r>
            <a:r>
              <a:rPr lang="id-ID" dirty="0"/>
              <a:t>diakan inf bagi para pengambil kebijakan bila mem</a:t>
            </a:r>
            <a:r>
              <a:rPr lang="en-US" dirty="0" err="1"/>
              <a:t>i</a:t>
            </a:r>
            <a:r>
              <a:rPr lang="id-ID" dirty="0"/>
              <a:t>liki minat dan pilitical will untuk membaca tentang isu tersebut. Pada dasarnya berisi sebuah bibliografi yg didalamnya ditulis deskripsi 1-3 kalima</a:t>
            </a:r>
            <a:r>
              <a:rPr lang="en-US" dirty="0"/>
              <a:t>t</a:t>
            </a:r>
            <a:r>
              <a:rPr lang="id-ID" dirty="0"/>
              <a:t> dan evaluasi dari setiap sumber yag terdaftar.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Template sebuah Policy brief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/>
              <a:t>1. Ringkasan eksekutif :  pernyata</a:t>
            </a:r>
            <a:r>
              <a:rPr lang="en-US" dirty="0"/>
              <a:t>a</a:t>
            </a:r>
            <a:r>
              <a:rPr lang="id-ID" dirty="0"/>
              <a:t>n pendek 150 kata berisi tujuan dan rekomendasi singkat. Tujuannya ag</a:t>
            </a:r>
            <a:r>
              <a:rPr lang="en-US" dirty="0" err="1"/>
              <a:t>ar</a:t>
            </a:r>
            <a:r>
              <a:rPr lang="id-ID" dirty="0"/>
              <a:t> bisa mempersuasi dan men</a:t>
            </a:r>
            <a:r>
              <a:rPr lang="en-US" dirty="0"/>
              <a:t>a</a:t>
            </a:r>
            <a:r>
              <a:rPr lang="id-ID" dirty="0"/>
              <a:t>rik minat pembaca untuk melangkah lebih lanjut</a:t>
            </a:r>
          </a:p>
          <a:p>
            <a:r>
              <a:rPr lang="id-ID" dirty="0"/>
              <a:t>2. Pendahuluan : menjawab pertanyaan why, yg diharapkan dapat menjelaskan arti dan urgensi masalah yg disampaikan. Juga berisi tuj</a:t>
            </a:r>
            <a:r>
              <a:rPr lang="en-US" dirty="0"/>
              <a:t>u</a:t>
            </a:r>
            <a:r>
              <a:rPr lang="id-ID" dirty="0"/>
              <a:t>an penelitian, memuat gambaran tentang</a:t>
            </a:r>
            <a:r>
              <a:rPr lang="en-US" dirty="0"/>
              <a:t> </a:t>
            </a:r>
            <a:r>
              <a:rPr lang="id-ID" dirty="0"/>
              <a:t>temuan dan kesimpulan. </a:t>
            </a:r>
            <a:r>
              <a:rPr lang="en-US" dirty="0"/>
              <a:t>T</a:t>
            </a:r>
            <a:r>
              <a:rPr lang="id-ID" dirty="0"/>
              <a:t>ujuan : menarik minat pembaca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Template PB (lanjutan)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Pendek</a:t>
            </a:r>
            <a:r>
              <a:rPr lang="en-US" dirty="0"/>
              <a:t>a</a:t>
            </a:r>
            <a:r>
              <a:rPr lang="id-ID" dirty="0"/>
              <a:t>tan yang digunakan dan hasil :</a:t>
            </a:r>
          </a:p>
          <a:p>
            <a:pPr>
              <a:buNone/>
            </a:pPr>
            <a:r>
              <a:rPr lang="id-ID" dirty="0"/>
              <a:t> --menjelaskan fakta, maslah dan konteksnya, metode penelitian dan anlsiisnya.</a:t>
            </a:r>
          </a:p>
          <a:p>
            <a:pPr>
              <a:buNone/>
            </a:pPr>
            <a:r>
              <a:rPr lang="id-ID" dirty="0"/>
              <a:t>-Penyajiannya dibuat ringkas dan tidak terlalu teknis</a:t>
            </a:r>
          </a:p>
          <a:p>
            <a:pPr>
              <a:buNone/>
            </a:pPr>
            <a:r>
              <a:rPr lang="id-ID" dirty="0"/>
              <a:t>- Menekan pentingnya manfaat yang diperoleh  dan peluang yang tersedia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Template (lanjutan)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Hasil : yg penting disajik</a:t>
            </a:r>
            <a:r>
              <a:rPr lang="en-US" dirty="0"/>
              <a:t>a</a:t>
            </a:r>
            <a:r>
              <a:rPr lang="id-ID" dirty="0"/>
              <a:t>n adalah apa yg bisa dipelajari dari hasil riset tersebut</a:t>
            </a:r>
          </a:p>
          <a:p>
            <a:r>
              <a:rPr lang="id-ID" dirty="0"/>
              <a:t>Kesimpulan : menjelaskan apa arti dari penyajian yang kita lakukan</a:t>
            </a:r>
          </a:p>
          <a:p>
            <a:r>
              <a:rPr lang="id-ID" dirty="0"/>
              <a:t>Implikasi dan rekomendasi :  ini menyajikan apa yang bisa terjadi (implikasi) dan apa yang har</a:t>
            </a:r>
            <a:r>
              <a:rPr lang="en-US" dirty="0"/>
              <a:t>u</a:t>
            </a:r>
            <a:r>
              <a:rPr lang="id-ID" dirty="0"/>
              <a:t>s terjadi (rekom</a:t>
            </a:r>
            <a:r>
              <a:rPr lang="en-US" dirty="0"/>
              <a:t>e</a:t>
            </a:r>
            <a:r>
              <a:rPr lang="id-ID" dirty="0"/>
              <a:t>ndasi)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Merancang design PB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/>
              <a:t>1. Judul merupakan titik acuan, dan dapat diikuti sub judul (pilih kata yang menarik minat bagi pembaca)</a:t>
            </a:r>
          </a:p>
          <a:p>
            <a:r>
              <a:rPr lang="id-ID" dirty="0"/>
              <a:t>2. Dapat ditambahkan sidebars, ditulis pendek, deskriptif, stimulating (menggunakn pertanyaan) dan berfokus pada tindakan</a:t>
            </a:r>
          </a:p>
          <a:p>
            <a:r>
              <a:rPr lang="id-ID" dirty="0"/>
              <a:t>3. Design dibuat menarik dengan warna atau pilihan font</a:t>
            </a:r>
          </a:p>
          <a:p>
            <a:r>
              <a:rPr lang="id-ID" dirty="0"/>
              <a:t>4.  Dapat menggunak</a:t>
            </a:r>
            <a:r>
              <a:rPr lang="en-US" dirty="0"/>
              <a:t>a</a:t>
            </a:r>
            <a:r>
              <a:rPr lang="id-ID" dirty="0"/>
              <a:t>n grafik, foto dan grafis</a:t>
            </a:r>
          </a:p>
          <a:p>
            <a:r>
              <a:rPr lang="id-ID" dirty="0"/>
              <a:t>5. Perlunya review doku</a:t>
            </a:r>
            <a:r>
              <a:rPr lang="en-US" dirty="0"/>
              <a:t>m</a:t>
            </a:r>
            <a:r>
              <a:rPr lang="id-ID" dirty="0"/>
              <a:t>en setelah selesai penulisan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Format penyusu</a:t>
            </a:r>
            <a:r>
              <a:rPr lang="en-US" dirty="0" err="1"/>
              <a:t>na</a:t>
            </a:r>
            <a:r>
              <a:rPr lang="id-ID" dirty="0"/>
              <a:t>n pol</a:t>
            </a:r>
            <a:r>
              <a:rPr lang="en-US" dirty="0"/>
              <a:t>e</a:t>
            </a:r>
            <a:r>
              <a:rPr lang="id-ID" dirty="0"/>
              <a:t>cy brief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0004268"/>
              </p:ext>
            </p:extLst>
          </p:nvPr>
        </p:nvGraphicFramePr>
        <p:xfrm>
          <a:off x="0" y="1196752"/>
          <a:ext cx="9144000" cy="9158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9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54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5523">
                <a:tc>
                  <a:txBody>
                    <a:bodyPr/>
                    <a:lstStyle/>
                    <a:p>
                      <a:r>
                        <a:rPr lang="id-ID" dirty="0"/>
                        <a:t>komponen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penjelasan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0765">
                <a:tc>
                  <a:txBody>
                    <a:bodyPr/>
                    <a:lstStyle/>
                    <a:p>
                      <a:r>
                        <a:rPr lang="id-ID" dirty="0"/>
                        <a:t>Judul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Ringkas, infromatif dan menarik perhatian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0765">
                <a:tc>
                  <a:txBody>
                    <a:bodyPr/>
                    <a:lstStyle/>
                    <a:p>
                      <a:r>
                        <a:rPr lang="id-ID" dirty="0"/>
                        <a:t>Abstrak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Mendorong pembaca untuk terus membaca PB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523">
                <a:tc>
                  <a:txBody>
                    <a:bodyPr/>
                    <a:lstStyle/>
                    <a:p>
                      <a:r>
                        <a:rPr lang="id-ID" dirty="0"/>
                        <a:t>Fokus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Terdiri atas 3-4 item (dalam kotak)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6036">
                <a:tc>
                  <a:txBody>
                    <a:bodyPr/>
                    <a:lstStyle/>
                    <a:p>
                      <a:r>
                        <a:rPr lang="id-ID" dirty="0"/>
                        <a:t>Pendahuluan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Menjelaskan mengapa topik yang diangkat penting, mengapa orang peduli dan juga menjelaskan tujuan dari studi dan penemuan yag diharapkan secara garis besar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4279">
                <a:tc>
                  <a:txBody>
                    <a:bodyPr/>
                    <a:lstStyle/>
                    <a:p>
                      <a:r>
                        <a:rPr lang="id-ID" dirty="0"/>
                        <a:t>Pendekatan dan hasil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Meringkas fakta, isu dan konteks, mengurangi detailinf agar sesuai dengan kebutuhan pembaca, menghasilkan fakta atau contoh yang nyata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72523">
                <a:tc>
                  <a:txBody>
                    <a:bodyPr/>
                    <a:lstStyle/>
                    <a:p>
                      <a:r>
                        <a:rPr lang="id-ID" dirty="0"/>
                        <a:t>Kesimpulan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Disusun sesuai dengan hasil, menghasilkan kesimpulan nyata dan argumentasi yang kuat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72523">
                <a:tc>
                  <a:txBody>
                    <a:bodyPr/>
                    <a:lstStyle/>
                    <a:p>
                      <a:r>
                        <a:rPr lang="id-ID" dirty="0"/>
                        <a:t>Sumber yag direkomendasikan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 Tautanlaman/ web yg dpt mengarahkan pembaca melihat artikel atau lap dg metodologi yg dijelaskan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20765">
                <a:tc>
                  <a:txBody>
                    <a:bodyPr/>
                    <a:lstStyle/>
                    <a:p>
                      <a:r>
                        <a:rPr lang="id-ID" dirty="0"/>
                        <a:t>Rekomendasi kebijakan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Berisi langkah atau perhitunagnyg sebaiknya dijalankan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memo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memebrikan</a:t>
            </a:r>
            <a:r>
              <a:rPr lang="en-US" dirty="0"/>
              <a:t> </a:t>
            </a:r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sangat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klien</a:t>
            </a:r>
            <a:endParaRPr lang="en-US" dirty="0"/>
          </a:p>
          <a:p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executive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menteri</a:t>
            </a:r>
            <a:endParaRPr lang="en-US" dirty="0"/>
          </a:p>
          <a:p>
            <a:r>
              <a:rPr lang="en-US" dirty="0"/>
              <a:t>PM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singkat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 </a:t>
            </a:r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 dan </a:t>
            </a:r>
            <a:r>
              <a:rPr lang="en-US" dirty="0" err="1"/>
              <a:t>urgen</a:t>
            </a:r>
            <a:endParaRPr lang="en-US" dirty="0"/>
          </a:p>
          <a:p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praktis</a:t>
            </a:r>
            <a:r>
              <a:rPr lang="en-US" dirty="0"/>
              <a:t>, </a:t>
            </a:r>
            <a:r>
              <a:rPr lang="en-US" dirty="0" err="1"/>
              <a:t>tehnis</a:t>
            </a:r>
            <a:r>
              <a:rPr lang="en-US" dirty="0"/>
              <a:t> dan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7862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Isi Policy memo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Pendahuluan</a:t>
            </a:r>
            <a:r>
              <a:rPr lang="en-US" dirty="0"/>
              <a:t> (</a:t>
            </a:r>
            <a:r>
              <a:rPr lang="en-US" dirty="0" err="1"/>
              <a:t>mak</a:t>
            </a:r>
            <a:r>
              <a:rPr lang="en-US" dirty="0"/>
              <a:t> 10 </a:t>
            </a:r>
            <a:r>
              <a:rPr lang="en-US" dirty="0" err="1"/>
              <a:t>baris</a:t>
            </a:r>
            <a:r>
              <a:rPr lang="en-US" dirty="0"/>
              <a:t>)</a:t>
            </a:r>
          </a:p>
          <a:p>
            <a:r>
              <a:rPr lang="en-US" dirty="0"/>
              <a:t>2.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yang </a:t>
            </a:r>
            <a:r>
              <a:rPr lang="en-US" dirty="0" err="1"/>
              <a:t>diangkat</a:t>
            </a:r>
            <a:r>
              <a:rPr lang="en-US" dirty="0"/>
              <a:t> (</a:t>
            </a:r>
            <a:r>
              <a:rPr lang="en-US" dirty="0" err="1"/>
              <a:t>maksimal</a:t>
            </a:r>
            <a:r>
              <a:rPr lang="en-US" dirty="0"/>
              <a:t> 10 </a:t>
            </a:r>
            <a:r>
              <a:rPr lang="en-US" dirty="0" err="1"/>
              <a:t>baris</a:t>
            </a:r>
            <a:r>
              <a:rPr lang="en-US" dirty="0"/>
              <a:t>)</a:t>
            </a:r>
          </a:p>
          <a:p>
            <a:r>
              <a:rPr lang="en-US" dirty="0"/>
              <a:t>3.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(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mempertibangkan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: status quo,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,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mendasar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3165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620688"/>
            <a:ext cx="4113206" cy="5843401"/>
          </a:xfrm>
        </p:spPr>
      </p:pic>
    </p:spTree>
    <p:extLst>
      <p:ext uri="{BB962C8B-B14F-4D97-AF65-F5344CB8AC3E}">
        <p14:creationId xmlns:p14="http://schemas.microsoft.com/office/powerpoint/2010/main" val="2447489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Hasil</a:t>
            </a:r>
            <a:r>
              <a:rPr lang="en-US" dirty="0"/>
              <a:t>/ output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id-ID" dirty="0"/>
              <a:t> </a:t>
            </a:r>
            <a:r>
              <a:rPr lang="en-US" dirty="0"/>
              <a:t>a</a:t>
            </a:r>
            <a:r>
              <a:rPr lang="id-ID" dirty="0"/>
              <a:t>nalisis kebijakan menghasilkan dua hal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b="1" dirty="0"/>
              <a:t>Policy working paper </a:t>
            </a:r>
            <a:r>
              <a:rPr lang="id-ID" dirty="0"/>
              <a:t>(melipu</a:t>
            </a:r>
            <a:r>
              <a:rPr lang="en-US" dirty="0"/>
              <a:t>t</a:t>
            </a:r>
            <a:r>
              <a:rPr lang="id-ID" dirty="0"/>
              <a:t>i naskah akademik, buku referensi kebijak</a:t>
            </a:r>
            <a:r>
              <a:rPr lang="en-US" dirty="0"/>
              <a:t>a</a:t>
            </a:r>
            <a:r>
              <a:rPr lang="id-ID" dirty="0"/>
              <a:t>n, monograf kebijakan, lap hasil pemantauan, lap hasil evalusai, bahan pidato dsb), daftar dan hasil konsultasi, laporan adv</a:t>
            </a:r>
            <a:r>
              <a:rPr lang="en-US" dirty="0"/>
              <a:t>o</a:t>
            </a:r>
            <a:r>
              <a:rPr lang="id-ID" dirty="0"/>
              <a:t>kas</a:t>
            </a:r>
            <a:r>
              <a:rPr lang="en-US" dirty="0" err="1"/>
              <a:t>i</a:t>
            </a:r>
            <a:r>
              <a:rPr lang="id-ID" dirty="0"/>
              <a:t>, la</a:t>
            </a:r>
            <a:r>
              <a:rPr lang="en-US" dirty="0"/>
              <a:t>p</a:t>
            </a:r>
            <a:r>
              <a:rPr lang="id-ID" dirty="0"/>
              <a:t> diseminasi dan modul diklat</a:t>
            </a:r>
          </a:p>
          <a:p>
            <a:r>
              <a:rPr lang="id-ID" b="1" dirty="0"/>
              <a:t>Karya tulis ilmiah </a:t>
            </a:r>
            <a:r>
              <a:rPr lang="id-ID" dirty="0"/>
              <a:t>( policy scientific paper) yang meliputi :Policy brief (PB), pol</a:t>
            </a:r>
            <a:r>
              <a:rPr lang="en-US" dirty="0"/>
              <a:t>i</a:t>
            </a:r>
            <a:r>
              <a:rPr lang="id-ID" dirty="0"/>
              <a:t>cy p</a:t>
            </a:r>
            <a:r>
              <a:rPr lang="en-US" dirty="0"/>
              <a:t>a</a:t>
            </a:r>
            <a:r>
              <a:rPr lang="id-ID" dirty="0"/>
              <a:t>per</a:t>
            </a:r>
            <a:r>
              <a:rPr lang="en-US" dirty="0"/>
              <a:t> (</a:t>
            </a:r>
            <a:r>
              <a:rPr lang="id-ID" dirty="0"/>
              <a:t>makalah kebijakan</a:t>
            </a:r>
            <a:r>
              <a:rPr lang="en-US" dirty="0"/>
              <a:t>), policy memo</a:t>
            </a:r>
            <a:r>
              <a:rPr lang="id-ID" dirty="0"/>
              <a:t> dan artikel kebijakan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9" y="692697"/>
            <a:ext cx="9101811" cy="5688632"/>
          </a:xfrm>
        </p:spPr>
      </p:pic>
    </p:spTree>
    <p:extLst>
      <p:ext uri="{BB962C8B-B14F-4D97-AF65-F5344CB8AC3E}">
        <p14:creationId xmlns:p14="http://schemas.microsoft.com/office/powerpoint/2010/main" val="23682141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15200" cy="562074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Contoh</a:t>
            </a:r>
            <a:r>
              <a:rPr lang="en-US" dirty="0"/>
              <a:t> policy paper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4640" y="1412776"/>
            <a:ext cx="2880320" cy="4386275"/>
          </a:xfrm>
        </p:spPr>
      </p:pic>
    </p:spTree>
    <p:extLst>
      <p:ext uri="{BB962C8B-B14F-4D97-AF65-F5344CB8AC3E}">
        <p14:creationId xmlns:p14="http://schemas.microsoft.com/office/powerpoint/2010/main" val="28072542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-99392"/>
            <a:ext cx="8229600" cy="1143000"/>
          </a:xfrm>
        </p:spPr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policy memo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3291" y="700084"/>
            <a:ext cx="4217415" cy="5457831"/>
          </a:xfrm>
        </p:spPr>
      </p:pic>
    </p:spTree>
    <p:extLst>
      <p:ext uri="{BB962C8B-B14F-4D97-AF65-F5344CB8AC3E}">
        <p14:creationId xmlns:p14="http://schemas.microsoft.com/office/powerpoint/2010/main" val="1339162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r>
              <a:rPr lang="en-US" dirty="0"/>
              <a:t>  UAS AKP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5172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/>
              <a:t>Sdr</a:t>
            </a:r>
            <a:r>
              <a:rPr lang="en-US" dirty="0"/>
              <a:t> </a:t>
            </a:r>
            <a:r>
              <a:rPr lang="en-US" dirty="0" err="1"/>
              <a:t>diminta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b="1" dirty="0"/>
              <a:t>policy brief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yang </a:t>
            </a:r>
            <a:r>
              <a:rPr lang="en-US" dirty="0" err="1"/>
              <a:t>sdr</a:t>
            </a:r>
            <a:r>
              <a:rPr lang="en-US" dirty="0"/>
              <a:t> </a:t>
            </a:r>
            <a:r>
              <a:rPr lang="en-US" dirty="0" err="1"/>
              <a:t>ketahui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 </a:t>
            </a:r>
            <a:r>
              <a:rPr lang="en-US" dirty="0" err="1"/>
              <a:t>merekomendasikan</a:t>
            </a:r>
            <a:r>
              <a:rPr lang="en-US" dirty="0"/>
              <a:t>  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.  </a:t>
            </a:r>
            <a:r>
              <a:rPr lang="en-US" dirty="0" err="1"/>
              <a:t>Polecy</a:t>
            </a:r>
            <a:r>
              <a:rPr lang="en-US" dirty="0"/>
              <a:t> brief </a:t>
            </a:r>
            <a:r>
              <a:rPr lang="en-US" dirty="0" err="1"/>
              <a:t>ini</a:t>
            </a:r>
            <a:r>
              <a:rPr lang="en-US" dirty="0"/>
              <a:t> 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memuat</a:t>
            </a:r>
            <a:r>
              <a:rPr lang="en-US" dirty="0"/>
              <a:t> : </a:t>
            </a:r>
          </a:p>
          <a:p>
            <a:r>
              <a:rPr lang="en-US" dirty="0"/>
              <a:t>1. </a:t>
            </a:r>
            <a:r>
              <a:rPr lang="en-US" dirty="0" err="1"/>
              <a:t>Judul</a:t>
            </a:r>
            <a:endParaRPr lang="en-US" dirty="0"/>
          </a:p>
          <a:p>
            <a:r>
              <a:rPr lang="en-US" dirty="0"/>
              <a:t>2. Executive summary</a:t>
            </a:r>
          </a:p>
          <a:p>
            <a:r>
              <a:rPr lang="en-US" dirty="0"/>
              <a:t>3.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endParaRPr lang="en-US" dirty="0"/>
          </a:p>
          <a:p>
            <a:r>
              <a:rPr lang="en-US" dirty="0"/>
              <a:t>4. </a:t>
            </a:r>
            <a:r>
              <a:rPr lang="en-US" dirty="0" err="1"/>
              <a:t>Perumusan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US" dirty="0"/>
          </a:p>
          <a:p>
            <a:r>
              <a:rPr lang="en-US" dirty="0"/>
              <a:t>5. </a:t>
            </a:r>
            <a:r>
              <a:rPr lang="en-US" dirty="0" err="1"/>
              <a:t>perdebatan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perlunya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/ </a:t>
            </a:r>
            <a:r>
              <a:rPr lang="en-US" dirty="0" err="1"/>
              <a:t>pebuatan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(argument yang </a:t>
            </a:r>
            <a:r>
              <a:rPr lang="en-US" dirty="0" err="1"/>
              <a:t>saudara</a:t>
            </a:r>
            <a:r>
              <a:rPr lang="en-US" dirty="0"/>
              <a:t> </a:t>
            </a:r>
            <a:r>
              <a:rPr lang="en-US" dirty="0" err="1"/>
              <a:t>nayatakan</a:t>
            </a:r>
            <a:r>
              <a:rPr lang="en-US" dirty="0"/>
              <a:t>)</a:t>
            </a:r>
          </a:p>
          <a:p>
            <a:r>
              <a:rPr lang="en-US" dirty="0"/>
              <a:t>6. </a:t>
            </a:r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yang </a:t>
            </a:r>
            <a:r>
              <a:rPr lang="en-US" dirty="0" err="1"/>
              <a:t>sdr</a:t>
            </a:r>
            <a:r>
              <a:rPr lang="en-US" dirty="0"/>
              <a:t> </a:t>
            </a:r>
            <a:r>
              <a:rPr lang="en-US" dirty="0" err="1"/>
              <a:t>berikan</a:t>
            </a:r>
            <a:endParaRPr lang="en-US" dirty="0"/>
          </a:p>
          <a:p>
            <a:r>
              <a:rPr lang="en-US" dirty="0"/>
              <a:t>7. </a:t>
            </a:r>
            <a:r>
              <a:rPr lang="en-US" dirty="0" err="1"/>
              <a:t>Kesimpulan</a:t>
            </a:r>
            <a:endParaRPr lang="en-US" dirty="0"/>
          </a:p>
          <a:p>
            <a:r>
              <a:rPr lang="en-US" dirty="0"/>
              <a:t>8. </a:t>
            </a:r>
            <a:r>
              <a:rPr lang="en-US" dirty="0" err="1"/>
              <a:t>Bibliografi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sdr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b="1" dirty="0" err="1"/>
              <a:t>mengambil</a:t>
            </a:r>
            <a:r>
              <a:rPr lang="en-US" b="1" dirty="0"/>
              <a:t> template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/>
              <a:t>internet)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Sdr</a:t>
            </a:r>
            <a:r>
              <a:rPr lang="en-US" dirty="0"/>
              <a:t> </a:t>
            </a:r>
            <a:r>
              <a:rPr lang="en-US" dirty="0" err="1"/>
              <a:t>dipersilahkan</a:t>
            </a:r>
            <a:r>
              <a:rPr lang="en-US" dirty="0"/>
              <a:t> </a:t>
            </a:r>
            <a:r>
              <a:rPr lang="en-US" dirty="0" err="1"/>
              <a:t>menyelesaiakn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.  </a:t>
            </a:r>
          </a:p>
          <a:p>
            <a:pPr marL="0" lvl="0" indent="0">
              <a:buNone/>
            </a:pP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dikirim</a:t>
            </a:r>
            <a:r>
              <a:rPr lang="en-US" dirty="0"/>
              <a:t> </a:t>
            </a:r>
            <a:r>
              <a:rPr lang="en-US" dirty="0" err="1"/>
              <a:t>lewat</a:t>
            </a:r>
            <a:r>
              <a:rPr lang="en-US" dirty="0"/>
              <a:t> assignment di SPADA, </a:t>
            </a:r>
            <a:r>
              <a:rPr lang="en-US" b="1" dirty="0"/>
              <a:t>paling </a:t>
            </a:r>
            <a:r>
              <a:rPr lang="en-US" b="1" dirty="0" err="1"/>
              <a:t>lambat</a:t>
            </a:r>
            <a:r>
              <a:rPr lang="en-US" b="1" dirty="0"/>
              <a:t> </a:t>
            </a:r>
            <a:r>
              <a:rPr lang="en-US" b="1" dirty="0" err="1"/>
              <a:t>hari</a:t>
            </a:r>
            <a:r>
              <a:rPr lang="en-US" b="1" dirty="0"/>
              <a:t> </a:t>
            </a:r>
            <a:r>
              <a:rPr lang="en-US" b="1" dirty="0" err="1"/>
              <a:t>Kamis</a:t>
            </a:r>
            <a:r>
              <a:rPr lang="en-US" b="1" dirty="0"/>
              <a:t> </a:t>
            </a:r>
            <a:r>
              <a:rPr lang="en-US" b="1" dirty="0" err="1"/>
              <a:t>tanggal</a:t>
            </a:r>
            <a:r>
              <a:rPr lang="en-US" b="1" dirty="0"/>
              <a:t> 30 </a:t>
            </a:r>
            <a:r>
              <a:rPr lang="en-US" b="1" dirty="0" err="1"/>
              <a:t>juni</a:t>
            </a:r>
            <a:r>
              <a:rPr lang="en-US" b="1" dirty="0"/>
              <a:t> 2021,  jam 20.00 WIB</a:t>
            </a:r>
            <a:r>
              <a:rPr lang="en-US" dirty="0"/>
              <a:t>. Nama file : UAS AKP- C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b="1" dirty="0" err="1"/>
              <a:t>bentuk</a:t>
            </a:r>
            <a:r>
              <a:rPr lang="en-US" b="1" dirty="0"/>
              <a:t> PDF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20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Policy working paper :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b="1" dirty="0" err="1"/>
              <a:t>laporan</a:t>
            </a:r>
            <a:r>
              <a:rPr lang="en-US" b="1" dirty="0"/>
              <a:t> yang </a:t>
            </a:r>
            <a:r>
              <a:rPr lang="en-US" b="1" dirty="0" err="1"/>
              <a:t>komprehensif</a:t>
            </a:r>
            <a:r>
              <a:rPr lang="en-US" b="1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yang </a:t>
            </a:r>
            <a:r>
              <a:rPr lang="en-US" dirty="0" err="1"/>
              <a:t>menuntut</a:t>
            </a:r>
            <a:r>
              <a:rPr lang="en-US" dirty="0"/>
              <a:t> </a:t>
            </a:r>
            <a:r>
              <a:rPr lang="en-US" dirty="0" err="1"/>
              <a:t>perlunya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  <a:p>
            <a:r>
              <a:rPr lang="en-US" dirty="0"/>
              <a:t>Policy scientific paper :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tulis</a:t>
            </a:r>
            <a:r>
              <a:rPr lang="en-US" dirty="0"/>
              <a:t> yang </a:t>
            </a:r>
            <a:r>
              <a:rPr lang="en-US" dirty="0" err="1"/>
              <a:t>sifatnya</a:t>
            </a:r>
            <a:r>
              <a:rPr lang="en-US" dirty="0"/>
              <a:t> </a:t>
            </a:r>
            <a:r>
              <a:rPr lang="en-US" b="1" dirty="0" err="1"/>
              <a:t>lebih</a:t>
            </a:r>
            <a:r>
              <a:rPr lang="en-US" b="1" dirty="0"/>
              <a:t> </a:t>
            </a:r>
            <a:r>
              <a:rPr lang="en-US" b="1" dirty="0" err="1"/>
              <a:t>sederhana</a:t>
            </a:r>
            <a:r>
              <a:rPr lang="en-US" b="1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policy working paper.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saran </a:t>
            </a:r>
            <a:r>
              <a:rPr lang="en-US" dirty="0" err="1"/>
              <a:t>kebijakan</a:t>
            </a:r>
            <a:r>
              <a:rPr lang="en-US" dirty="0"/>
              <a:t> (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policy memo, policy brief dan policy paper)</a:t>
            </a:r>
          </a:p>
        </p:txBody>
      </p:sp>
    </p:spTree>
    <p:extLst>
      <p:ext uri="{BB962C8B-B14F-4D97-AF65-F5344CB8AC3E}">
        <p14:creationId xmlns:p14="http://schemas.microsoft.com/office/powerpoint/2010/main" val="3905138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paper/ </a:t>
            </a:r>
            <a:r>
              <a:rPr lang="en-US" dirty="0" err="1"/>
              <a:t>makalah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yang </a:t>
            </a:r>
            <a:r>
              <a:rPr lang="en-US" dirty="0" err="1"/>
              <a:t>berfokus</a:t>
            </a:r>
            <a:r>
              <a:rPr lang="en-US" dirty="0"/>
              <a:t> </a:t>
            </a:r>
            <a:r>
              <a:rPr lang="en-US" dirty="0" err="1"/>
              <a:t>pd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 yang </a:t>
            </a:r>
            <a:r>
              <a:rPr lang="en-US" dirty="0" err="1"/>
              <a:t>menyajikan</a:t>
            </a:r>
            <a:r>
              <a:rPr lang="en-US" dirty="0"/>
              <a:t> </a:t>
            </a:r>
            <a:r>
              <a:rPr lang="en-US" dirty="0" err="1"/>
              <a:t>rekomendasi</a:t>
            </a:r>
            <a:r>
              <a:rPr lang="en-US" dirty="0"/>
              <a:t> yang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pembuat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Kriteria</a:t>
            </a:r>
            <a:r>
              <a:rPr lang="en-US" dirty="0"/>
              <a:t> :</a:t>
            </a:r>
          </a:p>
          <a:p>
            <a:r>
              <a:rPr lang="en-US" dirty="0"/>
              <a:t>1. </a:t>
            </a:r>
            <a:r>
              <a:rPr lang="en-US" b="1" dirty="0" err="1"/>
              <a:t>isu</a:t>
            </a:r>
            <a:r>
              <a:rPr lang="en-US" b="1" dirty="0"/>
              <a:t> </a:t>
            </a:r>
            <a:r>
              <a:rPr lang="en-US" b="1" dirty="0" err="1"/>
              <a:t>yg</a:t>
            </a:r>
            <a:r>
              <a:rPr lang="en-US" b="1" dirty="0"/>
              <a:t> </a:t>
            </a:r>
            <a:r>
              <a:rPr lang="en-US" b="1" dirty="0" err="1"/>
              <a:t>dituju</a:t>
            </a:r>
            <a:r>
              <a:rPr lang="en-US" b="1" dirty="0"/>
              <a:t> </a:t>
            </a:r>
            <a:r>
              <a:rPr lang="en-US" dirty="0" err="1"/>
              <a:t>hrs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kontemporer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sahih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nyata</a:t>
            </a:r>
            <a:endParaRPr lang="en-US" dirty="0"/>
          </a:p>
          <a:p>
            <a:r>
              <a:rPr lang="en-US" dirty="0"/>
              <a:t>2. Ada </a:t>
            </a:r>
            <a:r>
              <a:rPr lang="en-US" b="1" dirty="0"/>
              <a:t>alternative </a:t>
            </a:r>
            <a:r>
              <a:rPr lang="en-US" b="1" dirty="0" err="1"/>
              <a:t>yg</a:t>
            </a:r>
            <a:r>
              <a:rPr lang="en-US" b="1" dirty="0"/>
              <a:t> </a:t>
            </a:r>
            <a:r>
              <a:rPr lang="en-US" b="1" dirty="0" err="1"/>
              <a:t>jelas</a:t>
            </a:r>
            <a:r>
              <a:rPr lang="en-US" b="1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kebij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b="1" dirty="0"/>
              <a:t>data </a:t>
            </a:r>
            <a:r>
              <a:rPr lang="en-US" b="1" dirty="0" err="1"/>
              <a:t>yg</a:t>
            </a:r>
            <a:r>
              <a:rPr lang="en-US" b="1" dirty="0"/>
              <a:t> </a:t>
            </a:r>
            <a:r>
              <a:rPr lang="en-US" b="1" dirty="0" err="1"/>
              <a:t>cukup</a:t>
            </a:r>
            <a:r>
              <a:rPr lang="en-US" b="1" dirty="0"/>
              <a:t> </a:t>
            </a:r>
            <a:r>
              <a:rPr lang="en-US" dirty="0" err="1"/>
              <a:t>disediakan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audiens</a:t>
            </a:r>
            <a:endParaRPr lang="en-US" dirty="0"/>
          </a:p>
          <a:p>
            <a:r>
              <a:rPr lang="en-US" dirty="0"/>
              <a:t>4.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historis</a:t>
            </a:r>
            <a:r>
              <a:rPr lang="en-US" dirty="0"/>
              <a:t>,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deskripsi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055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policy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  <a:p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terjadi</a:t>
            </a:r>
            <a:endParaRPr lang="en-US" dirty="0"/>
          </a:p>
          <a:p>
            <a:r>
              <a:rPr lang="en-US" dirty="0" err="1"/>
              <a:t>Berimplikasi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dan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610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policy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Pendahuluan</a:t>
            </a:r>
            <a:r>
              <a:rPr lang="en-US" dirty="0"/>
              <a:t>/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Perumusan</a:t>
            </a:r>
            <a:r>
              <a:rPr lang="en-US" dirty="0"/>
              <a:t> </a:t>
            </a:r>
            <a:r>
              <a:rPr lang="en-US" dirty="0" err="1"/>
              <a:t>maslaah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(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kegagalan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)</a:t>
            </a:r>
          </a:p>
          <a:p>
            <a:r>
              <a:rPr lang="en-US" dirty="0"/>
              <a:t>4. </a:t>
            </a:r>
            <a:r>
              <a:rPr lang="en-US" dirty="0" err="1"/>
              <a:t>Obyek</a:t>
            </a:r>
            <a:r>
              <a:rPr lang="en-US" dirty="0"/>
              <a:t> </a:t>
            </a:r>
            <a:r>
              <a:rPr lang="en-US" dirty="0" err="1"/>
              <a:t>perdebatan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endParaRPr lang="en-US" dirty="0"/>
          </a:p>
          <a:p>
            <a:r>
              <a:rPr lang="en-US" dirty="0"/>
              <a:t>5. </a:t>
            </a:r>
            <a:r>
              <a:rPr lang="en-US" dirty="0" err="1"/>
              <a:t>Bahasan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pembuktian</a:t>
            </a:r>
            <a:endParaRPr lang="en-US" dirty="0"/>
          </a:p>
          <a:p>
            <a:r>
              <a:rPr lang="en-US" dirty="0"/>
              <a:t>6. </a:t>
            </a:r>
            <a:r>
              <a:rPr lang="en-US" dirty="0" err="1"/>
              <a:t>Kesimpulan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719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Ciri</a:t>
            </a:r>
            <a:r>
              <a:rPr lang="en-US" dirty="0"/>
              <a:t> Policy paper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alternative </a:t>
            </a:r>
            <a:r>
              <a:rPr lang="en-US" dirty="0" err="1"/>
              <a:t>kebijakan</a:t>
            </a:r>
            <a:endParaRPr lang="en-US" dirty="0"/>
          </a:p>
          <a:p>
            <a:r>
              <a:rPr lang="en-US" dirty="0"/>
              <a:t>Ada </a:t>
            </a:r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mengevaluasi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dihadapi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alternative </a:t>
            </a:r>
            <a:r>
              <a:rPr lang="en-US" dirty="0" err="1"/>
              <a:t>kebij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dipertimbangkan</a:t>
            </a:r>
            <a:endParaRPr lang="en-US" dirty="0"/>
          </a:p>
          <a:p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beaya</a:t>
            </a:r>
            <a:r>
              <a:rPr lang="en-US" dirty="0"/>
              <a:t> </a:t>
            </a:r>
            <a:r>
              <a:rPr lang="en-US" dirty="0" err="1"/>
              <a:t>manfaat</a:t>
            </a:r>
            <a:endParaRPr lang="en-US" dirty="0"/>
          </a:p>
          <a:p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prediksi</a:t>
            </a:r>
            <a:endParaRPr lang="en-US" dirty="0"/>
          </a:p>
          <a:p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policy brief (30-35 </a:t>
            </a:r>
            <a:r>
              <a:rPr lang="en-US" dirty="0" err="1"/>
              <a:t>halaman</a:t>
            </a:r>
            <a:r>
              <a:rPr lang="en-US" dirty="0"/>
              <a:t>)</a:t>
            </a:r>
          </a:p>
          <a:p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ringkasan</a:t>
            </a:r>
            <a:r>
              <a:rPr lang="en-US" dirty="0"/>
              <a:t> </a:t>
            </a:r>
            <a:r>
              <a:rPr lang="en-US" dirty="0" err="1"/>
              <a:t>eksekutif</a:t>
            </a:r>
            <a:r>
              <a:rPr lang="en-US" dirty="0"/>
              <a:t> (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: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terkini</a:t>
            </a:r>
            <a:r>
              <a:rPr lang="en-US" dirty="0"/>
              <a:t>,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inisiasi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, </a:t>
            </a:r>
            <a:r>
              <a:rPr lang="en-US" dirty="0" err="1"/>
              <a:t>opsi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dipertimbangkan</a:t>
            </a:r>
            <a:r>
              <a:rPr lang="en-US" dirty="0"/>
              <a:t>, </a:t>
            </a:r>
            <a:r>
              <a:rPr lang="en-US" dirty="0" err="1"/>
              <a:t>kelebihan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kekurangan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opsi</a:t>
            </a:r>
            <a:r>
              <a:rPr lang="en-US" dirty="0"/>
              <a:t>,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yng</a:t>
            </a:r>
            <a:r>
              <a:rPr lang="en-US" dirty="0"/>
              <a:t> </a:t>
            </a:r>
            <a:r>
              <a:rPr lang="en-US" dirty="0" err="1"/>
              <a:t>direkomendasikan</a:t>
            </a:r>
            <a:r>
              <a:rPr lang="en-US" dirty="0"/>
              <a:t>,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tsb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50988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paper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memuat</a:t>
            </a:r>
            <a:r>
              <a:rPr lang="en-US" dirty="0"/>
              <a:t>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1. Executive summary (500-600 kata,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kutipan</a:t>
            </a:r>
            <a:r>
              <a:rPr lang="en-US" dirty="0"/>
              <a:t>)</a:t>
            </a:r>
          </a:p>
          <a:p>
            <a:r>
              <a:rPr lang="en-US" dirty="0"/>
              <a:t>2. </a:t>
            </a:r>
            <a:r>
              <a:rPr lang="en-US" dirty="0" err="1"/>
              <a:t>Pendahuluan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  <a:p>
            <a:r>
              <a:rPr lang="en-US" dirty="0"/>
              <a:t>4. Policy statement</a:t>
            </a:r>
          </a:p>
          <a:p>
            <a:r>
              <a:rPr lang="en-US" dirty="0"/>
              <a:t>5. </a:t>
            </a:r>
            <a:r>
              <a:rPr lang="en-US" dirty="0" err="1"/>
              <a:t>Argumen</a:t>
            </a:r>
            <a:r>
              <a:rPr lang="en-US" dirty="0"/>
              <a:t> (</a:t>
            </a:r>
            <a:r>
              <a:rPr lang="en-US" dirty="0" err="1"/>
              <a:t>diuraiakan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kelebihan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sdh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alas an </a:t>
            </a:r>
            <a:r>
              <a:rPr lang="en-US" dirty="0" err="1"/>
              <a:t>kenapa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</a:p>
          <a:p>
            <a:r>
              <a:rPr lang="en-US" dirty="0"/>
              <a:t>6. Summary (</a:t>
            </a:r>
            <a:r>
              <a:rPr lang="en-US" dirty="0" err="1"/>
              <a:t>kesimpulan</a:t>
            </a:r>
            <a:r>
              <a:rPr lang="en-US" dirty="0"/>
              <a:t> </a:t>
            </a:r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policy paper)</a:t>
            </a:r>
          </a:p>
          <a:p>
            <a:r>
              <a:rPr lang="en-US" dirty="0"/>
              <a:t>7. </a:t>
            </a:r>
            <a:r>
              <a:rPr lang="en-US" dirty="0" err="1"/>
              <a:t>Bibliografi</a:t>
            </a:r>
            <a:endParaRPr lang="en-US" dirty="0"/>
          </a:p>
          <a:p>
            <a:r>
              <a:rPr lang="en-US" dirty="0"/>
              <a:t>8. </a:t>
            </a:r>
            <a:r>
              <a:rPr lang="en-US" dirty="0" err="1"/>
              <a:t>Lampiran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257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1946</Words>
  <Application>Microsoft Office PowerPoint</Application>
  <PresentationFormat>On-screen Show (4:3)</PresentationFormat>
  <Paragraphs>193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Office Theme</vt:lpstr>
      <vt:lpstr>Policy paper (makalah kebijakan) dan policy brief/ Risalah kebijakan</vt:lpstr>
      <vt:lpstr>PowerPoint Presentation</vt:lpstr>
      <vt:lpstr>Hasil/ output dari  analisis kebijakan menghasilkan dua hal :</vt:lpstr>
      <vt:lpstr>PowerPoint Presentation</vt:lpstr>
      <vt:lpstr>Policy paper/ makalah kebijakan</vt:lpstr>
      <vt:lpstr>Tujuan policy paper</vt:lpstr>
      <vt:lpstr>Struktur pokok policy paper</vt:lpstr>
      <vt:lpstr>Ciri Policy paper :</vt:lpstr>
      <vt:lpstr>Policy paper yang baik memuat :</vt:lpstr>
      <vt:lpstr>Inf untuk policy paper</vt:lpstr>
      <vt:lpstr>Batang tubuh Policy paper</vt:lpstr>
      <vt:lpstr>Polecy brief</vt:lpstr>
      <vt:lpstr>Pengertian (lanjutan)</vt:lpstr>
      <vt:lpstr>Karakterisitik Polecy Brief (LAN)</vt:lpstr>
      <vt:lpstr>Perbedaan policy brief ,policy paper, dan policy memo</vt:lpstr>
      <vt:lpstr>Fungsi/ peran  PB:</vt:lpstr>
      <vt:lpstr>Yg harus dilakukan agar PB efektif</vt:lpstr>
      <vt:lpstr>Hal yg perlu diidentitifikasi sebelum menyusun policy brief </vt:lpstr>
      <vt:lpstr>Komponen policy brief</vt:lpstr>
      <vt:lpstr>Komponen Policy Brief – (lanjutan)</vt:lpstr>
      <vt:lpstr>Komponen PB – (lanjutan)</vt:lpstr>
      <vt:lpstr>Template sebuah Policy brief</vt:lpstr>
      <vt:lpstr>Template PB (lanjutan)</vt:lpstr>
      <vt:lpstr>Template (lanjutan)</vt:lpstr>
      <vt:lpstr>Merancang design PB</vt:lpstr>
      <vt:lpstr>Format penyusunan polecy brief</vt:lpstr>
      <vt:lpstr>Policy memo</vt:lpstr>
      <vt:lpstr>Isi Policy memo</vt:lpstr>
      <vt:lpstr>PowerPoint Presentation</vt:lpstr>
      <vt:lpstr>PowerPoint Presentation</vt:lpstr>
      <vt:lpstr>Contoh policy paper</vt:lpstr>
      <vt:lpstr>Contoh policy memo</vt:lpstr>
      <vt:lpstr>Tugas  UAS AKP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brief</dc:title>
  <dc:creator>toshiba</dc:creator>
  <cp:lastModifiedBy>asus</cp:lastModifiedBy>
  <cp:revision>40</cp:revision>
  <dcterms:created xsi:type="dcterms:W3CDTF">2021-02-21T00:26:40Z</dcterms:created>
  <dcterms:modified xsi:type="dcterms:W3CDTF">2022-06-23T04:11:07Z</dcterms:modified>
</cp:coreProperties>
</file>