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4" r:id="rId22"/>
    <p:sldId id="275" r:id="rId2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7EE3-C30B-44FA-AAB9-85F266977E71}" type="datetimeFigureOut">
              <a:rPr lang="id-ID" smtClean="0"/>
              <a:t>27/09/2022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02AB-DFD9-4393-B96E-1E6A230226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762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7EE3-C30B-44FA-AAB9-85F266977E71}" type="datetimeFigureOut">
              <a:rPr lang="id-ID" smtClean="0"/>
              <a:t>27/09/2022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02AB-DFD9-4393-B96E-1E6A230226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879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7EE3-C30B-44FA-AAB9-85F266977E71}" type="datetimeFigureOut">
              <a:rPr lang="id-ID" smtClean="0"/>
              <a:t>27/09/2022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02AB-DFD9-4393-B96E-1E6A230226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566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7EE3-C30B-44FA-AAB9-85F266977E71}" type="datetimeFigureOut">
              <a:rPr lang="id-ID" smtClean="0"/>
              <a:t>27/09/2022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02AB-DFD9-4393-B96E-1E6A230226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231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7EE3-C30B-44FA-AAB9-85F266977E71}" type="datetimeFigureOut">
              <a:rPr lang="id-ID" smtClean="0"/>
              <a:t>27/09/2022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02AB-DFD9-4393-B96E-1E6A230226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595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7EE3-C30B-44FA-AAB9-85F266977E71}" type="datetimeFigureOut">
              <a:rPr lang="id-ID" smtClean="0"/>
              <a:t>27/09/2022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02AB-DFD9-4393-B96E-1E6A230226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270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7EE3-C30B-44FA-AAB9-85F266977E71}" type="datetimeFigureOut">
              <a:rPr lang="id-ID" smtClean="0"/>
              <a:t>27/09/2022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02AB-DFD9-4393-B96E-1E6A230226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149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7EE3-C30B-44FA-AAB9-85F266977E71}" type="datetimeFigureOut">
              <a:rPr lang="id-ID" smtClean="0"/>
              <a:t>27/09/2022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02AB-DFD9-4393-B96E-1E6A230226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959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7EE3-C30B-44FA-AAB9-85F266977E71}" type="datetimeFigureOut">
              <a:rPr lang="id-ID" smtClean="0"/>
              <a:t>27/09/2022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02AB-DFD9-4393-B96E-1E6A230226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520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7EE3-C30B-44FA-AAB9-85F266977E71}" type="datetimeFigureOut">
              <a:rPr lang="id-ID" smtClean="0"/>
              <a:t>27/09/2022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02AB-DFD9-4393-B96E-1E6A230226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574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17EE3-C30B-44FA-AAB9-85F266977E71}" type="datetimeFigureOut">
              <a:rPr lang="id-ID" smtClean="0"/>
              <a:t>27/09/2022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02AB-DFD9-4393-B96E-1E6A230226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623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17EE3-C30B-44FA-AAB9-85F266977E71}" type="datetimeFigureOut">
              <a:rPr lang="id-ID" smtClean="0"/>
              <a:t>27/09/2022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E02AB-DFD9-4393-B96E-1E6A230226E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92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Hukum termodinamika (1)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id-ID" sz="5400" dirty="0"/>
              <a:t>dan panas</a:t>
            </a:r>
          </a:p>
        </p:txBody>
      </p:sp>
    </p:spTree>
    <p:extLst>
      <p:ext uri="{BB962C8B-B14F-4D97-AF65-F5344CB8AC3E}">
        <p14:creationId xmlns:p14="http://schemas.microsoft.com/office/powerpoint/2010/main" val="245896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Molar Speciﬁc Heat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3600" dirty="0"/>
              <a:t>Bila jumlah bahan dinyatakan dalam mol, maka kalor jenis juga dinyatakan dalam kalor jenis molar.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53492" y="365125"/>
            <a:ext cx="3262109" cy="644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2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Conservation of Energy: Calorimetry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Persamaan matematis untuk menyatakan konservasi energi 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364" y="2323950"/>
            <a:ext cx="3816236" cy="11163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4347" y="3504104"/>
            <a:ext cx="5896269" cy="264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08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Example 2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3731" y="2521528"/>
            <a:ext cx="10800069" cy="212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16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25" y="935182"/>
            <a:ext cx="1125685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067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L</a:t>
            </a:r>
            <a:r>
              <a:rPr lang="en-US" dirty="0" err="1">
                <a:solidFill>
                  <a:srgbClr val="FF0000"/>
                </a:solidFill>
              </a:rPr>
              <a:t>atent</a:t>
            </a:r>
            <a:r>
              <a:rPr lang="en-US" dirty="0">
                <a:solidFill>
                  <a:srgbClr val="FF0000"/>
                </a:solidFill>
              </a:rPr>
              <a:t> heat 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Bila sejumlah energi yang ditransfer (Q)  dibutuhkan untuk mengubah fasa sejumlah m massa bahan, rasio L = Q/m merupakan suatu sifat termal bahan tersebut.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/>
              <a:t>Penambahan atau penghilangan energi tidak menyebabkan perubahan temperatur, sehingga L disebut sebagai panas laten (</a:t>
            </a:r>
            <a:r>
              <a:rPr lang="id-ID" i="1" dirty="0"/>
              <a:t>latent heat</a:t>
            </a:r>
            <a:r>
              <a:rPr lang="id-ID" dirty="0"/>
              <a:t>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146" y="4634345"/>
            <a:ext cx="23786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234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d-ID" sz="3600" dirty="0"/>
              <a:t>Untuk memahami pengertian panas laten pada perubahan fasa, bayangkanlah energi yang diperlukan untuk mengubah 1,00 g es batu bersuhu -</a:t>
            </a:r>
            <a:r>
              <a:rPr lang="en-US" sz="3600" dirty="0"/>
              <a:t>30.0°C </a:t>
            </a:r>
            <a:r>
              <a:rPr lang="id-ID" sz="3600" dirty="0"/>
              <a:t>menjadi steam (uap air) bersuhu</a:t>
            </a:r>
            <a:r>
              <a:rPr lang="en-US" sz="3600" dirty="0"/>
              <a:t> 120.0°C.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285674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821" y="588820"/>
            <a:ext cx="10334625" cy="509154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94509" y="5527964"/>
            <a:ext cx="1468582" cy="277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4467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mass of steam initially at 130°C is needed to warm 200 g of water in a 100-g glass container from 20.0°C to 50.0°C?</a:t>
            </a:r>
            <a:r>
              <a:rPr lang="id-ID" sz="3600" dirty="0"/>
              <a:t> Steam to be water at 50.0</a:t>
            </a:r>
            <a:r>
              <a:rPr lang="en-US" sz="3600" dirty="0"/>
              <a:t>°C</a:t>
            </a:r>
            <a:endParaRPr lang="id-ID" sz="3600" dirty="0"/>
          </a:p>
          <a:p>
            <a:pPr marL="0" indent="0">
              <a:buNone/>
            </a:pPr>
            <a:endParaRPr lang="id-ID" sz="3600" dirty="0"/>
          </a:p>
          <a:p>
            <a:pPr marL="0" indent="0">
              <a:buNone/>
            </a:pPr>
            <a:r>
              <a:rPr lang="id-ID" sz="3600" dirty="0"/>
              <a:t>Laten heat of water vaporization : 2,26. 10^6 J/kg</a:t>
            </a:r>
          </a:p>
          <a:p>
            <a:pPr marL="0" indent="0">
              <a:buNone/>
            </a:pPr>
            <a:r>
              <a:rPr lang="id-ID" sz="3600" dirty="0"/>
              <a:t>Spesific heat of steam : 2,01.10^3 J/kg.</a:t>
            </a:r>
            <a:r>
              <a:rPr lang="id-ID" sz="3600" dirty="0">
                <a:latin typeface="Trebuchet MS" panose="020B0603020202020204" pitchFamily="34" charset="0"/>
              </a:rPr>
              <a:t>°C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282529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55" y="432755"/>
            <a:ext cx="9201845" cy="31585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602" y="3887670"/>
            <a:ext cx="9908434" cy="248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93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262" y="803564"/>
            <a:ext cx="9020488" cy="23976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828" y="3807850"/>
            <a:ext cx="9095588" cy="267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437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Heat and Internal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>
                <a:solidFill>
                  <a:srgbClr val="FF0000"/>
                </a:solidFill>
              </a:rPr>
              <a:t>Energi dalam </a:t>
            </a:r>
            <a:r>
              <a:rPr lang="id-ID" dirty="0"/>
              <a:t>:</a:t>
            </a:r>
          </a:p>
          <a:p>
            <a:pPr marL="0" indent="0">
              <a:buNone/>
            </a:pPr>
            <a:r>
              <a:rPr lang="id-ID" dirty="0"/>
              <a:t>Energi dari suatu sistem yang berhubungan dengan komponen mikroskopik, seperti atom dan molekul, yang meliputi energi potensial dan kinetik.</a:t>
            </a:r>
          </a:p>
          <a:p>
            <a:pPr marL="0" indent="0">
              <a:buNone/>
            </a:pPr>
            <a:r>
              <a:rPr lang="id-ID" dirty="0"/>
              <a:t>Energi kinetik meliputi total energi kinetik dari seluruh partikel, serta energi potensial antar partikel.</a:t>
            </a:r>
          </a:p>
          <a:p>
            <a:pPr marL="0" indent="0">
              <a:buNone/>
            </a:pPr>
            <a:r>
              <a:rPr lang="id-ID" dirty="0"/>
              <a:t>Dalam hal ini tidak termasuk di dalamnya energi potensial antara partikel dengan lingkungannya.</a:t>
            </a:r>
          </a:p>
        </p:txBody>
      </p:sp>
    </p:spTree>
    <p:extLst>
      <p:ext uri="{BB962C8B-B14F-4D97-AF65-F5344CB8AC3E}">
        <p14:creationId xmlns:p14="http://schemas.microsoft.com/office/powerpoint/2010/main" val="3627506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12" y="401781"/>
            <a:ext cx="9794629" cy="27154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51" y="3393230"/>
            <a:ext cx="9222770" cy="304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4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A copper slug whose mass m</a:t>
            </a:r>
            <a:r>
              <a:rPr lang="en-US" baseline="-25000" dirty="0"/>
              <a:t>c</a:t>
            </a:r>
            <a:r>
              <a:rPr lang="en-US" dirty="0"/>
              <a:t> is 75g is heated in a laboratory oven to a temperature T of 312°C.</a:t>
            </a:r>
            <a:r>
              <a:rPr lang="id-ID" dirty="0"/>
              <a:t> </a:t>
            </a:r>
            <a:r>
              <a:rPr lang="en-US" dirty="0"/>
              <a:t>The slug is then dropped into a glass beaker containing a mass m</a:t>
            </a:r>
            <a:r>
              <a:rPr lang="en-US" baseline="-25000" dirty="0"/>
              <a:t>w</a:t>
            </a:r>
            <a:r>
              <a:rPr lang="en-US" dirty="0"/>
              <a:t> 220g of water. The heat capacity </a:t>
            </a:r>
            <a:r>
              <a:rPr lang="en-US" dirty="0" err="1"/>
              <a:t>C</a:t>
            </a:r>
            <a:r>
              <a:rPr lang="en-US" baseline="-25000" dirty="0" err="1"/>
              <a:t>b</a:t>
            </a:r>
            <a:r>
              <a:rPr lang="en-US" dirty="0"/>
              <a:t> of the beaker is 45</a:t>
            </a:r>
            <a:r>
              <a:rPr lang="id-ID" dirty="0"/>
              <a:t> </a:t>
            </a:r>
            <a:r>
              <a:rPr lang="en-US" dirty="0" err="1"/>
              <a:t>cal</a:t>
            </a:r>
            <a:r>
              <a:rPr lang="en-US" dirty="0"/>
              <a:t>/K. The initial temperature </a:t>
            </a:r>
            <a:r>
              <a:rPr lang="en-US" dirty="0" err="1"/>
              <a:t>Ti</a:t>
            </a:r>
            <a:r>
              <a:rPr lang="en-US" dirty="0"/>
              <a:t> of the water and the beaker is 12°C.</a:t>
            </a:r>
            <a:r>
              <a:rPr lang="id-ID" dirty="0"/>
              <a:t> </a:t>
            </a:r>
            <a:r>
              <a:rPr lang="en-US" dirty="0"/>
              <a:t>Assuming that the slug,</a:t>
            </a:r>
            <a:r>
              <a:rPr lang="id-ID" dirty="0"/>
              <a:t> </a:t>
            </a:r>
            <a:r>
              <a:rPr lang="en-US" dirty="0"/>
              <a:t>beaker,</a:t>
            </a:r>
            <a:r>
              <a:rPr lang="id-ID" dirty="0"/>
              <a:t> </a:t>
            </a:r>
            <a:r>
              <a:rPr lang="en-US" dirty="0"/>
              <a:t>and water are an isolated system and the water does not vaporize, ﬁnd the ﬁnal temperature </a:t>
            </a:r>
            <a:r>
              <a:rPr lang="en-US" dirty="0" err="1"/>
              <a:t>T</a:t>
            </a:r>
            <a:r>
              <a:rPr lang="en-US" baseline="-25000" dirty="0" err="1"/>
              <a:t>f</a:t>
            </a:r>
            <a:r>
              <a:rPr lang="en-US" dirty="0"/>
              <a:t> of the system at thermal equilibrium.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4621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15" y="213788"/>
            <a:ext cx="6099521" cy="48154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9991" y="213788"/>
            <a:ext cx="5504894" cy="639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dirty="0">
                <a:solidFill>
                  <a:srgbClr val="FF0000"/>
                </a:solidFill>
              </a:rPr>
              <a:t>Panas :</a:t>
            </a:r>
          </a:p>
          <a:p>
            <a:pPr marL="0" indent="0">
              <a:buNone/>
            </a:pPr>
            <a:r>
              <a:rPr lang="id-ID" sz="3200" dirty="0"/>
              <a:t>Didefinisikan sebagai transfer energi melewati batas sistem yang disebabkan oleh perbedaan temperatur antara sistem dengan lingkungan.</a:t>
            </a:r>
          </a:p>
          <a:p>
            <a:pPr marL="0" indent="0">
              <a:buNone/>
            </a:pPr>
            <a:endParaRPr lang="id-ID" sz="3200" dirty="0"/>
          </a:p>
          <a:p>
            <a:pPr marL="0" indent="0">
              <a:buNone/>
            </a:pPr>
            <a:r>
              <a:rPr lang="id-ID" sz="3200" dirty="0"/>
              <a:t>Panas dinyatakan sebagai suatu “fluida” yang disebut</a:t>
            </a:r>
            <a:r>
              <a:rPr lang="en-US" sz="3200" dirty="0"/>
              <a:t> </a:t>
            </a:r>
            <a:r>
              <a:rPr lang="id-ID" sz="3200" dirty="0"/>
              <a:t>“</a:t>
            </a:r>
            <a:r>
              <a:rPr lang="en-US" sz="3200" dirty="0"/>
              <a:t>caloric</a:t>
            </a:r>
            <a:r>
              <a:rPr lang="id-ID" sz="3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151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Satuan panas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dirty="0"/>
              <a:t>Kalori :</a:t>
            </a:r>
          </a:p>
          <a:p>
            <a:pPr marL="0" indent="0">
              <a:buNone/>
            </a:pPr>
            <a:r>
              <a:rPr lang="id-ID" sz="3200" dirty="0"/>
              <a:t>Jumlah energi yang perlu dipindahkan untuk menaikkan suhu 1 g air dari </a:t>
            </a:r>
            <a:r>
              <a:rPr lang="en-US" sz="3200" dirty="0"/>
              <a:t>14.5°C </a:t>
            </a:r>
            <a:r>
              <a:rPr lang="id-ID" sz="3200" dirty="0"/>
              <a:t>menjadi</a:t>
            </a:r>
            <a:r>
              <a:rPr lang="en-US" sz="3200" dirty="0"/>
              <a:t> 15.5°C.</a:t>
            </a:r>
            <a:endParaRPr lang="id-ID" sz="3200" dirty="0"/>
          </a:p>
          <a:p>
            <a:pPr marL="0" indent="0">
              <a:buNone/>
            </a:pPr>
            <a:endParaRPr lang="id-ID" sz="3200" dirty="0"/>
          </a:p>
          <a:p>
            <a:pPr marL="0" indent="0">
              <a:buNone/>
            </a:pPr>
            <a:r>
              <a:rPr lang="en-US" sz="3200" dirty="0"/>
              <a:t>Btu</a:t>
            </a:r>
            <a:r>
              <a:rPr lang="id-ID" sz="3200" dirty="0"/>
              <a:t> (</a:t>
            </a:r>
            <a:r>
              <a:rPr lang="id-ID" sz="3200" i="1" dirty="0"/>
              <a:t>British Thermal Unit</a:t>
            </a:r>
            <a:r>
              <a:rPr lang="id-ID" sz="3200" dirty="0"/>
              <a:t>):</a:t>
            </a:r>
          </a:p>
          <a:p>
            <a:pPr marL="0" indent="0">
              <a:buNone/>
            </a:pPr>
            <a:r>
              <a:rPr lang="id-ID" sz="3200" dirty="0"/>
              <a:t>Jumlah energi yang perlu dipindahkan untuk menaikkan suhu 1 lb air dari </a:t>
            </a:r>
            <a:r>
              <a:rPr lang="en-US" sz="3200" dirty="0"/>
              <a:t>63°F </a:t>
            </a:r>
            <a:r>
              <a:rPr lang="id-ID" sz="3200" dirty="0"/>
              <a:t>menjadi</a:t>
            </a:r>
            <a:r>
              <a:rPr lang="en-US" sz="3200" dirty="0"/>
              <a:t> 64°F.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70261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Example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A student eats a dinner rated at 2 000 Calories. He wishes to do an equivalent amount of work in the gymnasium by lifting a 50.0-kg barbell. How many times must he raise the barbell to expend this much energy? Assume that he raises the barbell 2.00 m each time he lifts it and that he regains no energy when he lowers the barbell.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04608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83" y="1833586"/>
            <a:ext cx="9268177" cy="28436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665" y="4524831"/>
            <a:ext cx="9429971" cy="244400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883" y="518479"/>
            <a:ext cx="9634753" cy="21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61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Speciﬁc Heat and Calorimetry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649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dirty="0">
                <a:solidFill>
                  <a:srgbClr val="FF0000"/>
                </a:solidFill>
              </a:rPr>
              <a:t>Kapasitas panas (C) suatu bahan </a:t>
            </a:r>
            <a:r>
              <a:rPr lang="id-ID" sz="3200" dirty="0"/>
              <a:t>:</a:t>
            </a:r>
          </a:p>
          <a:p>
            <a:pPr marL="0" indent="0">
              <a:buNone/>
            </a:pPr>
            <a:r>
              <a:rPr lang="id-ID" sz="3200" dirty="0"/>
              <a:t>Jumlah energi yang dibutuhkan untuk menaikkan suhu suatu bahan sebesar</a:t>
            </a:r>
            <a:r>
              <a:rPr lang="en-US" sz="3200" dirty="0"/>
              <a:t> 1°C. </a:t>
            </a:r>
            <a:endParaRPr lang="id-ID" sz="3200" dirty="0"/>
          </a:p>
          <a:p>
            <a:pPr marL="0" indent="0">
              <a:buNone/>
            </a:pPr>
            <a:endParaRPr lang="id-ID" sz="3200" dirty="0"/>
          </a:p>
          <a:p>
            <a:pPr marL="0" indent="0">
              <a:buNone/>
            </a:pPr>
            <a:r>
              <a:rPr lang="id-ID" sz="3200" dirty="0"/>
              <a:t>Panas menghasilkan perubahan suhu suatu bahan sebesar</a:t>
            </a:r>
            <a:r>
              <a:rPr lang="en-US" sz="3200" dirty="0"/>
              <a:t> </a:t>
            </a:r>
            <a:r>
              <a:rPr lang="el-G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en-US" sz="3200" dirty="0"/>
              <a:t>T</a:t>
            </a:r>
            <a:r>
              <a:rPr lang="id-ID" sz="3200" dirty="0"/>
              <a:t> :</a:t>
            </a:r>
          </a:p>
          <a:p>
            <a:pPr marL="0" indent="0">
              <a:buNone/>
            </a:pPr>
            <a:endParaRPr lang="id-ID" sz="3200" dirty="0"/>
          </a:p>
          <a:p>
            <a:pPr marL="0" indent="0">
              <a:buNone/>
            </a:pPr>
            <a:r>
              <a:rPr lang="id-ID" sz="3200" dirty="0"/>
              <a:t>				</a:t>
            </a:r>
            <a:r>
              <a:rPr lang="id-ID" sz="4400" dirty="0"/>
              <a:t>Q = C.</a:t>
            </a:r>
            <a:r>
              <a:rPr lang="el-GR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 Δ</a:t>
            </a:r>
            <a:r>
              <a:rPr lang="en-US" sz="4400" dirty="0"/>
              <a:t>T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56468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34291" y="5648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d-ID" dirty="0">
                <a:solidFill>
                  <a:srgbClr val="FF0000"/>
                </a:solidFill>
              </a:rPr>
              <a:t>Kalor jenis (</a:t>
            </a:r>
            <a:r>
              <a:rPr lang="en-US" i="1" dirty="0">
                <a:solidFill>
                  <a:srgbClr val="FF0000"/>
                </a:solidFill>
              </a:rPr>
              <a:t>speciﬁc heat</a:t>
            </a:r>
            <a:r>
              <a:rPr lang="id-ID" i="1" dirty="0">
                <a:solidFill>
                  <a:srgbClr val="FF000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</a:rPr>
              <a:t> c</a:t>
            </a:r>
            <a:r>
              <a:rPr lang="id-ID" dirty="0">
                <a:solidFill>
                  <a:srgbClr val="FF0000"/>
                </a:solidFill>
              </a:rPr>
              <a:t>)</a:t>
            </a:r>
            <a:r>
              <a:rPr lang="id-ID" dirty="0"/>
              <a:t> suatu bahan :</a:t>
            </a:r>
          </a:p>
          <a:p>
            <a:pPr marL="0" indent="0">
              <a:buNone/>
            </a:pPr>
            <a:r>
              <a:rPr lang="id-ID" dirty="0"/>
              <a:t>Kapasitas panas tiap satuan massa bahan.</a:t>
            </a:r>
            <a:r>
              <a:rPr lang="en-US" dirty="0"/>
              <a:t> </a:t>
            </a: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/>
              <a:t>Sehingga, bila sejumlah energi Q diberikan pada suatu bahan seberat m dan mengalami perubahan suhu sebesar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en-US" dirty="0"/>
              <a:t>T, </a:t>
            </a:r>
            <a:r>
              <a:rPr lang="id-ID" dirty="0"/>
              <a:t>maka kalor jenis bahan tersebut :</a:t>
            </a:r>
            <a:endParaRPr lang="en-US" dirty="0"/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963" y="3105652"/>
            <a:ext cx="2706832" cy="1397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293" y="4912015"/>
            <a:ext cx="8341048" cy="72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33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Kalor jenis merupakan perhitungan seberapa sensitif suatu bahan mengalami perubahan termal dengan penambahan energi.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/>
              <a:t>Semakin besar nilai kalor jenis, semakin besar energi yang harus ditambahkan untuk menaikkan suhu yang sama bagi sejumlah tertentu massa bahan.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508" y="4641273"/>
            <a:ext cx="317240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51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4539</TotalTime>
  <Words>632</Words>
  <Application>Microsoft Office PowerPoint</Application>
  <PresentationFormat>Widescreen</PresentationFormat>
  <Paragraphs>50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Trebuchet MS</vt:lpstr>
      <vt:lpstr>Office Theme</vt:lpstr>
      <vt:lpstr>Hukum termodinamika (1)</vt:lpstr>
      <vt:lpstr>Heat and Internal Energy</vt:lpstr>
      <vt:lpstr>PowerPoint Presentation</vt:lpstr>
      <vt:lpstr>Satuan panas</vt:lpstr>
      <vt:lpstr>Example 1 </vt:lpstr>
      <vt:lpstr>PowerPoint Presentation</vt:lpstr>
      <vt:lpstr>Speciﬁc Heat and Calorimetry</vt:lpstr>
      <vt:lpstr>PowerPoint Presentation</vt:lpstr>
      <vt:lpstr>PowerPoint Presentation</vt:lpstr>
      <vt:lpstr>Molar Speciﬁc Heat </vt:lpstr>
      <vt:lpstr>Conservation of Energy: Calorimetry</vt:lpstr>
      <vt:lpstr>Example 2</vt:lpstr>
      <vt:lpstr>PowerPoint Presentation</vt:lpstr>
      <vt:lpstr>Latent heat </vt:lpstr>
      <vt:lpstr>PowerPoint Presentation</vt:lpstr>
      <vt:lpstr>PowerPoint Presentation</vt:lpstr>
      <vt:lpstr>Example 3</vt:lpstr>
      <vt:lpstr>PowerPoint Presentation</vt:lpstr>
      <vt:lpstr>PowerPoint Presentation</vt:lpstr>
      <vt:lpstr>PowerPoint Presentation</vt:lpstr>
      <vt:lpstr>Example 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termodinamika</dc:title>
  <dc:creator>Dwi Ardiana</dc:creator>
  <cp:lastModifiedBy>Dwi Ardiana</cp:lastModifiedBy>
  <cp:revision>52</cp:revision>
  <dcterms:created xsi:type="dcterms:W3CDTF">2019-10-06T06:46:23Z</dcterms:created>
  <dcterms:modified xsi:type="dcterms:W3CDTF">2022-09-28T00:14:28Z</dcterms:modified>
</cp:coreProperties>
</file>