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82" r:id="rId9"/>
    <p:sldId id="262" r:id="rId10"/>
    <p:sldId id="263" r:id="rId11"/>
    <p:sldId id="264" r:id="rId12"/>
    <p:sldId id="265" r:id="rId13"/>
    <p:sldId id="267" r:id="rId14"/>
    <p:sldId id="266" r:id="rId15"/>
    <p:sldId id="269" r:id="rId16"/>
    <p:sldId id="270" r:id="rId17"/>
    <p:sldId id="272" r:id="rId18"/>
    <p:sldId id="273" r:id="rId19"/>
    <p:sldId id="274" r:id="rId20"/>
    <p:sldId id="275" r:id="rId21"/>
    <p:sldId id="271" r:id="rId22"/>
    <p:sldId id="276" r:id="rId23"/>
    <p:sldId id="277" r:id="rId24"/>
    <p:sldId id="279" r:id="rId25"/>
    <p:sldId id="280" r:id="rId26"/>
    <p:sldId id="281" r:id="rId27"/>
    <p:sldId id="283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872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DC46D8-A4B7-4D28-8812-D9EB41350D2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EB29E70-C02F-499A-846E-CF3F62159C8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id-ID" sz="4400" b="1" dirty="0" smtClean="0"/>
              <a:t>Sumardi</a:t>
            </a:r>
          </a:p>
          <a:p>
            <a:pPr algn="r"/>
            <a:r>
              <a:rPr lang="id-ID" sz="4400" b="1" dirty="0" smtClean="0"/>
              <a:t>Pascasarjana UNS </a:t>
            </a:r>
            <a:endParaRPr lang="id-ID" sz="4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872" y="1505930"/>
            <a:ext cx="8229600" cy="1470025"/>
          </a:xfrm>
        </p:spPr>
        <p:txBody>
          <a:bodyPr>
            <a:noAutofit/>
          </a:bodyPr>
          <a:lstStyle/>
          <a:p>
            <a:pPr algn="l"/>
            <a:r>
              <a:rPr lang="id-ID" sz="5400" b="1" dirty="0" smtClean="0">
                <a:latin typeface="Arial Rounded MT Bold" pitchFamily="34" charset="0"/>
              </a:rPr>
              <a:t>Conditions of a Good Test  #1</a:t>
            </a:r>
            <a:endParaRPr lang="id-ID" sz="54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7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4000" b="1" dirty="0" smtClean="0">
                <a:latin typeface="Utsaah" pitchFamily="34" charset="0"/>
                <a:cs typeface="Utsaah" pitchFamily="34" charset="0"/>
              </a:rPr>
              <a:t>Content validity</a:t>
            </a:r>
          </a:p>
          <a:p>
            <a:pPr marL="836613" indent="-571500">
              <a:buFont typeface="Wingdings" pitchFamily="2" charset="2"/>
              <a:buChar char="ü"/>
            </a:pPr>
            <a:r>
              <a:rPr lang="id-ID" sz="4000" dirty="0" smtClean="0">
                <a:latin typeface="Utsaah" pitchFamily="34" charset="0"/>
                <a:cs typeface="Utsaah" pitchFamily="34" charset="0"/>
              </a:rPr>
              <a:t>It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refers 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to the extent to which the tasks required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in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the 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test “adequately represent the behavior of domain in question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”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i.e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. to ensure that the tasks required by the test were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representative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 of </a:t>
            </a:r>
            <a:r>
              <a:rPr lang="id-ID" sz="4000" dirty="0">
                <a:latin typeface="Utsaah" pitchFamily="34" charset="0"/>
                <a:cs typeface="Utsaah" pitchFamily="34" charset="0"/>
              </a:rPr>
              <a:t>that domain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.</a:t>
            </a:r>
          </a:p>
          <a:p>
            <a:pPr marL="836613" indent="-571500">
              <a:buFont typeface="Wingdings" pitchFamily="2" charset="2"/>
              <a:buChar char="ü"/>
            </a:pPr>
            <a:r>
              <a:rPr lang="id-ID" sz="4000" dirty="0" smtClean="0">
                <a:latin typeface="Utsaah" pitchFamily="34" charset="0"/>
                <a:cs typeface="Utsaah" pitchFamily="34" charset="0"/>
              </a:rPr>
              <a:t>In order that the test achieves this validity, a test designer need to develop table of specification first. </a:t>
            </a:r>
          </a:p>
          <a:p>
            <a:pPr marL="0" indent="0">
              <a:buNone/>
            </a:pPr>
            <a:endParaRPr lang="id-ID" sz="4000" dirty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4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260648"/>
            <a:ext cx="8003232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sz="5700" b="1" dirty="0">
                <a:latin typeface="Utsaah" pitchFamily="34" charset="0"/>
                <a:cs typeface="Utsaah" pitchFamily="34" charset="0"/>
              </a:rPr>
              <a:t>Face validity</a:t>
            </a:r>
            <a:r>
              <a:rPr lang="id-ID" sz="4800" dirty="0">
                <a:latin typeface="Utsaah" pitchFamily="34" charset="0"/>
                <a:cs typeface="Utsaah" pitchFamily="34" charset="0"/>
              </a:rPr>
              <a:t> </a:t>
            </a:r>
          </a:p>
          <a:p>
            <a:pPr marL="811213" indent="-546100">
              <a:buFont typeface="Wingdings" pitchFamily="2" charset="2"/>
              <a:buChar char="ü"/>
            </a:pPr>
            <a:r>
              <a:rPr lang="en-US" sz="3900" dirty="0" smtClean="0">
                <a:latin typeface="Utsaah" pitchFamily="34" charset="0"/>
                <a:cs typeface="Utsaah" pitchFamily="34" charset="0"/>
              </a:rPr>
              <a:t>A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test has </a:t>
            </a:r>
            <a:r>
              <a:rPr lang="en-US" sz="3900" b="1" dirty="0">
                <a:latin typeface="Utsaah" pitchFamily="34" charset="0"/>
                <a:cs typeface="Utsaah" pitchFamily="34" charset="0"/>
              </a:rPr>
              <a:t>face validity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when it looks right to other people (testers</a:t>
            </a:r>
            <a:r>
              <a:rPr lang="en-US" sz="3900" dirty="0" smtClean="0">
                <a:latin typeface="Utsaah" pitchFamily="34" charset="0"/>
                <a:cs typeface="Utsaah" pitchFamily="34" charset="0"/>
              </a:rPr>
              <a:t>,</a:t>
            </a:r>
            <a:r>
              <a:rPr lang="id-ID" sz="3900" dirty="0" smtClean="0">
                <a:latin typeface="Utsaah" pitchFamily="34" charset="0"/>
                <a:cs typeface="Utsaah" pitchFamily="34" charset="0"/>
              </a:rPr>
              <a:t> teachers</a:t>
            </a:r>
            <a:r>
              <a:rPr lang="id-ID" sz="3900" dirty="0">
                <a:latin typeface="Utsaah" pitchFamily="34" charset="0"/>
                <a:cs typeface="Utsaah" pitchFamily="34" charset="0"/>
              </a:rPr>
              <a:t>, testee</a:t>
            </a:r>
            <a:r>
              <a:rPr lang="id-ID" sz="3900" dirty="0" smtClean="0">
                <a:latin typeface="Utsaah" pitchFamily="34" charset="0"/>
                <a:cs typeface="Utsaah" pitchFamily="34" charset="0"/>
              </a:rPr>
              <a:t>).  </a:t>
            </a:r>
          </a:p>
          <a:p>
            <a:pPr marL="811213" indent="-546100">
              <a:buFont typeface="Wingdings" pitchFamily="2" charset="2"/>
              <a:buChar char="ü"/>
            </a:pPr>
            <a:r>
              <a:rPr lang="id-ID" sz="3900" dirty="0" smtClean="0">
                <a:latin typeface="Utsaah" pitchFamily="34" charset="0"/>
                <a:cs typeface="Utsaah" pitchFamily="34" charset="0"/>
              </a:rPr>
              <a:t>F</a:t>
            </a:r>
            <a:r>
              <a:rPr lang="en-US" sz="3900" dirty="0" smtClean="0">
                <a:latin typeface="Utsaah" pitchFamily="34" charset="0"/>
                <a:cs typeface="Utsaah" pitchFamily="34" charset="0"/>
              </a:rPr>
              <a:t>ace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validity is a kind of </a:t>
            </a:r>
            <a:r>
              <a:rPr lang="en-US" sz="3900" dirty="0" smtClean="0">
                <a:latin typeface="Utsaah" pitchFamily="34" charset="0"/>
                <a:cs typeface="Utsaah" pitchFamily="34" charset="0"/>
              </a:rPr>
              <a:t>impressionistic</a:t>
            </a:r>
            <a:r>
              <a:rPr lang="id-ID" sz="39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900" dirty="0" smtClean="0">
                <a:latin typeface="Utsaah" pitchFamily="34" charset="0"/>
                <a:cs typeface="Utsaah" pitchFamily="34" charset="0"/>
              </a:rPr>
              <a:t>reaction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on the part of the examinees</a:t>
            </a:r>
            <a:endParaRPr lang="id-ID" sz="3900" dirty="0" smtClean="0">
              <a:latin typeface="Utsaah" pitchFamily="34" charset="0"/>
              <a:cs typeface="Utsaah" pitchFamily="34" charset="0"/>
            </a:endParaRPr>
          </a:p>
          <a:p>
            <a:pPr marL="811213" indent="-546100">
              <a:buFont typeface="Wingdings" pitchFamily="2" charset="2"/>
              <a:buChar char="ü"/>
            </a:pPr>
            <a:r>
              <a:rPr lang="en-US" sz="3900" dirty="0" smtClean="0">
                <a:latin typeface="Utsaah" pitchFamily="34" charset="0"/>
                <a:cs typeface="Utsaah" pitchFamily="34" charset="0"/>
              </a:rPr>
              <a:t>Face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validity may increase motivation </a:t>
            </a:r>
            <a:r>
              <a:rPr lang="en-US" sz="3900" dirty="0" smtClean="0">
                <a:latin typeface="Utsaah" pitchFamily="34" charset="0"/>
                <a:cs typeface="Utsaah" pitchFamily="34" charset="0"/>
              </a:rPr>
              <a:t>as</a:t>
            </a:r>
            <a:r>
              <a:rPr lang="id-ID" sz="39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900" dirty="0" err="1" smtClean="0">
                <a:latin typeface="Utsaah" pitchFamily="34" charset="0"/>
                <a:cs typeface="Utsaah" pitchFamily="34" charset="0"/>
              </a:rPr>
              <a:t>testees</a:t>
            </a:r>
            <a:r>
              <a:rPr lang="en-US" sz="39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“will try harder if the test looks </a:t>
            </a:r>
            <a:r>
              <a:rPr lang="en-US" sz="3900" dirty="0" smtClean="0">
                <a:latin typeface="Utsaah" pitchFamily="34" charset="0"/>
                <a:cs typeface="Utsaah" pitchFamily="34" charset="0"/>
              </a:rPr>
              <a:t>sound</a:t>
            </a:r>
            <a:r>
              <a:rPr lang="id-ID" sz="3900" dirty="0" smtClean="0">
                <a:latin typeface="Utsaah" pitchFamily="34" charset="0"/>
                <a:cs typeface="Utsaah" pitchFamily="34" charset="0"/>
              </a:rPr>
              <a:t>”. </a:t>
            </a:r>
          </a:p>
          <a:p>
            <a:pPr marL="811213" indent="-546100">
              <a:buFont typeface="Wingdings" pitchFamily="2" charset="2"/>
              <a:buChar char="ü"/>
            </a:pPr>
            <a:r>
              <a:rPr lang="id-ID" sz="3900" dirty="0" smtClean="0">
                <a:latin typeface="Utsaah" pitchFamily="34" charset="0"/>
                <a:cs typeface="Utsaah" pitchFamily="34" charset="0"/>
              </a:rPr>
              <a:t>In </a:t>
            </a:r>
            <a:r>
              <a:rPr lang="id-ID" sz="3900" dirty="0">
                <a:latin typeface="Utsaah" pitchFamily="34" charset="0"/>
                <a:cs typeface="Utsaah" pitchFamily="34" charset="0"/>
              </a:rPr>
              <a:t>order </a:t>
            </a:r>
            <a:r>
              <a:rPr lang="id-ID" sz="3900" dirty="0" smtClean="0">
                <a:latin typeface="Utsaah" pitchFamily="34" charset="0"/>
                <a:cs typeface="Utsaah" pitchFamily="34" charset="0"/>
              </a:rPr>
              <a:t>to </a:t>
            </a:r>
            <a:r>
              <a:rPr lang="en-US" sz="3900" dirty="0" smtClean="0">
                <a:latin typeface="Utsaah" pitchFamily="34" charset="0"/>
                <a:cs typeface="Utsaah" pitchFamily="34" charset="0"/>
              </a:rPr>
              <a:t>increase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face validity use the following advice:</a:t>
            </a:r>
          </a:p>
          <a:p>
            <a:pPr marL="1254125" indent="-442913">
              <a:buFont typeface="Courier New" pitchFamily="49" charset="0"/>
              <a:buChar char="o"/>
            </a:pPr>
            <a:r>
              <a:rPr lang="en-US" sz="3900" dirty="0" smtClean="0">
                <a:latin typeface="Utsaah" pitchFamily="34" charset="0"/>
                <a:cs typeface="Utsaah" pitchFamily="34" charset="0"/>
              </a:rPr>
              <a:t>use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a carefully constructed format;</a:t>
            </a:r>
          </a:p>
          <a:p>
            <a:pPr marL="1254125" indent="-442913">
              <a:buFont typeface="Courier New" pitchFamily="49" charset="0"/>
              <a:buChar char="o"/>
            </a:pPr>
            <a:r>
              <a:rPr lang="en-US" sz="3900" dirty="0" smtClean="0">
                <a:latin typeface="Utsaah" pitchFamily="34" charset="0"/>
                <a:cs typeface="Utsaah" pitchFamily="34" charset="0"/>
              </a:rPr>
              <a:t>include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items that are clear;</a:t>
            </a:r>
          </a:p>
          <a:p>
            <a:pPr marL="1254125" indent="-442913">
              <a:buFont typeface="Courier New" pitchFamily="49" charset="0"/>
              <a:buChar char="o"/>
            </a:pPr>
            <a:r>
              <a:rPr lang="id-ID" sz="3900" dirty="0" smtClean="0">
                <a:latin typeface="Utsaah" pitchFamily="34" charset="0"/>
                <a:cs typeface="Utsaah" pitchFamily="34" charset="0"/>
              </a:rPr>
              <a:t>give </a:t>
            </a:r>
            <a:r>
              <a:rPr lang="id-ID" sz="3900" dirty="0">
                <a:latin typeface="Utsaah" pitchFamily="34" charset="0"/>
                <a:cs typeface="Utsaah" pitchFamily="34" charset="0"/>
              </a:rPr>
              <a:t>clear directions;</a:t>
            </a:r>
          </a:p>
          <a:p>
            <a:pPr marL="1254125" indent="-442913">
              <a:buFont typeface="Courier New" pitchFamily="49" charset="0"/>
              <a:buChar char="o"/>
            </a:pPr>
            <a:r>
              <a:rPr lang="en-US" sz="3900" dirty="0" smtClean="0">
                <a:latin typeface="Utsaah" pitchFamily="34" charset="0"/>
                <a:cs typeface="Utsaah" pitchFamily="34" charset="0"/>
              </a:rPr>
              <a:t>be </a:t>
            </a:r>
            <a:r>
              <a:rPr lang="en-US" sz="3900" dirty="0">
                <a:latin typeface="Utsaah" pitchFamily="34" charset="0"/>
                <a:cs typeface="Utsaah" pitchFamily="34" charset="0"/>
              </a:rPr>
              <a:t>sure that the tasks are familiar and relate to their course of study</a:t>
            </a:r>
            <a:endParaRPr lang="id-ID" sz="39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822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4800" b="1" dirty="0" smtClean="0">
                <a:latin typeface="Utsaah" pitchFamily="34" charset="0"/>
                <a:cs typeface="Utsaah" pitchFamily="34" charset="0"/>
              </a:rPr>
              <a:t>Construct validity</a:t>
            </a:r>
          </a:p>
          <a:p>
            <a:pPr marL="633413" indent="-368300">
              <a:buFont typeface="Wingdings" pitchFamily="2" charset="2"/>
              <a:buChar char="ü"/>
            </a:pPr>
            <a:r>
              <a:rPr lang="en-US" sz="3000" b="1" dirty="0">
                <a:latin typeface="Utsaah" pitchFamily="34" charset="0"/>
                <a:cs typeface="Utsaah" pitchFamily="34" charset="0"/>
              </a:rPr>
              <a:t>Construct validity </a:t>
            </a:r>
            <a:r>
              <a:rPr lang="en-US" sz="3000" dirty="0">
                <a:latin typeface="Utsaah" pitchFamily="34" charset="0"/>
                <a:cs typeface="Utsaah" pitchFamily="34" charset="0"/>
              </a:rPr>
              <a:t>concerns the extent to which a test measures 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just</a:t>
            </a:r>
            <a:r>
              <a:rPr lang="id-ID" sz="30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the </a:t>
            </a:r>
            <a:r>
              <a:rPr lang="en-US" sz="3000" dirty="0">
                <a:latin typeface="Utsaah" pitchFamily="34" charset="0"/>
                <a:cs typeface="Utsaah" pitchFamily="34" charset="0"/>
              </a:rPr>
              <a:t>ability which it is supposed to measure i.e. the purpose 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of</a:t>
            </a:r>
            <a:r>
              <a:rPr lang="id-ID" sz="30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construct </a:t>
            </a:r>
            <a:r>
              <a:rPr lang="en-US" sz="3000" dirty="0">
                <a:latin typeface="Utsaah" pitchFamily="34" charset="0"/>
                <a:cs typeface="Utsaah" pitchFamily="34" charset="0"/>
              </a:rPr>
              <a:t>validation is to provide evidence that underlying 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theoretical</a:t>
            </a:r>
            <a:r>
              <a:rPr lang="id-ID" sz="30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constructs </a:t>
            </a:r>
            <a:r>
              <a:rPr lang="en-US" sz="3000" dirty="0">
                <a:latin typeface="Utsaah" pitchFamily="34" charset="0"/>
                <a:cs typeface="Utsaah" pitchFamily="34" charset="0"/>
              </a:rPr>
              <a:t>being measured are themselves valid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.</a:t>
            </a:r>
            <a:r>
              <a:rPr lang="id-ID" sz="3000" dirty="0" smtClean="0">
                <a:latin typeface="Utsaah" pitchFamily="34" charset="0"/>
                <a:cs typeface="Utsaah" pitchFamily="34" charset="0"/>
              </a:rPr>
              <a:t> </a:t>
            </a:r>
          </a:p>
          <a:p>
            <a:pPr marL="633413" indent="-368300">
              <a:buFont typeface="Wingdings" pitchFamily="2" charset="2"/>
              <a:buChar char="ü"/>
            </a:pPr>
            <a:r>
              <a:rPr lang="id-ID" sz="3000" dirty="0" smtClean="0">
                <a:latin typeface="Utsaah" pitchFamily="34" charset="0"/>
                <a:cs typeface="Utsaah" pitchFamily="34" charset="0"/>
              </a:rPr>
              <a:t>Examples </a:t>
            </a:r>
            <a:r>
              <a:rPr lang="id-ID" sz="3000" dirty="0">
                <a:latin typeface="Utsaah" pitchFamily="34" charset="0"/>
                <a:cs typeface="Utsaah" pitchFamily="34" charset="0"/>
              </a:rPr>
              <a:t>of constructs</a:t>
            </a:r>
            <a:r>
              <a:rPr lang="id-ID" sz="3000" dirty="0" smtClean="0">
                <a:latin typeface="Utsaah" pitchFamily="34" charset="0"/>
                <a:cs typeface="Utsaah" pitchFamily="34" charset="0"/>
              </a:rPr>
              <a:t>: reading </a:t>
            </a:r>
            <a:r>
              <a:rPr lang="id-ID" sz="3000" dirty="0">
                <a:latin typeface="Utsaah" pitchFamily="34" charset="0"/>
                <a:cs typeface="Utsaah" pitchFamily="34" charset="0"/>
              </a:rPr>
              <a:t>ability, writing </a:t>
            </a:r>
            <a:r>
              <a:rPr lang="id-ID" sz="3000" dirty="0" smtClean="0">
                <a:latin typeface="Utsaah" pitchFamily="34" charset="0"/>
                <a:cs typeface="Utsaah" pitchFamily="34" charset="0"/>
              </a:rPr>
              <a:t>ability, etc. </a:t>
            </a:r>
          </a:p>
          <a:p>
            <a:pPr marL="633413" indent="-368300">
              <a:buFont typeface="Wingdings" pitchFamily="2" charset="2"/>
              <a:buChar char="ü"/>
            </a:pPr>
            <a:r>
              <a:rPr lang="en-US" sz="3000" dirty="0" smtClean="0">
                <a:latin typeface="Utsaah" pitchFamily="34" charset="0"/>
                <a:cs typeface="Utsaah" pitchFamily="34" charset="0"/>
              </a:rPr>
              <a:t>Construct </a:t>
            </a:r>
            <a:r>
              <a:rPr lang="en-US" sz="3000" dirty="0">
                <a:latin typeface="Utsaah" pitchFamily="34" charset="0"/>
                <a:cs typeface="Utsaah" pitchFamily="34" charset="0"/>
              </a:rPr>
              <a:t>validation can thus be seen as 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a</a:t>
            </a:r>
            <a:r>
              <a:rPr lang="id-ID" sz="30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000" dirty="0" smtClean="0">
                <a:latin typeface="Utsaah" pitchFamily="34" charset="0"/>
                <a:cs typeface="Utsaah" pitchFamily="34" charset="0"/>
              </a:rPr>
              <a:t>special </a:t>
            </a:r>
            <a:r>
              <a:rPr lang="en-US" sz="3000" dirty="0">
                <a:latin typeface="Utsaah" pitchFamily="34" charset="0"/>
                <a:cs typeface="Utsaah" pitchFamily="34" charset="0"/>
              </a:rPr>
              <a:t>case of verifying, or falsifying a scientific theory</a:t>
            </a:r>
            <a:endParaRPr lang="id-ID" sz="3000" dirty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4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147248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4800" b="1" dirty="0">
                <a:latin typeface="Utsaah" pitchFamily="34" charset="0"/>
                <a:cs typeface="Utsaah" pitchFamily="34" charset="0"/>
              </a:rPr>
              <a:t>Curricular </a:t>
            </a:r>
            <a:r>
              <a:rPr lang="id-ID" sz="4800" b="1" dirty="0" smtClean="0">
                <a:latin typeface="Utsaah" pitchFamily="34" charset="0"/>
                <a:cs typeface="Utsaah" pitchFamily="34" charset="0"/>
              </a:rPr>
              <a:t>Validity</a:t>
            </a:r>
          </a:p>
          <a:p>
            <a:pPr marL="633413" indent="-368300">
              <a:buFont typeface="Wingdings" pitchFamily="2" charset="2"/>
              <a:buChar char="ü"/>
            </a:pPr>
            <a:r>
              <a:rPr lang="id-ID" sz="3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The </a:t>
            </a:r>
            <a:r>
              <a:rPr lang="en-US" sz="3600" dirty="0">
                <a:latin typeface="Utsaah" pitchFamily="34" charset="0"/>
                <a:cs typeface="Utsaah" pitchFamily="34" charset="0"/>
              </a:rPr>
              <a:t>term curricular validity relates to the question of the degree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to</a:t>
            </a:r>
            <a:r>
              <a:rPr lang="id-ID" sz="3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which </a:t>
            </a:r>
            <a:r>
              <a:rPr lang="en-US" sz="3600" dirty="0">
                <a:latin typeface="Utsaah" pitchFamily="34" charset="0"/>
                <a:cs typeface="Utsaah" pitchFamily="34" charset="0"/>
              </a:rPr>
              <a:t>the test content is covered in the curriculum. </a:t>
            </a:r>
            <a:endParaRPr lang="id-ID" sz="3600" dirty="0" smtClean="0">
              <a:latin typeface="Utsaah" pitchFamily="34" charset="0"/>
              <a:cs typeface="Utsaah" pitchFamily="34" charset="0"/>
            </a:endParaRPr>
          </a:p>
          <a:p>
            <a:pPr marL="633413" indent="-368300">
              <a:buFont typeface="Wingdings" pitchFamily="2" charset="2"/>
              <a:buChar char="ü"/>
            </a:pPr>
            <a:r>
              <a:rPr lang="en-US" sz="3600" dirty="0" smtClean="0">
                <a:latin typeface="Utsaah" pitchFamily="34" charset="0"/>
                <a:cs typeface="Utsaah" pitchFamily="34" charset="0"/>
              </a:rPr>
              <a:t>This </a:t>
            </a:r>
            <a:r>
              <a:rPr lang="en-US" sz="3600" dirty="0">
                <a:latin typeface="Utsaah" pitchFamily="34" charset="0"/>
                <a:cs typeface="Utsaah" pitchFamily="34" charset="0"/>
              </a:rPr>
              <a:t>is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certainly</a:t>
            </a:r>
            <a:r>
              <a:rPr lang="id-ID" sz="3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important </a:t>
            </a:r>
            <a:r>
              <a:rPr lang="en-US" sz="3600" dirty="0">
                <a:latin typeface="Utsaah" pitchFamily="34" charset="0"/>
                <a:cs typeface="Utsaah" pitchFamily="34" charset="0"/>
              </a:rPr>
              <a:t>if one wishes to make inferences about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instructional</a:t>
            </a:r>
            <a:r>
              <a:rPr lang="id-ID" sz="3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effectiveness.</a:t>
            </a:r>
            <a:r>
              <a:rPr lang="id-ID" sz="3600" dirty="0" smtClean="0">
                <a:latin typeface="Utsaah" pitchFamily="34" charset="0"/>
                <a:cs typeface="Utsaah" pitchFamily="34" charset="0"/>
              </a:rPr>
              <a:t> </a:t>
            </a:r>
          </a:p>
          <a:p>
            <a:pPr marL="633413" indent="-368300">
              <a:buFont typeface="Wingdings" pitchFamily="2" charset="2"/>
              <a:buChar char="ü"/>
            </a:pPr>
            <a:r>
              <a:rPr lang="en-US" sz="3600" dirty="0" smtClean="0">
                <a:latin typeface="Utsaah" pitchFamily="34" charset="0"/>
                <a:cs typeface="Utsaah" pitchFamily="34" charset="0"/>
              </a:rPr>
              <a:t>Curricular </a:t>
            </a:r>
            <a:r>
              <a:rPr lang="en-US" sz="3600" dirty="0">
                <a:latin typeface="Utsaah" pitchFamily="34" charset="0"/>
                <a:cs typeface="Utsaah" pitchFamily="34" charset="0"/>
              </a:rPr>
              <a:t>validity is considered by many to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be</a:t>
            </a:r>
            <a:r>
              <a:rPr lang="id-ID" sz="3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important </a:t>
            </a:r>
            <a:r>
              <a:rPr lang="en-US" sz="3600" dirty="0">
                <a:latin typeface="Utsaah" pitchFamily="34" charset="0"/>
                <a:cs typeface="Utsaah" pitchFamily="34" charset="0"/>
              </a:rPr>
              <a:t>for any type of minimal competency test required for, say</a:t>
            </a:r>
            <a:r>
              <a:rPr lang="en-US" sz="3600" dirty="0" smtClean="0">
                <a:latin typeface="Utsaah" pitchFamily="34" charset="0"/>
                <a:cs typeface="Utsaah" pitchFamily="34" charset="0"/>
              </a:rPr>
              <a:t>,</a:t>
            </a:r>
            <a:r>
              <a:rPr lang="id-ID" sz="3600" dirty="0" smtClean="0">
                <a:latin typeface="Utsaah" pitchFamily="34" charset="0"/>
                <a:cs typeface="Utsaah" pitchFamily="34" charset="0"/>
              </a:rPr>
              <a:t> secondary </a:t>
            </a:r>
            <a:r>
              <a:rPr lang="id-ID" sz="3600" dirty="0">
                <a:latin typeface="Utsaah" pitchFamily="34" charset="0"/>
                <a:cs typeface="Utsaah" pitchFamily="34" charset="0"/>
              </a:rPr>
              <a:t>school graduation.</a:t>
            </a:r>
          </a:p>
        </p:txBody>
      </p:sp>
    </p:spTree>
    <p:extLst>
      <p:ext uri="{BB962C8B-B14F-4D97-AF65-F5344CB8AC3E}">
        <p14:creationId xmlns:p14="http://schemas.microsoft.com/office/powerpoint/2010/main" val="157661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400" b="1" dirty="0">
                <a:latin typeface="Utsaah" pitchFamily="34" charset="0"/>
                <a:cs typeface="Utsaah" pitchFamily="34" charset="0"/>
              </a:rPr>
              <a:t>Criterion Related Validity</a:t>
            </a:r>
          </a:p>
          <a:p>
            <a:pPr marL="442913" indent="0">
              <a:buNone/>
            </a:pPr>
            <a:r>
              <a:rPr lang="en-US" sz="4000" dirty="0">
                <a:latin typeface="Utsaah" pitchFamily="34" charset="0"/>
                <a:cs typeface="Utsaah" pitchFamily="34" charset="0"/>
              </a:rPr>
              <a:t>This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test 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validity answers the question: how far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results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on 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the test agree with those provided by some outside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independent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 criterion</a:t>
            </a:r>
          </a:p>
          <a:p>
            <a:endParaRPr lang="id-ID" sz="3200" dirty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4300" b="1" dirty="0"/>
              <a:t>Concurrent Validity</a:t>
            </a:r>
          </a:p>
          <a:p>
            <a:pPr marL="633413" indent="-368300">
              <a:buFont typeface="Wingdings" pitchFamily="2" charset="2"/>
              <a:buChar char="ü"/>
            </a:pPr>
            <a:r>
              <a:rPr lang="en-US" dirty="0"/>
              <a:t>When the test and the criterion are administered at about the </a:t>
            </a:r>
            <a:r>
              <a:rPr lang="en-US" dirty="0" smtClean="0"/>
              <a:t>same</a:t>
            </a:r>
            <a:r>
              <a:rPr lang="id-ID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we speak about </a:t>
            </a:r>
            <a:r>
              <a:rPr lang="en-US" b="1" dirty="0"/>
              <a:t>concurrent validity</a:t>
            </a:r>
            <a:r>
              <a:rPr lang="en-US" dirty="0" smtClean="0"/>
              <a:t>.</a:t>
            </a:r>
            <a:endParaRPr lang="id-ID" dirty="0" smtClean="0"/>
          </a:p>
          <a:p>
            <a:pPr marL="633413" indent="-368300">
              <a:buFont typeface="Wingdings" pitchFamily="2" charset="2"/>
              <a:buChar char="ü"/>
            </a:pPr>
            <a:r>
              <a:rPr lang="id-ID" dirty="0" smtClean="0"/>
              <a:t>Example: </a:t>
            </a:r>
          </a:p>
          <a:p>
            <a:pPr marL="633413" indent="0" algn="just">
              <a:buNone/>
            </a:pPr>
            <a:r>
              <a:rPr lang="en-US" dirty="0"/>
              <a:t>The course objectives call for an oral component as part of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final </a:t>
            </a:r>
            <a:r>
              <a:rPr lang="en-US" dirty="0"/>
              <a:t>achievement test. The </a:t>
            </a:r>
            <a:r>
              <a:rPr lang="en-US" dirty="0" err="1"/>
              <a:t>testee</a:t>
            </a:r>
            <a:r>
              <a:rPr lang="en-US" dirty="0"/>
              <a:t> is expected to perform orally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large </a:t>
            </a:r>
            <a:r>
              <a:rPr lang="en-US" dirty="0"/>
              <a:t>number of functions. The duration of the test might take 45’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student. Because of the great number of </a:t>
            </a:r>
            <a:r>
              <a:rPr lang="en-US" dirty="0" err="1"/>
              <a:t>testees</a:t>
            </a:r>
            <a:r>
              <a:rPr lang="en-US" dirty="0"/>
              <a:t>, only </a:t>
            </a:r>
            <a:r>
              <a:rPr lang="en-US" dirty="0" smtClean="0"/>
              <a:t>ten</a:t>
            </a:r>
            <a:r>
              <a:rPr lang="id-ID" dirty="0" smtClean="0"/>
              <a:t> </a:t>
            </a:r>
            <a:r>
              <a:rPr lang="en-US" dirty="0" smtClean="0"/>
              <a:t>minutes</a:t>
            </a:r>
            <a:r>
              <a:rPr lang="id-ID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devoted to each of them. Does the test have </a:t>
            </a:r>
            <a:r>
              <a:rPr lang="en-US" dirty="0" smtClean="0"/>
              <a:t>content</a:t>
            </a:r>
            <a:r>
              <a:rPr lang="id-ID" dirty="0" smtClean="0"/>
              <a:t> </a:t>
            </a:r>
            <a:r>
              <a:rPr lang="en-US" dirty="0" smtClean="0"/>
              <a:t>validity</a:t>
            </a:r>
            <a:r>
              <a:rPr lang="en-US" dirty="0"/>
              <a:t>? In order to check this, a sample of </a:t>
            </a:r>
            <a:r>
              <a:rPr lang="en-US" dirty="0" err="1"/>
              <a:t>testees</a:t>
            </a:r>
            <a:r>
              <a:rPr lang="en-US" dirty="0"/>
              <a:t> chosen at </a:t>
            </a:r>
            <a:r>
              <a:rPr lang="en-US" dirty="0" smtClean="0"/>
              <a:t>random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fully tested (45’). The result of this extension becomes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criterion </a:t>
            </a:r>
            <a:r>
              <a:rPr lang="en-US" dirty="0"/>
              <a:t>against which the shorter tests will be judged. A high level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agreement </a:t>
            </a:r>
            <a:r>
              <a:rPr lang="en-US" dirty="0"/>
              <a:t>between the two tests indicates that the shorter version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oral component may be considered valid</a:t>
            </a:r>
            <a:r>
              <a:rPr lang="en-US" dirty="0" smtClean="0"/>
              <a:t>.</a:t>
            </a:r>
            <a:endParaRPr lang="id-ID" dirty="0" smtClean="0"/>
          </a:p>
          <a:p>
            <a:pPr marL="633413" indent="-368300" algn="just">
              <a:buFont typeface="Wingdings" pitchFamily="2" charset="2"/>
              <a:buChar char="ü"/>
            </a:pPr>
            <a:r>
              <a:rPr lang="en-US" dirty="0"/>
              <a:t>Criteria </a:t>
            </a:r>
            <a:r>
              <a:rPr lang="id-ID" dirty="0" smtClean="0"/>
              <a:t>can</a:t>
            </a:r>
            <a:r>
              <a:rPr lang="en-US" dirty="0" smtClean="0"/>
              <a:t> </a:t>
            </a:r>
            <a:r>
              <a:rPr lang="id-ID" dirty="0" smtClean="0"/>
              <a:t>also be</a:t>
            </a:r>
            <a:r>
              <a:rPr lang="en-US" dirty="0" smtClean="0"/>
              <a:t> </a:t>
            </a:r>
            <a:r>
              <a:rPr lang="id-ID" dirty="0" smtClean="0"/>
              <a:t>another</a:t>
            </a:r>
            <a:r>
              <a:rPr lang="en-US" dirty="0" smtClean="0"/>
              <a:t> instrument </a:t>
            </a:r>
            <a:r>
              <a:rPr lang="en-US" dirty="0"/>
              <a:t>that measure the same thing, but </a:t>
            </a:r>
            <a:r>
              <a:rPr lang="id-ID" dirty="0" smtClean="0"/>
              <a:t>it </a:t>
            </a:r>
            <a:r>
              <a:rPr lang="en-US" dirty="0" smtClean="0"/>
              <a:t>has </a:t>
            </a:r>
            <a:r>
              <a:rPr lang="id-ID" dirty="0" smtClean="0"/>
              <a:t>been </a:t>
            </a:r>
            <a:r>
              <a:rPr lang="en-US" dirty="0" smtClean="0"/>
              <a:t>acknowledged </a:t>
            </a:r>
            <a:r>
              <a:rPr lang="en-US" dirty="0"/>
              <a:t>its validity (standardized tests).</a:t>
            </a:r>
          </a:p>
          <a:p>
            <a:pPr marL="633413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9539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4400" b="1" dirty="0" smtClean="0">
                <a:latin typeface="Utsaah" pitchFamily="34" charset="0"/>
                <a:cs typeface="Utsaah" pitchFamily="34" charset="0"/>
              </a:rPr>
              <a:t>Consequential validity</a:t>
            </a:r>
          </a:p>
          <a:p>
            <a:pPr marL="354013" indent="0">
              <a:buNone/>
            </a:pPr>
            <a:r>
              <a:rPr lang="id-ID" sz="3600" dirty="0" smtClean="0">
                <a:latin typeface="Utsaah" pitchFamily="34" charset="0"/>
                <a:cs typeface="Utsaah" pitchFamily="34" charset="0"/>
              </a:rPr>
              <a:t>It refers to all consequences of administering a test, including:</a:t>
            </a:r>
          </a:p>
          <a:p>
            <a:pPr marL="925513" indent="-571500">
              <a:buFont typeface="Wingdings" pitchFamily="2" charset="2"/>
              <a:buChar char="ü"/>
            </a:pPr>
            <a:r>
              <a:rPr lang="id-ID" sz="3600" dirty="0" smtClean="0">
                <a:latin typeface="Utsaah" pitchFamily="34" charset="0"/>
                <a:cs typeface="Utsaah" pitchFamily="34" charset="0"/>
              </a:rPr>
              <a:t>its accuracy in measuring intended criteria, </a:t>
            </a:r>
          </a:p>
          <a:p>
            <a:pPr marL="925513" indent="-571500">
              <a:buFont typeface="Wingdings" pitchFamily="2" charset="2"/>
              <a:buChar char="ü"/>
            </a:pPr>
            <a:r>
              <a:rPr lang="id-ID" sz="3600" dirty="0" smtClean="0">
                <a:latin typeface="Utsaah" pitchFamily="34" charset="0"/>
                <a:cs typeface="Utsaah" pitchFamily="34" charset="0"/>
              </a:rPr>
              <a:t>its impacts on the preperation of test takers, its effects on the learner, </a:t>
            </a:r>
          </a:p>
          <a:p>
            <a:pPr marL="925513" indent="-571500">
              <a:buFont typeface="Wingdings" pitchFamily="2" charset="2"/>
              <a:buChar char="ü"/>
            </a:pPr>
            <a:r>
              <a:rPr lang="id-ID" sz="3600" dirty="0" smtClean="0">
                <a:latin typeface="Utsaah" pitchFamily="34" charset="0"/>
                <a:cs typeface="Utsaah" pitchFamily="34" charset="0"/>
              </a:rPr>
              <a:t>the intended or unintended social consequences of test interpretation and use.</a:t>
            </a:r>
            <a:endParaRPr lang="id-ID" sz="3600" dirty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7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861520"/>
          </a:xfrm>
        </p:spPr>
        <p:txBody>
          <a:bodyPr/>
          <a:lstStyle/>
          <a:p>
            <a:r>
              <a:rPr lang="id-ID" dirty="0" smtClean="0"/>
              <a:t>A test is empirically categorized as a valid test if it has a correlation coeficient </a:t>
            </a:r>
            <a:r>
              <a:rPr lang="en-US" dirty="0" smtClean="0"/>
              <a:t>≥ 0.3</a:t>
            </a:r>
            <a:r>
              <a:rPr lang="id-ID" dirty="0" smtClean="0"/>
              <a:t> (Widoyoko, 2009:143)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There are at leats two ways of finding correlation coeficient, there are:</a:t>
            </a:r>
            <a:endParaRPr lang="en-US" dirty="0" smtClean="0"/>
          </a:p>
          <a:p>
            <a:pPr marL="320040" lvl="1" indent="0">
              <a:buNone/>
            </a:pPr>
            <a:r>
              <a:rPr lang="id-ID" dirty="0" smtClean="0"/>
              <a:t> </a:t>
            </a:r>
            <a:r>
              <a:rPr lang="id-ID" b="1" dirty="0" smtClean="0"/>
              <a:t>1</a:t>
            </a:r>
            <a:r>
              <a:rPr lang="id-ID" dirty="0" smtClean="0"/>
              <a:t>. Product moment correlation with deviation: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633413" indent="-633413">
              <a:buNone/>
            </a:pPr>
            <a:r>
              <a:rPr lang="id-ID" dirty="0" smtClean="0"/>
              <a:t>     </a:t>
            </a:r>
            <a:r>
              <a:rPr lang="id-ID" sz="2400" dirty="0" smtClean="0"/>
              <a:t>2</a:t>
            </a:r>
            <a:r>
              <a:rPr lang="id-ID" dirty="0" smtClean="0"/>
              <a:t>. </a:t>
            </a:r>
            <a:r>
              <a:rPr lang="id-ID" dirty="0"/>
              <a:t>Product moment correlation with </a:t>
            </a:r>
            <a:r>
              <a:rPr lang="id-ID" dirty="0" smtClean="0"/>
              <a:t>rough numbers: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992" y="471810"/>
            <a:ext cx="7772400" cy="796950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>The ways of finding out validity coeficient</a:t>
            </a:r>
            <a:br>
              <a:rPr lang="id-ID" sz="3200" b="1" dirty="0" smtClean="0"/>
            </a:br>
            <a:r>
              <a:rPr lang="id-ID" sz="3200" b="1" dirty="0" smtClean="0"/>
              <a:t>(external validity)</a:t>
            </a:r>
            <a:endParaRPr lang="en-US" sz="3200" b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4804" y="4117750"/>
            <a:ext cx="2143140" cy="823418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5064" y="5517232"/>
            <a:ext cx="3471032" cy="842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98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/>
          <a:lstStyle/>
          <a:p>
            <a:pPr marL="82550" indent="26988">
              <a:spcBef>
                <a:spcPts val="0"/>
              </a:spcBef>
              <a:buNone/>
            </a:pPr>
            <a:r>
              <a:rPr lang="id-ID" sz="1800" dirty="0" smtClean="0"/>
              <a:t>Suppose we want to compute the validity of English test (X). As the criterion, we need a standardized test result for the same subject (Y). Then, a table is developed as follows:</a:t>
            </a:r>
            <a:endParaRPr lang="en-US" sz="1800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endParaRPr lang="id-ID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endParaRPr lang="en-US" dirty="0" smtClean="0"/>
          </a:p>
          <a:p>
            <a:pPr marL="82550" indent="26988">
              <a:spcBef>
                <a:spcPts val="0"/>
              </a:spcBef>
              <a:buNone/>
            </a:pPr>
            <a:r>
              <a:rPr lang="id-ID" sz="1600" dirty="0" smtClean="0"/>
              <a:t>Mean of</a:t>
            </a:r>
            <a:r>
              <a:rPr lang="en-US" sz="1600" dirty="0" smtClean="0"/>
              <a:t> X</a:t>
            </a:r>
            <a:r>
              <a:rPr lang="en-US" dirty="0" smtClean="0"/>
              <a:t>  ⇒                      </a:t>
            </a:r>
            <a:r>
              <a:rPr lang="id-ID" dirty="0" smtClean="0"/>
              <a:t>  </a:t>
            </a:r>
            <a:r>
              <a:rPr lang="id-ID" sz="1600" dirty="0" smtClean="0"/>
              <a:t>Mean of </a:t>
            </a:r>
            <a:r>
              <a:rPr lang="en-US" sz="1600" dirty="0" smtClean="0"/>
              <a:t> Y ⇒ </a:t>
            </a:r>
          </a:p>
          <a:p>
            <a:pPr marL="82550" indent="26988">
              <a:spcBef>
                <a:spcPts val="0"/>
              </a:spcBef>
              <a:buNone/>
            </a:pPr>
            <a:endParaRPr lang="en-US" sz="1600" dirty="0" smtClean="0"/>
          </a:p>
          <a:p>
            <a:pPr marL="82550" indent="26988">
              <a:spcBef>
                <a:spcPts val="0"/>
              </a:spcBef>
              <a:buNone/>
            </a:pPr>
            <a:r>
              <a:rPr lang="en-US" sz="1600" dirty="0" smtClean="0"/>
              <a:t>                                    </a:t>
            </a:r>
            <a:r>
              <a:rPr lang="id-ID" sz="1600" dirty="0" smtClean="0"/>
              <a:t>N is total number of students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69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</a:t>
            </a:r>
            <a:r>
              <a:rPr lang="id-ID" sz="3200" dirty="0" smtClean="0"/>
              <a:t>xample #1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92603"/>
              </p:ext>
            </p:extLst>
          </p:nvPr>
        </p:nvGraphicFramePr>
        <p:xfrm>
          <a:off x="1524000" y="2000240"/>
          <a:ext cx="609599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70"/>
                <a:gridCol w="806996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Nama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xy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6,3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-0,1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0,01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6,8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0,4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7,2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0,8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0,64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0,8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6,8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0,4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-0,3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6,2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-0,2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0,04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5,1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-1,0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-1,3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1,69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1,3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-0,4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0,01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5,9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-0,6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0,36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Σ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65,0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63,8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3,5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3,59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2,65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445224"/>
            <a:ext cx="1333500" cy="50006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5445224"/>
            <a:ext cx="1400175" cy="500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032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Then</a:t>
            </a:r>
            <a:r>
              <a:rPr lang="id-ID" dirty="0"/>
              <a:t>, a </a:t>
            </a:r>
            <a:r>
              <a:rPr lang="id-ID" dirty="0" smtClean="0"/>
              <a:t>formula of product </a:t>
            </a:r>
            <a:r>
              <a:rPr lang="id-ID" dirty="0"/>
              <a:t>moment correlation with deviation </a:t>
            </a:r>
            <a:r>
              <a:rPr lang="id-ID" dirty="0" smtClean="0"/>
              <a:t>is needed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273050" indent="-1588">
              <a:buNone/>
            </a:pPr>
            <a:r>
              <a:rPr lang="id-ID" dirty="0" smtClean="0"/>
              <a:t>Since </a:t>
            </a:r>
            <a:r>
              <a:rPr lang="en-US" dirty="0" smtClean="0"/>
              <a:t>0,748 </a:t>
            </a:r>
            <a:r>
              <a:rPr lang="id-ID" dirty="0" smtClean="0"/>
              <a:t>is greater than a critical value of correlation (0.3), then it is concluded that the instrument is valid.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To be continued</a:t>
            </a:r>
            <a:r>
              <a:rPr lang="en-US" sz="3200" dirty="0" smtClean="0"/>
              <a:t> </a:t>
            </a:r>
            <a:r>
              <a:rPr lang="id-ID" sz="3200" dirty="0" smtClean="0"/>
              <a:t>.... (#1)</a:t>
            </a:r>
            <a:endParaRPr lang="en-US" sz="3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176954"/>
            <a:ext cx="2143140" cy="823418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48" y="3071810"/>
            <a:ext cx="3314700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923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6646"/>
            <a:ext cx="7772400" cy="41805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Objectives of this course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84976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objectives of this unit aim at:</a:t>
            </a:r>
          </a:p>
          <a:p>
            <a:r>
              <a:rPr lang="id-ID" dirty="0" smtClean="0"/>
              <a:t>O</a:t>
            </a:r>
            <a:r>
              <a:rPr lang="en-US" dirty="0" err="1" smtClean="0"/>
              <a:t>ffering</a:t>
            </a:r>
            <a:r>
              <a:rPr lang="en-US" dirty="0" smtClean="0"/>
              <a:t> </a:t>
            </a:r>
            <a:r>
              <a:rPr lang="en-US" dirty="0"/>
              <a:t>you tools for the evaluation of the adequacy of any </a:t>
            </a:r>
            <a:r>
              <a:rPr lang="en-US" dirty="0" smtClean="0"/>
              <a:t>given</a:t>
            </a:r>
            <a:r>
              <a:rPr lang="id-ID" dirty="0" smtClean="0"/>
              <a:t> test</a:t>
            </a:r>
          </a:p>
          <a:p>
            <a:r>
              <a:rPr lang="id-ID" dirty="0" smtClean="0"/>
              <a:t>M</a:t>
            </a:r>
            <a:r>
              <a:rPr lang="en-US" dirty="0" err="1" smtClean="0"/>
              <a:t>aking</a:t>
            </a:r>
            <a:r>
              <a:rPr lang="en-US" dirty="0" smtClean="0"/>
              <a:t> </a:t>
            </a:r>
            <a:r>
              <a:rPr lang="en-US" dirty="0"/>
              <a:t>you recognize sources of error variance and factors </a:t>
            </a:r>
            <a:r>
              <a:rPr lang="en-US" dirty="0" smtClean="0"/>
              <a:t>that</a:t>
            </a:r>
            <a:r>
              <a:rPr lang="id-ID" dirty="0" smtClean="0"/>
              <a:t> influence </a:t>
            </a:r>
            <a:r>
              <a:rPr lang="id-ID" dirty="0"/>
              <a:t>reliability estimate</a:t>
            </a:r>
          </a:p>
          <a:p>
            <a:r>
              <a:rPr lang="id-ID" dirty="0" smtClean="0"/>
              <a:t>U</a:t>
            </a:r>
            <a:r>
              <a:rPr lang="en-US" dirty="0" err="1" smtClean="0"/>
              <a:t>nderstanding</a:t>
            </a:r>
            <a:r>
              <a:rPr lang="en-US" dirty="0" smtClean="0"/>
              <a:t> </a:t>
            </a:r>
            <a:r>
              <a:rPr lang="en-US" dirty="0"/>
              <a:t>and interpreting the reliability/ validity of </a:t>
            </a:r>
            <a:r>
              <a:rPr lang="en-US" dirty="0" smtClean="0"/>
              <a:t>different</a:t>
            </a:r>
            <a:r>
              <a:rPr lang="id-ID" dirty="0" smtClean="0"/>
              <a:t> scores</a:t>
            </a:r>
            <a:endParaRPr lang="id-ID" dirty="0"/>
          </a:p>
          <a:p>
            <a:r>
              <a:rPr lang="id-ID" dirty="0" smtClean="0"/>
              <a:t>U</a:t>
            </a:r>
            <a:r>
              <a:rPr lang="en-US" dirty="0" err="1" smtClean="0"/>
              <a:t>nderstanding</a:t>
            </a:r>
            <a:r>
              <a:rPr lang="en-US" dirty="0" smtClean="0"/>
              <a:t> </a:t>
            </a:r>
            <a:r>
              <a:rPr lang="en-US" dirty="0"/>
              <a:t>the relationship between reliability and validity</a:t>
            </a:r>
          </a:p>
          <a:p>
            <a:r>
              <a:rPr lang="id-ID" dirty="0" smtClean="0"/>
              <a:t>U</a:t>
            </a:r>
            <a:r>
              <a:rPr lang="en-US" dirty="0" err="1" smtClean="0"/>
              <a:t>nderstanding</a:t>
            </a:r>
            <a:r>
              <a:rPr lang="en-US" dirty="0" smtClean="0"/>
              <a:t> </a:t>
            </a:r>
            <a:r>
              <a:rPr lang="en-US" dirty="0"/>
              <a:t>the basic kinds of validity evidence</a:t>
            </a:r>
          </a:p>
          <a:p>
            <a:r>
              <a:rPr lang="id-ID" dirty="0" smtClean="0"/>
              <a:t>I</a:t>
            </a:r>
            <a:r>
              <a:rPr lang="en-US" dirty="0" err="1" smtClean="0"/>
              <a:t>nterpreting</a:t>
            </a:r>
            <a:r>
              <a:rPr lang="en-US" dirty="0" smtClean="0"/>
              <a:t> </a:t>
            </a:r>
            <a:r>
              <a:rPr lang="en-US" dirty="0"/>
              <a:t>various expressions of validity</a:t>
            </a:r>
          </a:p>
          <a:p>
            <a:r>
              <a:rPr lang="id-ID" dirty="0" smtClean="0"/>
              <a:t>R</a:t>
            </a:r>
            <a:r>
              <a:rPr lang="en-US" dirty="0" err="1" smtClean="0"/>
              <a:t>ecognizing</a:t>
            </a:r>
            <a:r>
              <a:rPr lang="en-US" dirty="0" smtClean="0"/>
              <a:t> </a:t>
            </a:r>
            <a:r>
              <a:rPr lang="en-US" dirty="0"/>
              <a:t>what factors affect validity and how they affect it</a:t>
            </a:r>
          </a:p>
          <a:p>
            <a:r>
              <a:rPr lang="id-ID" dirty="0" smtClean="0"/>
              <a:t>R</a:t>
            </a:r>
            <a:r>
              <a:rPr lang="en-US" dirty="0" err="1" smtClean="0"/>
              <a:t>ecognizing</a:t>
            </a:r>
            <a:r>
              <a:rPr lang="en-US" dirty="0" smtClean="0"/>
              <a:t> </a:t>
            </a:r>
            <a:r>
              <a:rPr lang="en-US" dirty="0"/>
              <a:t>the relationship between test validity and </a:t>
            </a:r>
            <a:r>
              <a:rPr lang="en-US" dirty="0" smtClean="0"/>
              <a:t>decision</a:t>
            </a:r>
            <a:r>
              <a:rPr lang="id-ID" dirty="0" smtClean="0"/>
              <a:t> making</a:t>
            </a:r>
            <a:endParaRPr lang="id-ID" dirty="0"/>
          </a:p>
          <a:p>
            <a:r>
              <a:rPr lang="id-ID" dirty="0" smtClean="0"/>
              <a:t>M</a:t>
            </a:r>
            <a:r>
              <a:rPr lang="en-US" dirty="0" err="1" smtClean="0"/>
              <a:t>aking</a:t>
            </a:r>
            <a:r>
              <a:rPr lang="en-US" dirty="0" smtClean="0"/>
              <a:t> </a:t>
            </a:r>
            <a:r>
              <a:rPr lang="en-US" dirty="0"/>
              <a:t>you familiar with the rudiments of statistical concepts</a:t>
            </a:r>
          </a:p>
          <a:p>
            <a:r>
              <a:rPr lang="id-ID" dirty="0" smtClean="0"/>
              <a:t>D</a:t>
            </a:r>
            <a:r>
              <a:rPr lang="en-US" dirty="0" err="1" smtClean="0"/>
              <a:t>eveloping</a:t>
            </a:r>
            <a:r>
              <a:rPr lang="en-US" dirty="0" smtClean="0"/>
              <a:t> </a:t>
            </a:r>
            <a:r>
              <a:rPr lang="en-US" dirty="0"/>
              <a:t>your awareness of the characteristics that make a </a:t>
            </a:r>
            <a:r>
              <a:rPr lang="en-US" dirty="0" smtClean="0"/>
              <a:t>good</a:t>
            </a:r>
            <a:r>
              <a:rPr lang="id-ID" dirty="0" smtClean="0"/>
              <a:t> test</a:t>
            </a:r>
            <a:endParaRPr lang="id-ID" dirty="0"/>
          </a:p>
          <a:p>
            <a:r>
              <a:rPr lang="id-ID" dirty="0" smtClean="0"/>
              <a:t>O</a:t>
            </a:r>
            <a:r>
              <a:rPr lang="en-US" dirty="0" err="1" smtClean="0"/>
              <a:t>ffering</a:t>
            </a:r>
            <a:r>
              <a:rPr lang="en-US" dirty="0" smtClean="0"/>
              <a:t> </a:t>
            </a:r>
            <a:r>
              <a:rPr lang="en-US" dirty="0"/>
              <a:t>you an instrument for your personal classroom research</a:t>
            </a:r>
          </a:p>
          <a:p>
            <a:r>
              <a:rPr lang="id-ID" dirty="0" smtClean="0"/>
              <a:t>G</a:t>
            </a:r>
            <a:r>
              <a:rPr lang="en-US" dirty="0" err="1" smtClean="0"/>
              <a:t>iving</a:t>
            </a:r>
            <a:r>
              <a:rPr lang="en-US" dirty="0" smtClean="0"/>
              <a:t> </a:t>
            </a:r>
            <a:r>
              <a:rPr lang="en-US" dirty="0"/>
              <a:t>you an example about the importance of </a:t>
            </a:r>
            <a:r>
              <a:rPr lang="en-US" dirty="0" smtClean="0"/>
              <a:t>interdisciplinary</a:t>
            </a:r>
            <a:r>
              <a:rPr lang="id-ID" dirty="0" smtClean="0"/>
              <a:t> studies </a:t>
            </a:r>
            <a:r>
              <a:rPr lang="id-ID" dirty="0"/>
              <a:t>in TEFL</a:t>
            </a:r>
          </a:p>
        </p:txBody>
      </p:sp>
    </p:spTree>
    <p:extLst>
      <p:ext uri="{BB962C8B-B14F-4D97-AF65-F5344CB8AC3E}">
        <p14:creationId xmlns:p14="http://schemas.microsoft.com/office/powerpoint/2010/main" val="174751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id-ID" sz="1800" dirty="0" smtClean="0"/>
              <a:t>The formula of </a:t>
            </a:r>
            <a:r>
              <a:rPr lang="en-US" sz="1800" dirty="0" smtClean="0"/>
              <a:t> product moment </a:t>
            </a:r>
            <a:r>
              <a:rPr lang="id-ID" sz="1800" dirty="0" smtClean="0"/>
              <a:t>with rough numbers</a:t>
            </a:r>
            <a:r>
              <a:rPr lang="en-US" sz="1800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id-ID" sz="1800" dirty="0"/>
              <a:t>Both, </a:t>
            </a:r>
            <a:r>
              <a:rPr lang="id-ID" sz="1800" dirty="0" smtClean="0"/>
              <a:t>product </a:t>
            </a:r>
            <a:r>
              <a:rPr lang="id-ID" sz="1800" dirty="0"/>
              <a:t>moment correlation with deviation </a:t>
            </a:r>
            <a:r>
              <a:rPr lang="id-ID" sz="1800" dirty="0" smtClean="0"/>
              <a:t> and </a:t>
            </a:r>
            <a:r>
              <a:rPr lang="en-US" sz="1800" dirty="0"/>
              <a:t>product moment </a:t>
            </a:r>
            <a:r>
              <a:rPr lang="id-ID" sz="1800" dirty="0"/>
              <a:t>with rough </a:t>
            </a:r>
            <a:r>
              <a:rPr lang="id-ID" sz="1800" dirty="0" smtClean="0"/>
              <a:t>numbers, have relatively the same results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To be continued</a:t>
            </a:r>
            <a:r>
              <a:rPr lang="en-US" sz="3200" dirty="0" smtClean="0"/>
              <a:t> … (</a:t>
            </a:r>
            <a:r>
              <a:rPr lang="id-ID" sz="3200" dirty="0" smtClean="0"/>
              <a:t>#2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294412"/>
              </p:ext>
            </p:extLst>
          </p:nvPr>
        </p:nvGraphicFramePr>
        <p:xfrm>
          <a:off x="1285852" y="1500174"/>
          <a:ext cx="609599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Nama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42,5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39,69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40,95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46,25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47,6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7,5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7,2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56,25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51,84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46,24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47,6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38,44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37,2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30,25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26,01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28,05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42,25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42,25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45,5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34,81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35,4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65,0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63,8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426,0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410,52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417,3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929198"/>
            <a:ext cx="3471032" cy="842965"/>
          </a:xfrm>
          <a:prstGeom prst="rect">
            <a:avLst/>
          </a:prstGeom>
          <a:noFill/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929198"/>
            <a:ext cx="5067300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965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id-ID" sz="4400" b="1" dirty="0" smtClean="0">
                <a:latin typeface="Utsaah" pitchFamily="34" charset="0"/>
                <a:cs typeface="Utsaah" pitchFamily="34" charset="0"/>
              </a:rPr>
              <a:t>Practicality of test</a:t>
            </a:r>
            <a:endParaRPr lang="id-ID" sz="4400" b="1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328592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Practicality refers to the </a:t>
            </a:r>
            <a:r>
              <a:rPr lang="id-ID" sz="3000" dirty="0" smtClean="0"/>
              <a:t>degree to which the test is easy to prepare, use, interprete and of course to store.</a:t>
            </a:r>
          </a:p>
          <a:p>
            <a:r>
              <a:rPr lang="en-US" sz="3000" dirty="0"/>
              <a:t>Practicality of a test </a:t>
            </a:r>
            <a:r>
              <a:rPr lang="en-US" sz="3000" dirty="0" smtClean="0"/>
              <a:t>(</a:t>
            </a:r>
            <a:r>
              <a:rPr lang="id-ID" sz="3000" dirty="0" smtClean="0"/>
              <a:t>instrument</a:t>
            </a:r>
            <a:r>
              <a:rPr lang="en-US" sz="3000" dirty="0" smtClean="0"/>
              <a:t>) </a:t>
            </a:r>
            <a:r>
              <a:rPr lang="id-ID" sz="3000" dirty="0" smtClean="0"/>
              <a:t>is </a:t>
            </a:r>
            <a:r>
              <a:rPr lang="en-US" sz="3000" dirty="0" smtClean="0"/>
              <a:t>emphasized </a:t>
            </a:r>
            <a:r>
              <a:rPr lang="id-ID" sz="3000" dirty="0" smtClean="0"/>
              <a:t>more </a:t>
            </a:r>
            <a:r>
              <a:rPr lang="en-US" sz="3000" dirty="0" smtClean="0"/>
              <a:t>on </a:t>
            </a:r>
            <a:r>
              <a:rPr lang="en-US" sz="3000" dirty="0"/>
              <a:t>the efficiency and effectiveness of </a:t>
            </a:r>
            <a:r>
              <a:rPr lang="id-ID" sz="3000" dirty="0" smtClean="0"/>
              <a:t>a test </a:t>
            </a:r>
            <a:r>
              <a:rPr lang="en-US" sz="3000" dirty="0" smtClean="0"/>
              <a:t>to </a:t>
            </a:r>
            <a:r>
              <a:rPr lang="en-US" sz="3000" dirty="0"/>
              <a:t>measure student learning outcomes</a:t>
            </a:r>
            <a:r>
              <a:rPr lang="en-US" sz="3000" dirty="0" smtClean="0"/>
              <a:t>.</a:t>
            </a:r>
            <a:endParaRPr lang="id-ID" sz="3000" dirty="0" smtClean="0"/>
          </a:p>
          <a:p>
            <a:r>
              <a:rPr lang="id-ID" sz="3000" dirty="0" smtClean="0"/>
              <a:t>The criteria of test practicality can be seen as follows:</a:t>
            </a:r>
          </a:p>
          <a:p>
            <a:pPr marL="633413" lvl="1" indent="-314325">
              <a:buFont typeface="Wingdings" pitchFamily="2" charset="2"/>
              <a:buChar char="Ø"/>
            </a:pPr>
            <a:r>
              <a:rPr lang="id-ID" sz="3000" dirty="0" smtClean="0"/>
              <a:t>It is not excessively expensive</a:t>
            </a:r>
          </a:p>
          <a:p>
            <a:pPr marL="633413" lvl="1" indent="-314325">
              <a:buFont typeface="Wingdings" pitchFamily="2" charset="2"/>
              <a:buChar char="Ø"/>
            </a:pPr>
            <a:r>
              <a:rPr lang="id-ID" sz="3000" dirty="0" smtClean="0"/>
              <a:t>Stays within appropriate time constraints</a:t>
            </a:r>
          </a:p>
          <a:p>
            <a:pPr marL="633413" lvl="1" indent="-314325">
              <a:buFont typeface="Wingdings" pitchFamily="2" charset="2"/>
              <a:buChar char="Ø"/>
            </a:pPr>
            <a:r>
              <a:rPr lang="id-ID" sz="3000" dirty="0" smtClean="0"/>
              <a:t>It is relatively easy to administer</a:t>
            </a:r>
          </a:p>
          <a:p>
            <a:pPr marL="633413" lvl="1" indent="-314325">
              <a:buFont typeface="Wingdings" pitchFamily="2" charset="2"/>
              <a:buChar char="Ø"/>
            </a:pPr>
            <a:r>
              <a:rPr lang="id-ID" sz="3000" dirty="0" smtClean="0"/>
              <a:t>It has a specific and effective scoring procedure  </a:t>
            </a:r>
            <a:endParaRPr lang="en-US" sz="3000" dirty="0"/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12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092031"/>
              </p:ext>
            </p:extLst>
          </p:nvPr>
        </p:nvGraphicFramePr>
        <p:xfrm>
          <a:off x="395536" y="620688"/>
          <a:ext cx="8424936" cy="565525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12468"/>
                <a:gridCol w="4212468"/>
              </a:tblGrid>
              <a:tr h="275052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solidFill>
                            <a:srgbClr val="C00000"/>
                          </a:solidFill>
                        </a:rPr>
                        <a:t>Likely</a:t>
                      </a:r>
                      <a:r>
                        <a:rPr lang="id-ID" sz="2800" baseline="0" dirty="0" smtClean="0">
                          <a:solidFill>
                            <a:srgbClr val="C00000"/>
                          </a:solidFill>
                        </a:rPr>
                        <a:t> to be impracticle </a:t>
                      </a:r>
                      <a:endParaRPr lang="id-ID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solidFill>
                            <a:srgbClr val="C00000"/>
                          </a:solidFill>
                        </a:rPr>
                        <a:t>Likely to be practicle </a:t>
                      </a:r>
                      <a:endParaRPr lang="id-ID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11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Teachers use the essay test to measure the response</a:t>
                      </a:r>
                      <a:r>
                        <a:rPr lang="id-ID" sz="2400" dirty="0" smtClean="0">
                          <a:effectLst/>
                        </a:rPr>
                        <a:t>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id-ID" sz="2400" dirty="0" smtClean="0">
                          <a:effectLst/>
                        </a:rPr>
                        <a:t>of</a:t>
                      </a:r>
                      <a:r>
                        <a:rPr lang="en-US" sz="2400" dirty="0" smtClean="0">
                          <a:effectLst/>
                        </a:rPr>
                        <a:t> 200 students on the </a:t>
                      </a:r>
                      <a:r>
                        <a:rPr lang="en-US" sz="2400" dirty="0" smtClean="0">
                          <a:effectLst/>
                        </a:rPr>
                        <a:t>group discussion.</a:t>
                      </a:r>
                      <a:endParaRPr lang="en-US" sz="24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Teachers use the oral test to measure the results of group discussions.</a:t>
                      </a:r>
                    </a:p>
                    <a:p>
                      <a:endParaRPr lang="id-ID" sz="2400" dirty="0"/>
                    </a:p>
                  </a:txBody>
                  <a:tcPr/>
                </a:tc>
              </a:tr>
              <a:tr h="1011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Teachers use the computer</a:t>
                      </a:r>
                      <a:r>
                        <a:rPr lang="id-ID" sz="2400" dirty="0" smtClean="0">
                          <a:effectLst/>
                        </a:rPr>
                        <a:t>-based </a:t>
                      </a:r>
                      <a:r>
                        <a:rPr lang="en-US" sz="2400" dirty="0" smtClean="0">
                          <a:effectLst/>
                        </a:rPr>
                        <a:t> answer sheet (LJK), but no scanner available to check the LJK.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Teachers provide the answer sheet of plain paper to answer the questions of daily tests</a:t>
                      </a:r>
                    </a:p>
                  </a:txBody>
                  <a:tcPr/>
                </a:tc>
              </a:tr>
              <a:tr h="817302">
                <a:tc>
                  <a:txBody>
                    <a:bodyPr/>
                    <a:lstStyle/>
                    <a:p>
                      <a:pPr rtl="0"/>
                      <a:r>
                        <a:rPr lang="en-US" sz="2400" dirty="0" smtClean="0">
                          <a:effectLst/>
                        </a:rPr>
                        <a:t>Teachers provide internet-based listening test, while the </a:t>
                      </a:r>
                      <a:r>
                        <a:rPr lang="id-ID" sz="2400" dirty="0" smtClean="0">
                          <a:effectLst/>
                        </a:rPr>
                        <a:t>i</a:t>
                      </a:r>
                      <a:r>
                        <a:rPr lang="en-US" sz="2400" dirty="0" err="1" smtClean="0">
                          <a:effectLst/>
                        </a:rPr>
                        <a:t>nternet</a:t>
                      </a:r>
                      <a:r>
                        <a:rPr lang="en-US" sz="2400" dirty="0" smtClean="0">
                          <a:effectLst/>
                        </a:rPr>
                        <a:t> has not been adequately</a:t>
                      </a:r>
                      <a:r>
                        <a:rPr lang="id-ID" sz="2400" dirty="0" smtClean="0">
                          <a:effectLst/>
                        </a:rPr>
                        <a:t> available</a:t>
                      </a:r>
                      <a:endParaRPr lang="en-US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 smtClean="0">
                          <a:effectLst/>
                        </a:rPr>
                        <a:t>Teachers use a tape recorder for listening test.</a:t>
                      </a:r>
                      <a:r>
                        <a:rPr lang="id-ID" sz="2400" dirty="0" smtClean="0"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</a:txBody>
                  <a:tcPr/>
                </a:tc>
              </a:tr>
              <a:tr h="1205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effectLst/>
                        </a:rPr>
                        <a:t>Teachers p</a:t>
                      </a:r>
                      <a:r>
                        <a:rPr lang="en-US" sz="2400" dirty="0" err="1" smtClean="0">
                          <a:effectLst/>
                        </a:rPr>
                        <a:t>repare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id-ID" sz="2400" dirty="0" smtClean="0">
                          <a:effectLst/>
                        </a:rPr>
                        <a:t>an</a:t>
                      </a:r>
                      <a:r>
                        <a:rPr lang="en-US" sz="2400" dirty="0" smtClean="0">
                          <a:effectLst/>
                        </a:rPr>
                        <a:t> English test comprising 150 items and </a:t>
                      </a:r>
                      <a:r>
                        <a:rPr lang="id-ID" sz="2400" dirty="0" smtClean="0">
                          <a:effectLst/>
                        </a:rPr>
                        <a:t>it </a:t>
                      </a:r>
                      <a:r>
                        <a:rPr lang="en-US" sz="2400" dirty="0" smtClean="0">
                          <a:effectLst/>
                        </a:rPr>
                        <a:t>should be </a:t>
                      </a:r>
                      <a:r>
                        <a:rPr lang="id-ID" sz="2400" dirty="0" smtClean="0">
                          <a:effectLst/>
                        </a:rPr>
                        <a:t>taken</a:t>
                      </a:r>
                      <a:r>
                        <a:rPr lang="en-US" sz="2400" dirty="0" smtClean="0">
                          <a:effectLst/>
                        </a:rPr>
                        <a:t> by students for 3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effectLst/>
                        </a:rPr>
                        <a:t>Teachers p</a:t>
                      </a:r>
                      <a:r>
                        <a:rPr lang="en-US" sz="2400" dirty="0" err="1" smtClean="0">
                          <a:effectLst/>
                        </a:rPr>
                        <a:t>repare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id-ID" sz="2400" dirty="0" smtClean="0">
                          <a:effectLst/>
                        </a:rPr>
                        <a:t>an</a:t>
                      </a:r>
                      <a:r>
                        <a:rPr lang="en-US" sz="2400" dirty="0" smtClean="0">
                          <a:effectLst/>
                        </a:rPr>
                        <a:t> English test comprising 50 items and </a:t>
                      </a:r>
                      <a:r>
                        <a:rPr lang="id-ID" sz="2400" dirty="0" smtClean="0">
                          <a:effectLst/>
                        </a:rPr>
                        <a:t>it </a:t>
                      </a:r>
                      <a:r>
                        <a:rPr lang="en-US" sz="2400" dirty="0" smtClean="0">
                          <a:effectLst/>
                        </a:rPr>
                        <a:t>should be </a:t>
                      </a:r>
                      <a:r>
                        <a:rPr lang="id-ID" sz="2400" dirty="0" smtClean="0">
                          <a:effectLst/>
                        </a:rPr>
                        <a:t>taken</a:t>
                      </a:r>
                      <a:r>
                        <a:rPr lang="en-US" sz="2400" dirty="0" smtClean="0">
                          <a:effectLst/>
                        </a:rPr>
                        <a:t> by students for </a:t>
                      </a:r>
                      <a:r>
                        <a:rPr lang="id-ID" sz="2400" dirty="0" smtClean="0">
                          <a:effectLst/>
                        </a:rPr>
                        <a:t>1.5</a:t>
                      </a:r>
                      <a:r>
                        <a:rPr lang="en-US" sz="2400" dirty="0" smtClean="0">
                          <a:effectLst/>
                        </a:rPr>
                        <a:t> hours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2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8904" y="1155841"/>
            <a:ext cx="8229600" cy="4721431"/>
          </a:xfrm>
        </p:spPr>
        <p:txBody>
          <a:bodyPr>
            <a:normAutofit fontScale="92500" lnSpcReduction="20000"/>
          </a:bodyPr>
          <a:lstStyle/>
          <a:p>
            <a:r>
              <a:rPr lang="en-US" sz="3800" dirty="0" err="1" smtClean="0"/>
              <a:t>Washback</a:t>
            </a:r>
            <a:r>
              <a:rPr lang="en-US" sz="3800" dirty="0" smtClean="0"/>
              <a:t> or backwash refers to effects of language testing on teaching and learning (</a:t>
            </a:r>
            <a:r>
              <a:rPr lang="en-US" sz="3800" dirty="0" err="1" smtClean="0"/>
              <a:t>Aldersen</a:t>
            </a:r>
            <a:r>
              <a:rPr lang="en-US" sz="3800" dirty="0" smtClean="0"/>
              <a:t> &amp; Wall, 1993).</a:t>
            </a:r>
          </a:p>
          <a:p>
            <a:r>
              <a:rPr lang="en-US" sz="3800" dirty="0" smtClean="0"/>
              <a:t>A test affects participants, processes and products in teaching and learning.</a:t>
            </a:r>
          </a:p>
          <a:p>
            <a:r>
              <a:rPr lang="en-US" sz="3800" dirty="0" smtClean="0"/>
              <a:t>The </a:t>
            </a:r>
            <a:r>
              <a:rPr lang="en-US" sz="3800" dirty="0" err="1" smtClean="0"/>
              <a:t>washback</a:t>
            </a:r>
            <a:r>
              <a:rPr lang="en-US" sz="3800" dirty="0" smtClean="0"/>
              <a:t> could be positive or negative, </a:t>
            </a:r>
            <a:r>
              <a:rPr lang="id-ID" sz="3800" dirty="0" smtClean="0"/>
              <a:t>both</a:t>
            </a:r>
            <a:r>
              <a:rPr lang="en-US" sz="3800" dirty="0" smtClean="0"/>
              <a:t> for the students or the teachers.</a:t>
            </a:r>
          </a:p>
          <a:p>
            <a:r>
              <a:rPr lang="en-US" sz="3800" dirty="0" err="1" smtClean="0"/>
              <a:t>Washback</a:t>
            </a:r>
            <a:r>
              <a:rPr lang="en-US" sz="3800" dirty="0" smtClean="0"/>
              <a:t> can be observed solely at the ‘micro’ level of the individuals (mostly teachers and students).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id-ID" sz="4800" b="1" dirty="0">
                <a:latin typeface="Utsaah" pitchFamily="34" charset="0"/>
                <a:cs typeface="Utsaah" pitchFamily="34" charset="0"/>
              </a:rPr>
              <a:t>Washback of the test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2957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smtClean="0"/>
              <a:t>Examples </a:t>
            </a:r>
            <a:r>
              <a:rPr lang="id-ID" sz="3200" b="1" dirty="0"/>
              <a:t>of negative effects:</a:t>
            </a:r>
          </a:p>
          <a:p>
            <a:r>
              <a:rPr lang="id-ID" sz="3200" dirty="0" smtClean="0"/>
              <a:t>T</a:t>
            </a:r>
            <a:r>
              <a:rPr lang="en-US" sz="3200" dirty="0" err="1" smtClean="0"/>
              <a:t>eaching</a:t>
            </a:r>
            <a:r>
              <a:rPr lang="en-US" sz="3200" dirty="0" smtClean="0"/>
              <a:t> </a:t>
            </a:r>
            <a:r>
              <a:rPr lang="en-US" sz="3200" dirty="0"/>
              <a:t>is dominated by coaching for the testing </a:t>
            </a:r>
            <a:r>
              <a:rPr lang="en-US" sz="3200" dirty="0" smtClean="0"/>
              <a:t>session/</a:t>
            </a:r>
            <a:r>
              <a:rPr lang="id-ID" sz="3200" dirty="0" smtClean="0"/>
              <a:t>examination</a:t>
            </a:r>
            <a:r>
              <a:rPr lang="id-ID" sz="3200" dirty="0"/>
              <a:t>;</a:t>
            </a:r>
          </a:p>
          <a:p>
            <a:r>
              <a:rPr lang="id-ID" sz="3200" dirty="0" smtClean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test content and testing techniques differ from the objective </a:t>
            </a:r>
            <a:r>
              <a:rPr lang="en-US" sz="3200" dirty="0" smtClean="0"/>
              <a:t>of</a:t>
            </a:r>
            <a:r>
              <a:rPr lang="id-ID" sz="3200" dirty="0" smtClean="0"/>
              <a:t> the </a:t>
            </a:r>
            <a:r>
              <a:rPr lang="id-ID" sz="3200" dirty="0"/>
              <a:t>course;</a:t>
            </a:r>
          </a:p>
          <a:p>
            <a:pPr marL="0" indent="0">
              <a:buNone/>
            </a:pPr>
            <a:r>
              <a:rPr lang="id-ID" sz="3200" b="1" dirty="0"/>
              <a:t>Examples of positive effects:</a:t>
            </a:r>
          </a:p>
          <a:p>
            <a:r>
              <a:rPr lang="id-ID" sz="3200" dirty="0" smtClean="0"/>
              <a:t>When the student’s motivation to learn more is </a:t>
            </a:r>
            <a:r>
              <a:rPr lang="id-ID" sz="3200" dirty="0"/>
              <a:t>increased</a:t>
            </a:r>
            <a:r>
              <a:rPr lang="id-ID" sz="3200" dirty="0" smtClean="0"/>
              <a:t>;</a:t>
            </a:r>
          </a:p>
          <a:p>
            <a:r>
              <a:rPr lang="id-ID" sz="3200" dirty="0" smtClean="0"/>
              <a:t>When the teacher tried hard to improve the qulity of teaching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75136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424936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How can positive backwash on teaching and learning be</a:t>
            </a:r>
          </a:p>
          <a:p>
            <a:pPr marL="0" indent="0">
              <a:buNone/>
            </a:pPr>
            <a:r>
              <a:rPr lang="id-ID" b="1" dirty="0" smtClean="0"/>
              <a:t>achieved</a:t>
            </a:r>
            <a:r>
              <a:rPr lang="id-ID" b="1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700" dirty="0" smtClean="0"/>
              <a:t>T</a:t>
            </a:r>
            <a:r>
              <a:rPr lang="en-US" sz="2700" dirty="0" err="1" smtClean="0"/>
              <a:t>est</a:t>
            </a:r>
            <a:r>
              <a:rPr lang="en-US" sz="2700" dirty="0" smtClean="0"/>
              <a:t> </a:t>
            </a:r>
            <a:r>
              <a:rPr lang="en-US" sz="2700" dirty="0"/>
              <a:t>the skill / abilities whose development you want to </a:t>
            </a:r>
            <a:r>
              <a:rPr lang="en-US" sz="2700" dirty="0" smtClean="0"/>
              <a:t>promote</a:t>
            </a:r>
            <a:r>
              <a:rPr lang="id-ID" sz="2700" dirty="0" smtClean="0"/>
              <a:t> </a:t>
            </a:r>
            <a:r>
              <a:rPr lang="en-US" sz="2700" dirty="0" smtClean="0"/>
              <a:t>(</a:t>
            </a:r>
            <a:r>
              <a:rPr lang="en-US" sz="2700" dirty="0"/>
              <a:t>if you want to develop oral skills, then test oral skills</a:t>
            </a:r>
            <a:r>
              <a:rPr lang="en-US" sz="2700" dirty="0" smtClean="0"/>
              <a:t>);</a:t>
            </a:r>
            <a:r>
              <a:rPr lang="id-ID" sz="2700" dirty="0" smtClean="0"/>
              <a:t> </a:t>
            </a:r>
            <a:r>
              <a:rPr lang="en-US" sz="2700" dirty="0" smtClean="0"/>
              <a:t>If </a:t>
            </a:r>
            <a:r>
              <a:rPr lang="en-US" sz="2700" dirty="0"/>
              <a:t>tests set two kinds of task: compare / contrast, </a:t>
            </a:r>
            <a:r>
              <a:rPr lang="en-US" sz="2700" dirty="0" smtClean="0"/>
              <a:t>describe/interpret</a:t>
            </a:r>
            <a:r>
              <a:rPr lang="en-US" sz="2700" dirty="0"/>
              <a:t>. Then teaching will be concentrated on these tasks.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700" dirty="0" smtClean="0"/>
              <a:t>E</a:t>
            </a:r>
            <a:r>
              <a:rPr lang="en-US" sz="2700" dirty="0" err="1" smtClean="0"/>
              <a:t>mploy</a:t>
            </a:r>
            <a:r>
              <a:rPr lang="en-US" sz="2700" dirty="0" smtClean="0"/>
              <a:t> </a:t>
            </a:r>
            <a:r>
              <a:rPr lang="en-US" sz="2700" dirty="0"/>
              <a:t>direct testing (i.e. tasks / tests that are as authentic </a:t>
            </a:r>
            <a:r>
              <a:rPr lang="en-US" sz="2700" dirty="0" smtClean="0"/>
              <a:t>as</a:t>
            </a:r>
            <a:r>
              <a:rPr lang="id-ID" sz="2700" dirty="0" smtClean="0"/>
              <a:t> possible</a:t>
            </a:r>
            <a:r>
              <a:rPr lang="id-ID" sz="2700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700" dirty="0" smtClean="0"/>
              <a:t>M</a:t>
            </a:r>
            <a:r>
              <a:rPr lang="en-US" sz="2700" dirty="0" err="1" smtClean="0"/>
              <a:t>ake</a:t>
            </a:r>
            <a:r>
              <a:rPr lang="en-US" sz="2700" dirty="0" smtClean="0"/>
              <a:t> </a:t>
            </a:r>
            <a:r>
              <a:rPr lang="en-US" sz="2700" dirty="0"/>
              <a:t>testing criterion – referenced (norm – referenced </a:t>
            </a:r>
            <a:r>
              <a:rPr lang="en-US" sz="2700" dirty="0" smtClean="0"/>
              <a:t>testing</a:t>
            </a:r>
            <a:r>
              <a:rPr lang="id-ID" sz="2700" dirty="0" smtClean="0"/>
              <a:t> </a:t>
            </a:r>
            <a:r>
              <a:rPr lang="en-US" sz="2700" dirty="0" smtClean="0"/>
              <a:t>makes </a:t>
            </a:r>
            <a:r>
              <a:rPr lang="en-US" sz="2700" dirty="0"/>
              <a:t>teachers and learners assume that a certain percentage </a:t>
            </a:r>
            <a:r>
              <a:rPr lang="en-US" sz="2700" dirty="0" smtClean="0"/>
              <a:t>of</a:t>
            </a:r>
            <a:r>
              <a:rPr lang="id-ID" sz="2700" dirty="0" smtClean="0"/>
              <a:t> </a:t>
            </a:r>
            <a:r>
              <a:rPr lang="en-US" sz="2700" dirty="0" smtClean="0"/>
              <a:t>candidates </a:t>
            </a:r>
            <a:r>
              <a:rPr lang="en-US" sz="2700" dirty="0"/>
              <a:t>will fail the exam). Use a series of criterion </a:t>
            </a:r>
            <a:r>
              <a:rPr lang="en-US" sz="2700" dirty="0" smtClean="0"/>
              <a:t>–</a:t>
            </a:r>
            <a:r>
              <a:rPr lang="id-ID" sz="2700" dirty="0" smtClean="0"/>
              <a:t> </a:t>
            </a:r>
            <a:r>
              <a:rPr lang="en-US" sz="2700" dirty="0" smtClean="0"/>
              <a:t>referenced </a:t>
            </a:r>
            <a:r>
              <a:rPr lang="en-US" sz="2700" dirty="0"/>
              <a:t>tests representing different levels of achievement </a:t>
            </a:r>
            <a:r>
              <a:rPr lang="en-US" sz="2700" dirty="0" smtClean="0"/>
              <a:t>and</a:t>
            </a:r>
            <a:r>
              <a:rPr lang="id-ID" sz="2700" dirty="0" smtClean="0"/>
              <a:t> </a:t>
            </a:r>
            <a:r>
              <a:rPr lang="en-US" sz="2700" dirty="0" smtClean="0"/>
              <a:t>allow </a:t>
            </a:r>
            <a:r>
              <a:rPr lang="en-US" sz="2700" dirty="0"/>
              <a:t>learners to choose the tests they are able to pass. This </a:t>
            </a:r>
            <a:r>
              <a:rPr lang="en-US" sz="2700" dirty="0" smtClean="0"/>
              <a:t>will</a:t>
            </a:r>
            <a:r>
              <a:rPr lang="id-ID" sz="2700" dirty="0" smtClean="0"/>
              <a:t> </a:t>
            </a:r>
            <a:r>
              <a:rPr lang="en-US" sz="2700" dirty="0" smtClean="0"/>
              <a:t>encourage </a:t>
            </a:r>
            <a:r>
              <a:rPr lang="en-US" sz="2700" dirty="0"/>
              <a:t>positive attitude to language learning;</a:t>
            </a:r>
            <a:endParaRPr lang="id-ID" sz="2700" dirty="0"/>
          </a:p>
        </p:txBody>
      </p:sp>
    </p:spTree>
    <p:extLst>
      <p:ext uri="{BB962C8B-B14F-4D97-AF65-F5344CB8AC3E}">
        <p14:creationId xmlns:p14="http://schemas.microsoft.com/office/powerpoint/2010/main" val="252442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0225" indent="-530225">
              <a:buNone/>
            </a:pPr>
            <a:r>
              <a:rPr lang="id-ID" dirty="0" smtClean="0">
                <a:solidFill>
                  <a:srgbClr val="FF0000"/>
                </a:solidFill>
              </a:rPr>
              <a:t>4.</a:t>
            </a:r>
            <a:r>
              <a:rPr lang="id-ID" dirty="0" smtClean="0"/>
              <a:t>   </a:t>
            </a:r>
            <a:r>
              <a:rPr lang="en-US" dirty="0" smtClean="0"/>
              <a:t>Construct </a:t>
            </a:r>
            <a:r>
              <a:rPr lang="en-US" dirty="0"/>
              <a:t>achievement test on objectives rather than on </a:t>
            </a:r>
            <a:r>
              <a:rPr lang="en-US" dirty="0" smtClean="0"/>
              <a:t>textbook</a:t>
            </a:r>
            <a:r>
              <a:rPr lang="id-ID" dirty="0" smtClean="0"/>
              <a:t> content</a:t>
            </a:r>
            <a:r>
              <a:rPr lang="id-ID" dirty="0"/>
              <a:t>;</a:t>
            </a:r>
          </a:p>
          <a:p>
            <a:pPr marL="442913" indent="-442913">
              <a:buNone/>
            </a:pPr>
            <a:r>
              <a:rPr lang="id-ID" dirty="0" smtClean="0">
                <a:solidFill>
                  <a:srgbClr val="FF0000"/>
                </a:solidFill>
              </a:rPr>
              <a:t>5.</a:t>
            </a:r>
            <a:r>
              <a:rPr lang="id-ID" dirty="0" smtClean="0"/>
              <a:t>   B</a:t>
            </a:r>
            <a:r>
              <a:rPr lang="en-US" dirty="0" smtClean="0"/>
              <a:t>e </a:t>
            </a:r>
            <a:r>
              <a:rPr lang="en-US" dirty="0"/>
              <a:t>sure that students understand what the test demands of them.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1342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914" y="2967335"/>
            <a:ext cx="72941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 ...!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139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772400" cy="648072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General </a:t>
            </a:r>
            <a:r>
              <a:rPr lang="en-US" sz="2800" b="1" dirty="0"/>
              <a:t>Principles of Good Practice for Assessing Student </a:t>
            </a:r>
            <a:r>
              <a:rPr lang="en-US" sz="2800" b="1" dirty="0" smtClean="0"/>
              <a:t>Learning</a:t>
            </a:r>
            <a:r>
              <a:rPr lang="id-ID" sz="2800" b="1" dirty="0" smtClean="0"/>
              <a:t> (Dorobat, 2007)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978080" cy="518457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Assessment is not an end in itself but a vehicle for </a:t>
            </a:r>
            <a:r>
              <a:rPr lang="en-US" sz="3200" dirty="0" smtClean="0"/>
              <a:t>educational</a:t>
            </a:r>
            <a:r>
              <a:rPr lang="id-ID" sz="3200" dirty="0" smtClean="0"/>
              <a:t> improvement.</a:t>
            </a:r>
          </a:p>
          <a:p>
            <a:pPr marL="0" indent="0">
              <a:buNone/>
            </a:pPr>
            <a:endParaRPr lang="id-ID" sz="3200" dirty="0" smtClean="0"/>
          </a:p>
          <a:p>
            <a:r>
              <a:rPr lang="en-US" sz="3200" dirty="0"/>
              <a:t>Assessment is most effective when it reflects on understanding </a:t>
            </a:r>
            <a:r>
              <a:rPr lang="en-US" sz="3200" dirty="0" smtClean="0"/>
              <a:t>of</a:t>
            </a:r>
            <a:r>
              <a:rPr lang="id-ID" sz="3200" dirty="0" smtClean="0"/>
              <a:t> </a:t>
            </a:r>
            <a:r>
              <a:rPr lang="en-US" sz="3200" dirty="0" smtClean="0"/>
              <a:t>learning </a:t>
            </a:r>
            <a:r>
              <a:rPr lang="en-US" sz="3200" dirty="0"/>
              <a:t>as multidimensional, integrated, and revealed </a:t>
            </a:r>
            <a:r>
              <a:rPr lang="en-US" sz="3200" dirty="0" smtClean="0"/>
              <a:t>in</a:t>
            </a:r>
            <a:r>
              <a:rPr lang="id-ID" sz="3200" dirty="0" smtClean="0"/>
              <a:t> performance </a:t>
            </a:r>
            <a:r>
              <a:rPr lang="id-ID" sz="3200" dirty="0"/>
              <a:t>over </a:t>
            </a:r>
            <a:r>
              <a:rPr lang="id-ID" sz="3200" dirty="0" smtClean="0"/>
              <a:t>time</a:t>
            </a:r>
          </a:p>
          <a:p>
            <a:pPr marL="0" indent="0">
              <a:buNone/>
            </a:pPr>
            <a:endParaRPr lang="id-ID" sz="3200" dirty="0" smtClean="0"/>
          </a:p>
          <a:p>
            <a:r>
              <a:rPr lang="en-US" sz="3200" dirty="0"/>
              <a:t>Assessment should reflect that learning is a complex process i.e. </a:t>
            </a:r>
            <a:r>
              <a:rPr lang="id-ID" sz="3200" dirty="0" smtClean="0"/>
              <a:t>i</a:t>
            </a:r>
            <a:r>
              <a:rPr lang="en-US" sz="3200" dirty="0" smtClean="0"/>
              <a:t>t</a:t>
            </a:r>
            <a:r>
              <a:rPr lang="id-ID" sz="3200" dirty="0" smtClean="0"/>
              <a:t> </a:t>
            </a:r>
            <a:r>
              <a:rPr lang="en-US" sz="3200" dirty="0" smtClean="0"/>
              <a:t>involves </a:t>
            </a:r>
            <a:r>
              <a:rPr lang="en-US" sz="3200" dirty="0"/>
              <a:t>knowledge, values, attitudes, habits of mind that </a:t>
            </a:r>
            <a:r>
              <a:rPr lang="en-US" sz="3200" dirty="0" smtClean="0"/>
              <a:t>affect</a:t>
            </a:r>
            <a:r>
              <a:rPr lang="id-ID" sz="3200" dirty="0" smtClean="0"/>
              <a:t> </a:t>
            </a:r>
            <a:r>
              <a:rPr lang="en-US" sz="3200" dirty="0" smtClean="0"/>
              <a:t>both </a:t>
            </a:r>
            <a:r>
              <a:rPr lang="en-US" sz="3200" dirty="0"/>
              <a:t>academic success and performance in real life</a:t>
            </a:r>
            <a:endParaRPr lang="id-ID" sz="320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332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It follows that assessment should reflect the complexity of </a:t>
            </a:r>
            <a:r>
              <a:rPr lang="en-US" sz="3000" dirty="0" smtClean="0"/>
              <a:t>learning</a:t>
            </a:r>
            <a:r>
              <a:rPr lang="id-ID" sz="3000" dirty="0" smtClean="0"/>
              <a:t> by</a:t>
            </a:r>
            <a:r>
              <a:rPr lang="id-ID" sz="3000" dirty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employing </a:t>
            </a:r>
            <a:r>
              <a:rPr lang="en-US" sz="3000" dirty="0"/>
              <a:t>a diverse array of methods including those that </a:t>
            </a:r>
            <a:r>
              <a:rPr lang="en-US" sz="3000" dirty="0" smtClean="0"/>
              <a:t>call</a:t>
            </a:r>
            <a:r>
              <a:rPr lang="id-ID" sz="3000" dirty="0" smtClean="0"/>
              <a:t> for </a:t>
            </a:r>
            <a:r>
              <a:rPr lang="id-ID" sz="3000" dirty="0"/>
              <a:t>actual performance;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using </a:t>
            </a:r>
            <a:r>
              <a:rPr lang="en-US" sz="3000" dirty="0"/>
              <a:t>methods that cover time so as to reveal change, </a:t>
            </a:r>
            <a:r>
              <a:rPr lang="en-US" sz="3000" dirty="0" smtClean="0"/>
              <a:t>growth</a:t>
            </a:r>
            <a:r>
              <a:rPr lang="id-ID" sz="3000" dirty="0" smtClean="0"/>
              <a:t> </a:t>
            </a:r>
            <a:r>
              <a:rPr lang="en-US" sz="3000" dirty="0" smtClean="0"/>
              <a:t>and </a:t>
            </a:r>
            <a:r>
              <a:rPr lang="en-US" sz="3000" dirty="0"/>
              <a:t>increasing degrees of </a:t>
            </a:r>
            <a:r>
              <a:rPr lang="en-US" sz="3000" dirty="0" smtClean="0"/>
              <a:t>integration</a:t>
            </a:r>
            <a:endParaRPr lang="id-ID" sz="3000" dirty="0" smtClean="0"/>
          </a:p>
          <a:p>
            <a:pPr marL="320040" lvl="1" indent="0">
              <a:buNone/>
            </a:pPr>
            <a:endParaRPr lang="en-US" sz="3000" dirty="0"/>
          </a:p>
          <a:p>
            <a:r>
              <a:rPr lang="id-ID" sz="3000" dirty="0" smtClean="0"/>
              <a:t>A</a:t>
            </a:r>
            <a:r>
              <a:rPr lang="en-US" sz="3000" dirty="0" err="1" smtClean="0"/>
              <a:t>ssessment</a:t>
            </a:r>
            <a:r>
              <a:rPr lang="en-US" sz="3000" dirty="0" smtClean="0"/>
              <a:t> </a:t>
            </a:r>
            <a:r>
              <a:rPr lang="en-US" sz="3000" dirty="0"/>
              <a:t>works best when </a:t>
            </a:r>
            <a:r>
              <a:rPr lang="id-ID" sz="3000" dirty="0" smtClean="0"/>
              <a:t>the programmes </a:t>
            </a:r>
            <a:r>
              <a:rPr lang="en-US" sz="3000" dirty="0" smtClean="0"/>
              <a:t>it </a:t>
            </a:r>
            <a:r>
              <a:rPr lang="en-US" sz="3000" dirty="0"/>
              <a:t>seeks to </a:t>
            </a:r>
            <a:r>
              <a:rPr lang="en-US" sz="3000" dirty="0" smtClean="0"/>
              <a:t>improve</a:t>
            </a:r>
            <a:r>
              <a:rPr lang="id-ID" sz="3000" dirty="0" smtClean="0"/>
              <a:t> </a:t>
            </a:r>
            <a:r>
              <a:rPr lang="en-US" sz="3000" dirty="0" smtClean="0"/>
              <a:t>have </a:t>
            </a:r>
            <a:r>
              <a:rPr lang="en-US" sz="3000" dirty="0"/>
              <a:t>clear, explicitly stated purposes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301162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Autofit/>
          </a:bodyPr>
          <a:lstStyle/>
          <a:p>
            <a:pPr marL="442913" indent="-442913"/>
            <a:r>
              <a:rPr lang="en-US" sz="2800" dirty="0">
                <a:latin typeface="Utsaah" pitchFamily="34" charset="0"/>
                <a:cs typeface="Utsaah" pitchFamily="34" charset="0"/>
              </a:rPr>
              <a:t>Assessment is a goal-oriented process. </a:t>
            </a:r>
            <a:endParaRPr lang="id-ID" sz="2800" dirty="0" smtClean="0">
              <a:latin typeface="Utsaah" pitchFamily="34" charset="0"/>
              <a:cs typeface="Utsaah" pitchFamily="34" charset="0"/>
            </a:endParaRPr>
          </a:p>
          <a:p>
            <a:pPr marL="442913" indent="0">
              <a:buNone/>
            </a:pPr>
            <a:r>
              <a:rPr lang="en-US" sz="2800" dirty="0" smtClean="0">
                <a:latin typeface="Utsaah" pitchFamily="34" charset="0"/>
                <a:cs typeface="Utsaah" pitchFamily="34" charset="0"/>
              </a:rPr>
              <a:t>It </a:t>
            </a:r>
            <a:r>
              <a:rPr lang="en-US" sz="2800" dirty="0">
                <a:latin typeface="Utsaah" pitchFamily="34" charset="0"/>
                <a:cs typeface="Utsaah" pitchFamily="34" charset="0"/>
              </a:rPr>
              <a:t>entails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comparing</a:t>
            </a:r>
            <a:r>
              <a:rPr lang="id-ID" sz="28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educational </a:t>
            </a:r>
            <a:r>
              <a:rPr lang="en-US" sz="2800" dirty="0">
                <a:latin typeface="Utsaah" pitchFamily="34" charset="0"/>
                <a:cs typeface="Utsaah" pitchFamily="34" charset="0"/>
              </a:rPr>
              <a:t>performance with educational purposes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and</a:t>
            </a:r>
            <a:r>
              <a:rPr lang="id-ID" sz="2800" dirty="0" smtClean="0">
                <a:latin typeface="Utsaah" pitchFamily="34" charset="0"/>
                <a:cs typeface="Utsaah" pitchFamily="34" charset="0"/>
              </a:rPr>
              <a:t> expectations</a:t>
            </a:r>
          </a:p>
          <a:p>
            <a:pPr marL="442913" indent="-442913"/>
            <a:r>
              <a:rPr lang="en-US" sz="2800" dirty="0" smtClean="0">
                <a:latin typeface="Utsaah" pitchFamily="34" charset="0"/>
                <a:cs typeface="Utsaah" pitchFamily="34" charset="0"/>
              </a:rPr>
              <a:t>Assessment </a:t>
            </a:r>
            <a:r>
              <a:rPr lang="en-US" sz="2800" dirty="0">
                <a:latin typeface="Utsaah" pitchFamily="34" charset="0"/>
                <a:cs typeface="Utsaah" pitchFamily="34" charset="0"/>
              </a:rPr>
              <a:t>requires attention to outcomes but also to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the</a:t>
            </a:r>
            <a:r>
              <a:rPr lang="id-ID" sz="28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experiences </a:t>
            </a:r>
            <a:r>
              <a:rPr lang="en-US" sz="2800" dirty="0">
                <a:latin typeface="Utsaah" pitchFamily="34" charset="0"/>
                <a:cs typeface="Utsaah" pitchFamily="34" charset="0"/>
              </a:rPr>
              <a:t>that lead to those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outcomes</a:t>
            </a:r>
            <a:endParaRPr lang="id-ID" sz="2800" dirty="0" smtClean="0">
              <a:latin typeface="Utsaah" pitchFamily="34" charset="0"/>
              <a:cs typeface="Utsaah" pitchFamily="34" charset="0"/>
            </a:endParaRPr>
          </a:p>
          <a:p>
            <a:pPr marL="442913" indent="-442913"/>
            <a:r>
              <a:rPr lang="en-US" sz="2800" dirty="0" smtClean="0">
                <a:latin typeface="Utsaah" pitchFamily="34" charset="0"/>
                <a:cs typeface="Utsaah" pitchFamily="34" charset="0"/>
              </a:rPr>
              <a:t>Assessment </a:t>
            </a:r>
            <a:r>
              <a:rPr lang="en-US" sz="2800" dirty="0">
                <a:latin typeface="Utsaah" pitchFamily="34" charset="0"/>
                <a:cs typeface="Utsaah" pitchFamily="34" charset="0"/>
              </a:rPr>
              <a:t>can help us understand which students learn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best</a:t>
            </a:r>
            <a:r>
              <a:rPr lang="id-ID" sz="2800" dirty="0" smtClean="0">
                <a:latin typeface="Utsaah" pitchFamily="34" charset="0"/>
                <a:cs typeface="Utsaah" pitchFamily="34" charset="0"/>
              </a:rPr>
              <a:t> under </a:t>
            </a:r>
            <a:r>
              <a:rPr lang="id-ID" sz="2800" dirty="0">
                <a:latin typeface="Utsaah" pitchFamily="34" charset="0"/>
                <a:cs typeface="Utsaah" pitchFamily="34" charset="0"/>
              </a:rPr>
              <a:t>what conditions</a:t>
            </a:r>
            <a:r>
              <a:rPr lang="id-ID" sz="2800" dirty="0" smtClean="0">
                <a:latin typeface="Utsaah" pitchFamily="34" charset="0"/>
                <a:cs typeface="Utsaah" pitchFamily="34" charset="0"/>
              </a:rPr>
              <a:t>.</a:t>
            </a:r>
          </a:p>
          <a:p>
            <a:pPr marL="442913" indent="-442913"/>
            <a:r>
              <a:rPr lang="en-US" sz="2800" dirty="0" smtClean="0">
                <a:latin typeface="Utsaah" pitchFamily="34" charset="0"/>
                <a:cs typeface="Utsaah" pitchFamily="34" charset="0"/>
              </a:rPr>
              <a:t>Assessment </a:t>
            </a:r>
            <a:r>
              <a:rPr lang="en-US" sz="2800" dirty="0">
                <a:latin typeface="Utsaah" pitchFamily="34" charset="0"/>
                <a:cs typeface="Utsaah" pitchFamily="34" charset="0"/>
              </a:rPr>
              <a:t>works best when it is ongoing, not episodic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.</a:t>
            </a:r>
            <a:r>
              <a:rPr lang="id-ID" sz="2800" dirty="0" smtClean="0">
                <a:latin typeface="Utsaah" pitchFamily="34" charset="0"/>
                <a:cs typeface="Utsaah" pitchFamily="34" charset="0"/>
              </a:rPr>
              <a:t> </a:t>
            </a:r>
            <a:endParaRPr lang="id-ID" sz="2800" dirty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7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Brown (2004) </a:t>
            </a:r>
            <a:r>
              <a:rPr lang="en-US" sz="3600" dirty="0" smtClean="0"/>
              <a:t>state</a:t>
            </a:r>
            <a:r>
              <a:rPr lang="id-ID" sz="3600" dirty="0" smtClean="0"/>
              <a:t>d</a:t>
            </a:r>
            <a:r>
              <a:rPr lang="en-US" sz="3600" dirty="0" smtClean="0"/>
              <a:t> </a:t>
            </a:r>
            <a:r>
              <a:rPr lang="en-US" sz="3600" dirty="0"/>
              <a:t>that the principles of good test should satisfy </a:t>
            </a:r>
            <a:r>
              <a:rPr lang="id-ID" sz="3600" dirty="0" smtClean="0"/>
              <a:t>for the</a:t>
            </a:r>
            <a:r>
              <a:rPr lang="en-US" sz="3600" dirty="0" smtClean="0"/>
              <a:t> </a:t>
            </a:r>
            <a:r>
              <a:rPr lang="en-US" sz="3600" dirty="0"/>
              <a:t>conditions as </a:t>
            </a:r>
            <a:r>
              <a:rPr lang="en-US" sz="3600" dirty="0" smtClean="0"/>
              <a:t>follows</a:t>
            </a:r>
            <a:r>
              <a:rPr lang="id-ID" sz="3600" dirty="0" smtClean="0"/>
              <a:t>:</a:t>
            </a:r>
          </a:p>
          <a:p>
            <a:pPr marL="1254125" indent="-620713"/>
            <a:r>
              <a:rPr lang="id-ID" sz="3600" dirty="0" smtClean="0">
                <a:effectLst/>
              </a:rPr>
              <a:t>Validity </a:t>
            </a:r>
          </a:p>
          <a:p>
            <a:pPr marL="1254125" indent="-620713"/>
            <a:r>
              <a:rPr lang="id-ID" sz="3600" dirty="0" smtClean="0"/>
              <a:t>Reliability </a:t>
            </a:r>
          </a:p>
          <a:p>
            <a:pPr marL="1254125" indent="-620713"/>
            <a:r>
              <a:rPr lang="id-ID" sz="3600" dirty="0" smtClean="0">
                <a:effectLst/>
              </a:rPr>
              <a:t>Practicality </a:t>
            </a:r>
          </a:p>
          <a:p>
            <a:pPr marL="1254125" indent="-620713"/>
            <a:r>
              <a:rPr lang="id-ID" sz="3600" dirty="0" smtClean="0"/>
              <a:t>Authenticity </a:t>
            </a:r>
          </a:p>
          <a:p>
            <a:pPr marL="1254125" indent="-620713"/>
            <a:r>
              <a:rPr lang="id-ID" sz="3600" dirty="0" smtClean="0">
                <a:effectLst/>
              </a:rPr>
              <a:t>Backwash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014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50702"/>
            <a:ext cx="7772400" cy="634082"/>
          </a:xfrm>
        </p:spPr>
        <p:txBody>
          <a:bodyPr>
            <a:noAutofit/>
          </a:bodyPr>
          <a:lstStyle/>
          <a:p>
            <a:r>
              <a:rPr lang="id-ID" sz="6000" b="1" dirty="0" smtClean="0">
                <a:latin typeface="Utsaah" pitchFamily="34" charset="0"/>
                <a:cs typeface="Utsaah" pitchFamily="34" charset="0"/>
              </a:rPr>
              <a:t>Validity of a test</a:t>
            </a:r>
            <a:endParaRPr lang="id-ID" sz="6000" b="1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608512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>
                <a:latin typeface="Utsaah" pitchFamily="34" charset="0"/>
                <a:cs typeface="Utsaah" pitchFamily="34" charset="0"/>
              </a:rPr>
              <a:t>Validity means the test should adequately measure what is supposed to measure.</a:t>
            </a:r>
          </a:p>
          <a:p>
            <a:r>
              <a:rPr lang="en-US" sz="4000" dirty="0">
                <a:latin typeface="Utsaah" pitchFamily="34" charset="0"/>
                <a:cs typeface="Utsaah" pitchFamily="34" charset="0"/>
              </a:rPr>
              <a:t>A valid test is one in which a 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testee’s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score 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gives a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true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reflection 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of his ability on the trait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.</a:t>
            </a:r>
            <a:endParaRPr lang="id-ID" sz="4000" dirty="0" smtClean="0">
              <a:latin typeface="Utsaah" pitchFamily="34" charset="0"/>
              <a:cs typeface="Utsaah" pitchFamily="34" charset="0"/>
            </a:endParaRPr>
          </a:p>
          <a:p>
            <a:r>
              <a:rPr lang="id-ID" sz="4000" dirty="0">
                <a:latin typeface="Utsaah" pitchFamily="34" charset="0"/>
                <a:cs typeface="Utsaah" pitchFamily="34" charset="0"/>
              </a:rPr>
              <a:t>Statistical and descriptive </a:t>
            </a:r>
            <a:r>
              <a:rPr lang="id-ID" sz="4000" dirty="0" smtClean="0">
                <a:latin typeface="Utsaah" pitchFamily="34" charset="0"/>
                <a:cs typeface="Utsaah" pitchFamily="34" charset="0"/>
              </a:rPr>
              <a:t>means </a:t>
            </a:r>
            <a:r>
              <a:rPr lang="en-US" sz="4000" dirty="0" smtClean="0">
                <a:latin typeface="Utsaah" pitchFamily="34" charset="0"/>
                <a:cs typeface="Utsaah" pitchFamily="34" charset="0"/>
              </a:rPr>
              <a:t>have 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been used to check validity.</a:t>
            </a:r>
            <a:endParaRPr lang="id-ID" sz="4000" dirty="0" smtClean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291264" cy="854968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There </a:t>
            </a:r>
            <a:r>
              <a:rPr lang="id-ID" sz="3200" b="1" dirty="0" smtClean="0"/>
              <a:t> </a:t>
            </a:r>
            <a:r>
              <a:rPr lang="en-US" sz="3200" b="1" dirty="0" smtClean="0"/>
              <a:t>are </a:t>
            </a:r>
            <a:r>
              <a:rPr lang="id-ID" sz="3200" b="1" dirty="0" smtClean="0"/>
              <a:t> </a:t>
            </a:r>
            <a:r>
              <a:rPr lang="en-US" sz="3200" b="1" dirty="0" smtClean="0"/>
              <a:t>three </a:t>
            </a:r>
            <a:r>
              <a:rPr lang="id-ID" sz="3200" b="1" dirty="0" smtClean="0"/>
              <a:t> </a:t>
            </a:r>
            <a:r>
              <a:rPr lang="en-US" sz="3200" b="1" dirty="0" smtClean="0"/>
              <a:t>factors </a:t>
            </a:r>
            <a:r>
              <a:rPr lang="id-ID" sz="3200" b="1" dirty="0" smtClean="0"/>
              <a:t> </a:t>
            </a:r>
            <a:r>
              <a:rPr lang="en-US" sz="3200" b="1" dirty="0" smtClean="0"/>
              <a:t>that</a:t>
            </a:r>
            <a:r>
              <a:rPr lang="id-ID" sz="3200" b="1" dirty="0" smtClean="0"/>
              <a:t> </a:t>
            </a:r>
            <a:r>
              <a:rPr lang="en-US" sz="3200" b="1" dirty="0" smtClean="0"/>
              <a:t> </a:t>
            </a:r>
            <a:r>
              <a:rPr lang="en-US" sz="3200" b="1" dirty="0"/>
              <a:t>affect </a:t>
            </a:r>
            <a:r>
              <a:rPr lang="id-ID" sz="3200" b="1" dirty="0" smtClean="0"/>
              <a:t> </a:t>
            </a:r>
            <a:r>
              <a:rPr lang="en-US" sz="3200" b="1" dirty="0" smtClean="0"/>
              <a:t>the </a:t>
            </a:r>
            <a:r>
              <a:rPr lang="en-US" sz="3200" b="1" dirty="0"/>
              <a:t>validity </a:t>
            </a:r>
            <a:r>
              <a:rPr lang="id-ID" sz="3200" b="1" dirty="0" smtClean="0"/>
              <a:t> </a:t>
            </a:r>
            <a:r>
              <a:rPr lang="en-US" sz="3200" b="1" dirty="0" smtClean="0"/>
              <a:t>of test</a:t>
            </a:r>
            <a:r>
              <a:rPr lang="id-ID" sz="3200" b="1" dirty="0" smtClean="0"/>
              <a:t> </a:t>
            </a:r>
            <a:r>
              <a:rPr lang="en-US" sz="3200" b="1" dirty="0" smtClean="0"/>
              <a:t> </a:t>
            </a:r>
            <a:r>
              <a:rPr lang="en-US" sz="3200" b="1" dirty="0"/>
              <a:t>results </a:t>
            </a:r>
            <a:r>
              <a:rPr lang="id-ID" sz="3200" b="1" dirty="0" smtClean="0"/>
              <a:t> </a:t>
            </a:r>
            <a:r>
              <a:rPr lang="en-US" sz="3200" b="1" dirty="0" smtClean="0"/>
              <a:t>(</a:t>
            </a:r>
            <a:r>
              <a:rPr lang="en-US" sz="3200" b="1" dirty="0" err="1"/>
              <a:t>Gronlund</a:t>
            </a:r>
            <a:r>
              <a:rPr lang="en-US" sz="3200" b="1" dirty="0"/>
              <a:t>, 1985), namely</a:t>
            </a:r>
            <a:r>
              <a:rPr lang="en-US" sz="3200" b="1" dirty="0" smtClean="0"/>
              <a:t>: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instrument</a:t>
            </a:r>
            <a:br>
              <a:rPr lang="en-US" dirty="0"/>
            </a:br>
            <a:r>
              <a:rPr lang="en-US" dirty="0"/>
              <a:t>If the instrument is </a:t>
            </a:r>
            <a:r>
              <a:rPr lang="id-ID" dirty="0"/>
              <a:t> </a:t>
            </a:r>
            <a:r>
              <a:rPr lang="en-US" dirty="0" smtClean="0"/>
              <a:t>not </a:t>
            </a:r>
            <a:r>
              <a:rPr lang="id-ID" dirty="0" smtClean="0"/>
              <a:t>in </a:t>
            </a:r>
            <a:r>
              <a:rPr lang="en-US" dirty="0" smtClean="0"/>
              <a:t>good </a:t>
            </a:r>
            <a:r>
              <a:rPr lang="en-US" dirty="0"/>
              <a:t>quality, then the validity of </a:t>
            </a:r>
            <a:r>
              <a:rPr lang="en-US" dirty="0" smtClean="0"/>
              <a:t>students’ </a:t>
            </a:r>
            <a:r>
              <a:rPr lang="en-US" dirty="0"/>
              <a:t>learning outcomes would be </a:t>
            </a:r>
            <a:r>
              <a:rPr lang="en-US" dirty="0" smtClean="0"/>
              <a:t>unfavorable.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smtClean="0"/>
              <a:t>How </a:t>
            </a:r>
            <a:r>
              <a:rPr lang="id-ID" dirty="0" smtClean="0"/>
              <a:t>a test is </a:t>
            </a:r>
            <a:r>
              <a:rPr lang="en-US" dirty="0" smtClean="0"/>
              <a:t>administer</a:t>
            </a:r>
            <a:r>
              <a:rPr lang="id-ID" dirty="0" smtClean="0"/>
              <a:t>ed </a:t>
            </a:r>
            <a:r>
              <a:rPr lang="en-US" dirty="0" smtClean="0"/>
              <a:t>and </a:t>
            </a:r>
            <a:r>
              <a:rPr lang="en-US" dirty="0" err="1" smtClean="0"/>
              <a:t>scor</a:t>
            </a:r>
            <a:r>
              <a:rPr lang="id-ID" dirty="0" smtClean="0"/>
              <a:t>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Deviation (error) at the time of </a:t>
            </a:r>
            <a:r>
              <a:rPr lang="id-ID" dirty="0" smtClean="0"/>
              <a:t>a</a:t>
            </a:r>
            <a:r>
              <a:rPr lang="en-US" dirty="0" smtClean="0"/>
              <a:t> test </a:t>
            </a:r>
            <a:r>
              <a:rPr lang="id-ID" dirty="0" smtClean="0"/>
              <a:t>is administered </a:t>
            </a:r>
            <a:r>
              <a:rPr lang="en-US" dirty="0" smtClean="0"/>
              <a:t>and </a:t>
            </a:r>
            <a:r>
              <a:rPr lang="en-US" dirty="0" err="1" smtClean="0"/>
              <a:t>scor</a:t>
            </a:r>
            <a:r>
              <a:rPr lang="id-ID" dirty="0" smtClean="0"/>
              <a:t>ed</a:t>
            </a:r>
            <a:r>
              <a:rPr lang="en-US" dirty="0" smtClean="0"/>
              <a:t>, </a:t>
            </a:r>
            <a:r>
              <a:rPr lang="en-US" dirty="0"/>
              <a:t>such as the time allotment, </a:t>
            </a:r>
            <a:r>
              <a:rPr lang="en-US" dirty="0" smtClean="0"/>
              <a:t>cheating</a:t>
            </a:r>
            <a:r>
              <a:rPr lang="en-US" dirty="0"/>
              <a:t>, scoring errors, </a:t>
            </a:r>
            <a:r>
              <a:rPr lang="id-ID" dirty="0" smtClean="0"/>
              <a:t>students’ </a:t>
            </a:r>
            <a:r>
              <a:rPr lang="en-US" dirty="0" smtClean="0"/>
              <a:t>physical </a:t>
            </a:r>
            <a:r>
              <a:rPr lang="en-US" dirty="0"/>
              <a:t>and psychological condition </a:t>
            </a:r>
            <a:r>
              <a:rPr lang="en-US" dirty="0" smtClean="0"/>
              <a:t>will </a:t>
            </a:r>
            <a:r>
              <a:rPr lang="id-ID" dirty="0" smtClean="0"/>
              <a:t>also </a:t>
            </a:r>
            <a:r>
              <a:rPr lang="en-US" dirty="0" smtClean="0"/>
              <a:t>affect </a:t>
            </a:r>
            <a:r>
              <a:rPr lang="en-US" dirty="0"/>
              <a:t>the validity of test results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S</a:t>
            </a:r>
            <a:r>
              <a:rPr lang="id-ID" dirty="0" smtClean="0"/>
              <a:t>tudents’ r</a:t>
            </a:r>
            <a:r>
              <a:rPr lang="en-US" dirty="0" err="1" smtClean="0"/>
              <a:t>esponse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This factor includes </a:t>
            </a:r>
            <a:r>
              <a:rPr lang="en-US" dirty="0"/>
              <a:t>the </a:t>
            </a:r>
            <a:r>
              <a:rPr lang="en-US" dirty="0" smtClean="0"/>
              <a:t>students</a:t>
            </a:r>
            <a:r>
              <a:rPr lang="id-ID" dirty="0" smtClean="0"/>
              <a:t>’ </a:t>
            </a:r>
            <a:r>
              <a:rPr lang="en-US" dirty="0" smtClean="0"/>
              <a:t>willingness </a:t>
            </a:r>
            <a:r>
              <a:rPr lang="en-US" dirty="0"/>
              <a:t>to quickly answer the question, answered by trial and error, and the use of certain language </a:t>
            </a:r>
            <a:r>
              <a:rPr lang="en-US" dirty="0" smtClean="0"/>
              <a:t>style </a:t>
            </a:r>
            <a:r>
              <a:rPr lang="id-ID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answering </a:t>
            </a:r>
            <a:r>
              <a:rPr lang="id-ID" dirty="0" smtClean="0"/>
              <a:t>essay </a:t>
            </a:r>
            <a:r>
              <a:rPr lang="en-US" dirty="0" smtClean="0"/>
              <a:t>questions.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873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616624"/>
          </a:xfrm>
        </p:spPr>
        <p:txBody>
          <a:bodyPr/>
          <a:lstStyle/>
          <a:p>
            <a:pPr marL="0" indent="0">
              <a:buNone/>
            </a:pPr>
            <a:r>
              <a:rPr lang="id-ID" sz="3200" dirty="0"/>
              <a:t>In general, there are </a:t>
            </a:r>
            <a:r>
              <a:rPr lang="id-ID" sz="3200" dirty="0" smtClean="0"/>
              <a:t>two types </a:t>
            </a:r>
            <a:r>
              <a:rPr lang="id-ID" sz="3200" dirty="0"/>
              <a:t>of validity:</a:t>
            </a:r>
          </a:p>
          <a:p>
            <a:pPr marL="811213" lvl="1" indent="-492125">
              <a:buFont typeface="Courier New" pitchFamily="49" charset="0"/>
              <a:buChar char="o"/>
            </a:pPr>
            <a:r>
              <a:rPr lang="id-ID" sz="3200" dirty="0"/>
              <a:t>Internal validity </a:t>
            </a:r>
            <a:endParaRPr lang="id-ID" sz="3200" dirty="0" smtClean="0"/>
          </a:p>
          <a:p>
            <a:pPr marL="806450" lvl="1" indent="0">
              <a:buNone/>
            </a:pPr>
            <a:r>
              <a:rPr lang="id-ID" sz="3200" dirty="0" smtClean="0"/>
              <a:t>The criteria of instrument validity present in the instrument itselft. </a:t>
            </a:r>
            <a:endParaRPr lang="id-ID" sz="3200" dirty="0"/>
          </a:p>
          <a:p>
            <a:pPr marL="1341438" lvl="2" indent="-530225">
              <a:buFont typeface="Courier New" pitchFamily="49" charset="0"/>
              <a:buChar char="o"/>
            </a:pPr>
            <a:r>
              <a:rPr lang="id-ID" sz="2600" dirty="0"/>
              <a:t>content validity, face validity, construct validity</a:t>
            </a:r>
          </a:p>
          <a:p>
            <a:pPr marL="811213" lvl="1" indent="-492125">
              <a:buFont typeface="Courier New" pitchFamily="49" charset="0"/>
              <a:buChar char="o"/>
            </a:pPr>
            <a:r>
              <a:rPr lang="id-ID" sz="3200" dirty="0"/>
              <a:t>Exernal validity </a:t>
            </a:r>
            <a:endParaRPr lang="id-ID" sz="3200" dirty="0" smtClean="0"/>
          </a:p>
          <a:p>
            <a:pPr marL="806450" lvl="1" indent="0">
              <a:buNone/>
            </a:pPr>
            <a:r>
              <a:rPr lang="id-ID" sz="3200" dirty="0" smtClean="0"/>
              <a:t>The criteria of instrument validity is based on outside criteria, namely it is based on empirical facts or experiences.</a:t>
            </a:r>
            <a:endParaRPr lang="id-ID" sz="3200" dirty="0"/>
          </a:p>
          <a:p>
            <a:pPr marL="1341438" lvl="2" indent="-530225">
              <a:buFont typeface="Courier New" pitchFamily="49" charset="0"/>
              <a:buChar char="o"/>
            </a:pPr>
            <a:r>
              <a:rPr lang="id-ID" sz="2600" dirty="0"/>
              <a:t>curricular validity, criterion-related validity, concurrent validity, predictive validity.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316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801</TotalTime>
  <Words>1986</Words>
  <Application>Microsoft Office PowerPoint</Application>
  <PresentationFormat>On-screen Show (4:3)</PresentationFormat>
  <Paragraphs>357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Rounded MT Bold</vt:lpstr>
      <vt:lpstr>Courier New</vt:lpstr>
      <vt:lpstr>Franklin Gothic Book</vt:lpstr>
      <vt:lpstr>Perpetua</vt:lpstr>
      <vt:lpstr>Utsaah</vt:lpstr>
      <vt:lpstr>Wingdings</vt:lpstr>
      <vt:lpstr>Wingdings 2</vt:lpstr>
      <vt:lpstr>Equity</vt:lpstr>
      <vt:lpstr>Conditions of a Good Test  #1</vt:lpstr>
      <vt:lpstr>Objectives of this course</vt:lpstr>
      <vt:lpstr>General Principles of Good Practice for Assessing Student Learning (Dorobat, 2007)</vt:lpstr>
      <vt:lpstr>PowerPoint Presentation</vt:lpstr>
      <vt:lpstr>PowerPoint Presentation</vt:lpstr>
      <vt:lpstr>PowerPoint Presentation</vt:lpstr>
      <vt:lpstr>Validity of a test</vt:lpstr>
      <vt:lpstr>There  are  three  factors  that  affect  the validity  of test  results  (Gronlund, 1985), namely: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ways of finding out validity coeficient (external validity)</vt:lpstr>
      <vt:lpstr>Example #1</vt:lpstr>
      <vt:lpstr>To be continued .... (#1)</vt:lpstr>
      <vt:lpstr>To be continued … (#2)</vt:lpstr>
      <vt:lpstr>Practicality of test</vt:lpstr>
      <vt:lpstr>PowerPoint Presentation</vt:lpstr>
      <vt:lpstr>Washback of the test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Conditions of a Good Test</dc:title>
  <dc:creator>DELL</dc:creator>
  <cp:lastModifiedBy>Windows 10</cp:lastModifiedBy>
  <cp:revision>63</cp:revision>
  <dcterms:created xsi:type="dcterms:W3CDTF">2012-08-09T06:56:50Z</dcterms:created>
  <dcterms:modified xsi:type="dcterms:W3CDTF">2021-03-19T04:18:01Z</dcterms:modified>
</cp:coreProperties>
</file>