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76" r:id="rId3"/>
    <p:sldId id="258" r:id="rId4"/>
    <p:sldId id="269" r:id="rId5"/>
    <p:sldId id="259" r:id="rId6"/>
    <p:sldId id="260" r:id="rId7"/>
    <p:sldId id="261" r:id="rId8"/>
    <p:sldId id="270" r:id="rId9"/>
    <p:sldId id="271" r:id="rId10"/>
    <p:sldId id="262" r:id="rId11"/>
    <p:sldId id="264" r:id="rId12"/>
    <p:sldId id="272" r:id="rId13"/>
    <p:sldId id="273" r:id="rId14"/>
    <p:sldId id="274"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54BF546D-7830-459E-ADF5-1342B03B8650}" type="datetimeFigureOut">
              <a:rPr lang="en-US" smtClean="0"/>
              <a:pPr/>
              <a:t>9/1/2021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62F1733-3C61-4F03-9EF1-3AA29EBA36B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BF546D-7830-459E-ADF5-1342B03B8650}" type="datetimeFigureOut">
              <a:rPr lang="en-US" smtClean="0"/>
              <a:pPr/>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F1733-3C61-4F03-9EF1-3AA29EBA36B3}" type="slidenum">
              <a:rPr lang="en-US" smtClean="0"/>
              <a:pPr/>
              <a:t>‹#›</a:t>
            </a:fld>
            <a:endParaRPr lang="en-US"/>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BF546D-7830-459E-ADF5-1342B03B8650}" type="datetimeFigureOut">
              <a:rPr lang="en-US" smtClean="0"/>
              <a:pPr/>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F1733-3C61-4F03-9EF1-3AA29EBA36B3}" type="slidenum">
              <a:rPr lang="en-US" smtClean="0"/>
              <a:pPr/>
              <a:t>‹#›</a:t>
            </a:fld>
            <a:endParaRPr lang="en-US"/>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BF546D-7830-459E-ADF5-1342B03B8650}" type="datetimeFigureOut">
              <a:rPr lang="en-US" smtClean="0"/>
              <a:pPr/>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F1733-3C61-4F03-9EF1-3AA29EBA36B3}" type="slidenum">
              <a:rPr lang="en-US" smtClean="0"/>
              <a:pPr/>
              <a:t>‹#›</a:t>
            </a:fld>
            <a:endParaRPr lang="en-US"/>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4BF546D-7830-459E-ADF5-1342B03B8650}" type="datetimeFigureOut">
              <a:rPr lang="en-US" smtClean="0"/>
              <a:pPr/>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F1733-3C61-4F03-9EF1-3AA29EBA36B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BF546D-7830-459E-ADF5-1342B03B8650}" type="datetimeFigureOut">
              <a:rPr lang="en-US" smtClean="0"/>
              <a:pPr/>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F1733-3C61-4F03-9EF1-3AA29EBA36B3}" type="slidenum">
              <a:rPr lang="en-US" smtClean="0"/>
              <a:pPr/>
              <a:t>‹#›</a:t>
            </a:fld>
            <a:endParaRPr lang="en-US"/>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4BF546D-7830-459E-ADF5-1342B03B8650}" type="datetimeFigureOut">
              <a:rPr lang="en-US" smtClean="0"/>
              <a:pPr/>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F1733-3C61-4F03-9EF1-3AA29EBA36B3}" type="slidenum">
              <a:rPr lang="en-US" smtClean="0"/>
              <a:pPr/>
              <a:t>‹#›</a:t>
            </a:fld>
            <a:endParaRPr lang="en-US"/>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54BF546D-7830-459E-ADF5-1342B03B8650}" type="datetimeFigureOut">
              <a:rPr lang="en-US" smtClean="0"/>
              <a:pPr/>
              <a:t>9/1/2021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2F1733-3C61-4F03-9EF1-3AA29EBA36B3}" type="slidenum">
              <a:rPr lang="en-US" smtClean="0"/>
              <a:pPr/>
              <a:t>‹#›</a:t>
            </a:fld>
            <a:endParaRPr lang="en-US"/>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4BF546D-7830-459E-ADF5-1342B03B8650}" type="datetimeFigureOut">
              <a:rPr lang="en-US" smtClean="0"/>
              <a:pPr/>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2F1733-3C61-4F03-9EF1-3AA29EBA36B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BF546D-7830-459E-ADF5-1342B03B8650}" type="datetimeFigureOut">
              <a:rPr lang="en-US" smtClean="0"/>
              <a:pPr/>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F1733-3C61-4F03-9EF1-3AA29EBA36B3}" type="slidenum">
              <a:rPr lang="en-US" smtClean="0"/>
              <a:pPr/>
              <a:t>‹#›</a:t>
            </a:fld>
            <a:endParaRPr lang="en-US"/>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54BF546D-7830-459E-ADF5-1342B03B8650}" type="datetimeFigureOut">
              <a:rPr lang="en-US" smtClean="0"/>
              <a:pPr/>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F1733-3C61-4F03-9EF1-3AA29EBA36B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4BF546D-7830-459E-ADF5-1342B03B8650}" type="datetimeFigureOut">
              <a:rPr lang="en-US" smtClean="0"/>
              <a:pPr/>
              <a:t>9/1/2021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62F1733-3C61-4F03-9EF1-3AA29EBA36B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heel spokes="8"/>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Studi</a:t>
            </a:r>
            <a:r>
              <a:rPr lang="en-US" dirty="0"/>
              <a:t> </a:t>
            </a:r>
            <a:r>
              <a:rPr lang="en-US" dirty="0" err="1"/>
              <a:t>kelayakan</a:t>
            </a:r>
            <a:r>
              <a:rPr lang="en-US" dirty="0"/>
              <a:t> </a:t>
            </a:r>
            <a:r>
              <a:rPr lang="en-US" dirty="0" err="1"/>
              <a:t>dan</a:t>
            </a:r>
            <a:r>
              <a:rPr lang="en-US" dirty="0"/>
              <a:t> </a:t>
            </a:r>
            <a:r>
              <a:rPr lang="en-US" dirty="0" err="1"/>
              <a:t>evaluasi</a:t>
            </a:r>
            <a:r>
              <a:rPr lang="en-US" dirty="0"/>
              <a:t> </a:t>
            </a:r>
            <a:r>
              <a:rPr lang="en-US" dirty="0" err="1"/>
              <a:t>proyek</a:t>
            </a:r>
            <a:r>
              <a:rPr lang="en-US" dirty="0"/>
              <a:t> (</a:t>
            </a:r>
            <a:r>
              <a:rPr lang="en-US" dirty="0" err="1"/>
              <a:t>Peternakan</a:t>
            </a:r>
            <a:r>
              <a:rPr lang="en-US" dirty="0"/>
              <a:t>)</a:t>
            </a:r>
          </a:p>
        </p:txBody>
      </p:sp>
      <p:pic>
        <p:nvPicPr>
          <p:cNvPr id="2050" name="Picture 2" descr="D:\foto ibm domba\IMG_0617.JPG"/>
          <p:cNvPicPr>
            <a:picLocks noGrp="1" noChangeAspect="1" noChangeArrowheads="1"/>
          </p:cNvPicPr>
          <p:nvPr>
            <p:ph sz="half" idx="2"/>
          </p:nvPr>
        </p:nvPicPr>
        <p:blipFill>
          <a:blip r:embed="rId2" cstate="print"/>
          <a:srcRect/>
          <a:stretch>
            <a:fillRect/>
          </a:stretch>
        </p:blipFill>
        <p:spPr bwMode="auto">
          <a:xfrm>
            <a:off x="6096000" y="4449763"/>
            <a:ext cx="2457450" cy="1646237"/>
          </a:xfrm>
          <a:prstGeom prst="rect">
            <a:avLst/>
          </a:prstGeom>
          <a:noFill/>
        </p:spPr>
      </p:pic>
      <p:pic>
        <p:nvPicPr>
          <p:cNvPr id="6" name="Picture 2" descr="C:\Program Files\Microsoft Office\MEDIA\CAGCAT10\j0205462.wmf"/>
          <p:cNvPicPr>
            <a:picLocks noGrp="1" noChangeAspect="1" noChangeArrowheads="1"/>
          </p:cNvPicPr>
          <p:nvPr>
            <p:ph sz="half" idx="1"/>
          </p:nvPr>
        </p:nvPicPr>
        <p:blipFill>
          <a:blip r:embed="rId3" cstate="print"/>
          <a:srcRect/>
          <a:stretch>
            <a:fillRect/>
          </a:stretch>
        </p:blipFill>
        <p:spPr bwMode="auto">
          <a:xfrm>
            <a:off x="629693" y="1524000"/>
            <a:ext cx="4978028" cy="4953000"/>
          </a:xfrm>
          <a:prstGeom prst="rect">
            <a:avLst/>
          </a:prstGeom>
          <a:noFill/>
        </p:spPr>
      </p:pic>
    </p:spTree>
  </p:cSld>
  <p:clrMapOvr>
    <a:masterClrMapping/>
  </p:clrMapOvr>
  <p:transition spd="slow">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46862"/>
          </a:xfrm>
        </p:spPr>
        <p:txBody>
          <a:bodyPr>
            <a:normAutofit fontScale="90000"/>
          </a:bodyPr>
          <a:lstStyle/>
          <a:p>
            <a:r>
              <a:rPr lang="en-US" dirty="0" err="1"/>
              <a:t>Studi</a:t>
            </a:r>
            <a:r>
              <a:rPr lang="en-US" dirty="0"/>
              <a:t> </a:t>
            </a:r>
            <a:r>
              <a:rPr lang="en-US" dirty="0" err="1"/>
              <a:t>kelayakan</a:t>
            </a:r>
            <a:endParaRPr lang="id-ID" dirty="0"/>
          </a:p>
        </p:txBody>
      </p:sp>
      <p:sp>
        <p:nvSpPr>
          <p:cNvPr id="3" name="Content Placeholder 2"/>
          <p:cNvSpPr>
            <a:spLocks noGrp="1"/>
          </p:cNvSpPr>
          <p:nvPr>
            <p:ph idx="1"/>
          </p:nvPr>
        </p:nvSpPr>
        <p:spPr>
          <a:xfrm>
            <a:off x="285720" y="928670"/>
            <a:ext cx="8572560" cy="5643602"/>
          </a:xfrm>
        </p:spPr>
        <p:txBody>
          <a:bodyPr>
            <a:normAutofit fontScale="25000" lnSpcReduction="20000"/>
          </a:bodyPr>
          <a:lstStyle/>
          <a:p>
            <a:pPr algn="just"/>
            <a:r>
              <a:rPr lang="id-ID" sz="10400" dirty="0"/>
              <a:t>Studi kelayakan, ditinjau dr aspek bisnis, berarti tdk hanya membangun proyek tp yg utama justru operasionalnya</a:t>
            </a:r>
          </a:p>
          <a:p>
            <a:pPr algn="just"/>
            <a:r>
              <a:rPr lang="id-ID" sz="10400" dirty="0"/>
              <a:t>Shg harus diperhatikan bbrp aspek</a:t>
            </a:r>
          </a:p>
          <a:p>
            <a:pPr algn="just"/>
            <a:r>
              <a:rPr lang="id-ID" sz="10400" dirty="0"/>
              <a:t>Studi kelayakan proyek, </a:t>
            </a:r>
          </a:p>
          <a:p>
            <a:pPr algn="just">
              <a:buNone/>
            </a:pPr>
            <a:r>
              <a:rPr lang="id-ID" sz="10400" dirty="0"/>
              <a:t>             penelitian tentang layak atau tidak suatu proyek yg dibangun utk jangka wkt ttt.</a:t>
            </a:r>
          </a:p>
          <a:p>
            <a:pPr algn="just">
              <a:buNone/>
            </a:pPr>
            <a:r>
              <a:rPr lang="id-ID" sz="10400" dirty="0"/>
              <a:t>      atau penelitian ttg dpt/tdknya suatu proyek dilaksanakan dengan berhasil.</a:t>
            </a:r>
          </a:p>
          <a:p>
            <a:pPr algn="just"/>
            <a:r>
              <a:rPr lang="id-ID" sz="10400" dirty="0"/>
              <a:t>Studi kelayakan bisnis,</a:t>
            </a:r>
          </a:p>
          <a:p>
            <a:pPr algn="just">
              <a:buNone/>
            </a:pPr>
            <a:r>
              <a:rPr lang="id-ID" sz="10400" dirty="0"/>
              <a:t>              mrpk  penelitian thd rencana bisnis yg tdk hanya menganalisis layak atau tidaknya bisnis dibangun, ttpi jg saat operasional dlm rangka mencapai keuntungan maksimal                  </a:t>
            </a:r>
          </a:p>
          <a:p>
            <a:pPr algn="just">
              <a:buNone/>
            </a:pPr>
            <a:endParaRPr lang="id-ID" dirty="0"/>
          </a:p>
          <a:p>
            <a:pPr algn="just">
              <a:buNone/>
            </a:pPr>
            <a:endParaRPr lang="id-ID" dirty="0"/>
          </a:p>
          <a:p>
            <a:pPr algn="just">
              <a:buNone/>
            </a:pPr>
            <a:endParaRPr lang="id-ID" dirty="0"/>
          </a:p>
          <a:p>
            <a:pPr algn="just">
              <a:buNone/>
            </a:pPr>
            <a:endParaRPr lang="id-ID" dirty="0"/>
          </a:p>
          <a:p>
            <a:pPr algn="just">
              <a:buNone/>
            </a:pPr>
            <a:endParaRPr lang="id-ID" dirty="0"/>
          </a:p>
          <a:p>
            <a:pPr algn="just">
              <a:buNone/>
            </a:pPr>
            <a:r>
              <a:rPr lang="id-ID" dirty="0"/>
              <a:t>    </a:t>
            </a:r>
          </a:p>
        </p:txBody>
      </p:sp>
      <p:cxnSp>
        <p:nvCxnSpPr>
          <p:cNvPr id="5" name="Straight Arrow Connector 4"/>
          <p:cNvCxnSpPr/>
          <p:nvPr/>
        </p:nvCxnSpPr>
        <p:spPr>
          <a:xfrm>
            <a:off x="1023934" y="2667000"/>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100134" y="4419600"/>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375424"/>
          </a:xfrm>
        </p:spPr>
        <p:txBody>
          <a:bodyPr>
            <a:normAutofit fontScale="90000"/>
          </a:bodyPr>
          <a:lstStyle/>
          <a:p>
            <a:r>
              <a:rPr lang="id-ID" dirty="0"/>
              <a:t>Lanjutan...</a:t>
            </a:r>
          </a:p>
        </p:txBody>
      </p:sp>
      <p:sp>
        <p:nvSpPr>
          <p:cNvPr id="3" name="Content Placeholder 2"/>
          <p:cNvSpPr>
            <a:spLocks noGrp="1"/>
          </p:cNvSpPr>
          <p:nvPr>
            <p:ph idx="1"/>
          </p:nvPr>
        </p:nvSpPr>
        <p:spPr>
          <a:xfrm>
            <a:off x="285720" y="714356"/>
            <a:ext cx="8572560" cy="5857916"/>
          </a:xfrm>
        </p:spPr>
        <p:txBody>
          <a:bodyPr/>
          <a:lstStyle/>
          <a:p>
            <a:r>
              <a:rPr lang="id-ID" dirty="0"/>
              <a:t>Studi kelayakan proyek menyangkut</a:t>
            </a:r>
            <a:r>
              <a:rPr lang="en-US" dirty="0"/>
              <a:t> </a:t>
            </a:r>
            <a:r>
              <a:rPr lang="en-US" b="1" dirty="0"/>
              <a:t>3 </a:t>
            </a:r>
            <a:r>
              <a:rPr lang="en-US" b="1" dirty="0" err="1"/>
              <a:t>aspek</a:t>
            </a:r>
            <a:r>
              <a:rPr lang="id-ID" b="1" dirty="0"/>
              <a:t> </a:t>
            </a:r>
            <a:r>
              <a:rPr lang="id-ID" dirty="0"/>
              <a:t>:</a:t>
            </a:r>
          </a:p>
          <a:p>
            <a:pPr algn="just">
              <a:buNone/>
            </a:pPr>
            <a:r>
              <a:rPr lang="id-ID" dirty="0"/>
              <a:t>    * manfaat ekonomis proyek tsb bagi proyek itu </a:t>
            </a:r>
            <a:r>
              <a:rPr lang="en-US" dirty="0"/>
              <a:t>	</a:t>
            </a:r>
            <a:r>
              <a:rPr lang="id-ID" dirty="0"/>
              <a:t>sendiri (manfaat finansial)</a:t>
            </a:r>
          </a:p>
          <a:p>
            <a:pPr algn="just">
              <a:buNone/>
            </a:pPr>
            <a:r>
              <a:rPr lang="id-ID" dirty="0"/>
              <a:t>    * manfaat ekonomis proyek bagi negara </a:t>
            </a:r>
            <a:r>
              <a:rPr lang="en-US" dirty="0"/>
              <a:t>	</a:t>
            </a:r>
            <a:r>
              <a:rPr lang="id-ID" dirty="0"/>
              <a:t>(manfaat ekonomi nasional), yg menunjukkan </a:t>
            </a:r>
            <a:r>
              <a:rPr lang="en-US" dirty="0"/>
              <a:t>	</a:t>
            </a:r>
            <a:r>
              <a:rPr lang="id-ID" dirty="0"/>
              <a:t>manfaat proyek bagi ekonomi makro suatu </a:t>
            </a:r>
            <a:r>
              <a:rPr lang="en-US" dirty="0"/>
              <a:t>	</a:t>
            </a:r>
            <a:r>
              <a:rPr lang="id-ID" dirty="0"/>
              <a:t>negara.</a:t>
            </a:r>
          </a:p>
          <a:p>
            <a:pPr algn="just">
              <a:buNone/>
            </a:pPr>
            <a:r>
              <a:rPr lang="id-ID" dirty="0"/>
              <a:t>    * manfaat sosial proyek bagi masyarakat sekitar </a:t>
            </a:r>
            <a:r>
              <a:rPr lang="en-US" dirty="0"/>
              <a:t>	</a:t>
            </a:r>
            <a:r>
              <a:rPr lang="id-ID" dirty="0"/>
              <a:t>proyek.</a:t>
            </a:r>
          </a:p>
        </p:txBody>
      </p:sp>
    </p:spTree>
  </p:cSld>
  <p:clrMapOvr>
    <a:masterClrMapping/>
  </p:clrMapOvr>
  <p:transition spd="slow">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Evaluasi</a:t>
            </a:r>
            <a:r>
              <a:rPr lang="en-US" dirty="0"/>
              <a:t> </a:t>
            </a:r>
            <a:r>
              <a:rPr lang="en-US" dirty="0" err="1"/>
              <a:t>proyek</a:t>
            </a:r>
            <a:endParaRPr lang="en-US" dirty="0"/>
          </a:p>
        </p:txBody>
      </p:sp>
      <p:sp>
        <p:nvSpPr>
          <p:cNvPr id="3" name="Content Placeholder 2"/>
          <p:cNvSpPr>
            <a:spLocks noGrp="1"/>
          </p:cNvSpPr>
          <p:nvPr>
            <p:ph idx="1"/>
          </p:nvPr>
        </p:nvSpPr>
        <p:spPr/>
        <p:txBody>
          <a:bodyPr/>
          <a:lstStyle/>
          <a:p>
            <a:pPr algn="just"/>
            <a:r>
              <a:rPr lang="en-US" dirty="0" err="1"/>
              <a:t>Proses</a:t>
            </a:r>
            <a:r>
              <a:rPr lang="en-US" dirty="0"/>
              <a:t> </a:t>
            </a:r>
            <a:r>
              <a:rPr lang="en-US" dirty="0" err="1"/>
              <a:t>pengkajian</a:t>
            </a:r>
            <a:r>
              <a:rPr lang="en-US" dirty="0"/>
              <a:t> </a:t>
            </a:r>
            <a:r>
              <a:rPr lang="en-US" dirty="0" err="1"/>
              <a:t>kelayakan</a:t>
            </a:r>
            <a:r>
              <a:rPr lang="en-US" dirty="0"/>
              <a:t> </a:t>
            </a:r>
            <a:r>
              <a:rPr lang="en-US" dirty="0" err="1"/>
              <a:t>dr</a:t>
            </a:r>
            <a:r>
              <a:rPr lang="en-US" dirty="0"/>
              <a:t> </a:t>
            </a:r>
            <a:r>
              <a:rPr lang="en-US" dirty="0" err="1"/>
              <a:t>suatu</a:t>
            </a:r>
            <a:r>
              <a:rPr lang="en-US" dirty="0"/>
              <a:t> </a:t>
            </a:r>
            <a:r>
              <a:rPr lang="en-US" dirty="0" err="1"/>
              <a:t>rencana</a:t>
            </a:r>
            <a:r>
              <a:rPr lang="en-US" dirty="0"/>
              <a:t> </a:t>
            </a:r>
            <a:r>
              <a:rPr lang="en-US" dirty="0" err="1"/>
              <a:t>investasi</a:t>
            </a:r>
            <a:r>
              <a:rPr lang="en-US" dirty="0"/>
              <a:t> </a:t>
            </a:r>
            <a:r>
              <a:rPr lang="en-US" dirty="0" err="1"/>
              <a:t>yg</a:t>
            </a:r>
            <a:r>
              <a:rPr lang="en-US" dirty="0"/>
              <a:t> </a:t>
            </a:r>
            <a:r>
              <a:rPr lang="en-US" dirty="0" err="1"/>
              <a:t>diperhitungkan</a:t>
            </a:r>
            <a:r>
              <a:rPr lang="en-US" dirty="0"/>
              <a:t> </a:t>
            </a:r>
            <a:r>
              <a:rPr lang="en-US" dirty="0" err="1"/>
              <a:t>dr</a:t>
            </a:r>
            <a:r>
              <a:rPr lang="en-US" dirty="0"/>
              <a:t> </a:t>
            </a:r>
            <a:r>
              <a:rPr lang="en-US" dirty="0" err="1"/>
              <a:t>berbagai</a:t>
            </a:r>
            <a:r>
              <a:rPr lang="en-US" dirty="0"/>
              <a:t> </a:t>
            </a:r>
            <a:r>
              <a:rPr lang="en-US" dirty="0" err="1"/>
              <a:t>aspek</a:t>
            </a:r>
            <a:r>
              <a:rPr lang="en-US" dirty="0"/>
              <a:t> </a:t>
            </a:r>
            <a:r>
              <a:rPr lang="en-US" dirty="0" err="1"/>
              <a:t>yg</a:t>
            </a:r>
            <a:r>
              <a:rPr lang="en-US" dirty="0"/>
              <a:t> </a:t>
            </a:r>
            <a:r>
              <a:rPr lang="en-US" dirty="0" err="1"/>
              <a:t>akan</a:t>
            </a:r>
            <a:r>
              <a:rPr lang="en-US" dirty="0"/>
              <a:t> </a:t>
            </a:r>
            <a:r>
              <a:rPr lang="en-US" dirty="0" err="1"/>
              <a:t>menentukan</a:t>
            </a:r>
            <a:r>
              <a:rPr lang="en-US" dirty="0"/>
              <a:t> </a:t>
            </a:r>
            <a:r>
              <a:rPr lang="en-US" dirty="0" err="1"/>
              <a:t>keberhasilan</a:t>
            </a:r>
            <a:r>
              <a:rPr lang="en-US" dirty="0"/>
              <a:t> </a:t>
            </a:r>
            <a:r>
              <a:rPr lang="en-US" dirty="0" err="1"/>
              <a:t>proyek</a:t>
            </a:r>
            <a:r>
              <a:rPr lang="en-US" dirty="0"/>
              <a:t> </a:t>
            </a:r>
            <a:r>
              <a:rPr lang="en-US" dirty="0" err="1"/>
              <a:t>investasi</a:t>
            </a:r>
            <a:r>
              <a:rPr lang="en-US" dirty="0"/>
              <a:t> </a:t>
            </a:r>
            <a:r>
              <a:rPr lang="en-US" dirty="0" err="1"/>
              <a:t>tsb</a:t>
            </a:r>
            <a:r>
              <a:rPr lang="en-US" dirty="0"/>
              <a:t> </a:t>
            </a:r>
            <a:r>
              <a:rPr lang="en-US" dirty="0" err="1"/>
              <a:t>dimasa</a:t>
            </a:r>
            <a:r>
              <a:rPr lang="en-US" dirty="0"/>
              <a:t> </a:t>
            </a:r>
            <a:r>
              <a:rPr lang="en-US" dirty="0" err="1"/>
              <a:t>mendatang</a:t>
            </a:r>
            <a:r>
              <a:rPr lang="en-US" dirty="0"/>
              <a:t> </a:t>
            </a:r>
            <a:r>
              <a:rPr lang="en-US" dirty="0" err="1"/>
              <a:t>dilihat</a:t>
            </a:r>
            <a:r>
              <a:rPr lang="en-US" dirty="0"/>
              <a:t> </a:t>
            </a:r>
            <a:r>
              <a:rPr lang="en-US" dirty="0" err="1"/>
              <a:t>dr</a:t>
            </a:r>
            <a:r>
              <a:rPr lang="en-US" dirty="0"/>
              <a:t> </a:t>
            </a:r>
            <a:r>
              <a:rPr lang="en-US" dirty="0" err="1"/>
              <a:t>biaya</a:t>
            </a:r>
            <a:r>
              <a:rPr lang="en-US" dirty="0"/>
              <a:t> </a:t>
            </a:r>
            <a:r>
              <a:rPr lang="en-US" dirty="0" err="1"/>
              <a:t>yg</a:t>
            </a:r>
            <a:r>
              <a:rPr lang="en-US" dirty="0"/>
              <a:t> </a:t>
            </a:r>
            <a:r>
              <a:rPr lang="en-US" dirty="0" err="1"/>
              <a:t>dikeluarkan</a:t>
            </a:r>
            <a:r>
              <a:rPr lang="en-US" dirty="0"/>
              <a:t> </a:t>
            </a:r>
            <a:r>
              <a:rPr lang="en-US" dirty="0" err="1"/>
              <a:t>dan</a:t>
            </a:r>
            <a:r>
              <a:rPr lang="en-US" dirty="0"/>
              <a:t> </a:t>
            </a:r>
            <a:r>
              <a:rPr lang="en-US" dirty="0" err="1"/>
              <a:t>manfaat</a:t>
            </a:r>
            <a:r>
              <a:rPr lang="en-US" dirty="0"/>
              <a:t> </a:t>
            </a:r>
            <a:r>
              <a:rPr lang="en-US" dirty="0" err="1"/>
              <a:t>yg</a:t>
            </a:r>
            <a:r>
              <a:rPr lang="en-US" dirty="0"/>
              <a:t> </a:t>
            </a:r>
            <a:r>
              <a:rPr lang="en-US" dirty="0" err="1"/>
              <a:t>dihasilkan</a:t>
            </a:r>
            <a:endParaRPr lang="en-US" dirty="0"/>
          </a:p>
        </p:txBody>
      </p:sp>
    </p:spTree>
  </p:cSld>
  <p:clrMapOvr>
    <a:masterClrMapping/>
  </p:clrMapOvr>
  <p:transition spd="slow">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46862"/>
          </a:xfrm>
        </p:spPr>
        <p:txBody>
          <a:bodyPr>
            <a:normAutofit fontScale="90000"/>
          </a:bodyPr>
          <a:lstStyle/>
          <a:p>
            <a:r>
              <a:rPr lang="id-ID" dirty="0"/>
              <a:t>Tujuan SKEP</a:t>
            </a:r>
          </a:p>
        </p:txBody>
      </p:sp>
      <p:sp>
        <p:nvSpPr>
          <p:cNvPr id="3" name="Content Placeholder 2"/>
          <p:cNvSpPr>
            <a:spLocks noGrp="1"/>
          </p:cNvSpPr>
          <p:nvPr>
            <p:ph idx="1"/>
          </p:nvPr>
        </p:nvSpPr>
        <p:spPr>
          <a:xfrm>
            <a:off x="285720" y="857232"/>
            <a:ext cx="8572560" cy="5715040"/>
          </a:xfrm>
        </p:spPr>
        <p:txBody>
          <a:bodyPr>
            <a:normAutofit lnSpcReduction="10000"/>
          </a:bodyPr>
          <a:lstStyle/>
          <a:p>
            <a:pPr algn="just"/>
            <a:r>
              <a:rPr lang="id-ID" dirty="0"/>
              <a:t>Mengetahui tingkat keuntungan yg dpt dicapai melalui investasi dlm suatu proyek.</a:t>
            </a:r>
          </a:p>
          <a:p>
            <a:pPr algn="just"/>
            <a:r>
              <a:rPr lang="id-ID" dirty="0"/>
              <a:t>Utk menghindari keterlanjuran penanaman modal yg terlalu besar utk kegiatan yg ternyata tdk menguntungkan mengingat kegiatan yg dilakukan akan memakan biaya yg besar ttpi relatif kecil dibanding resiko kegagalan proyek yg menyangkut investasi.</a:t>
            </a:r>
          </a:p>
          <a:p>
            <a:pPr algn="just"/>
            <a:r>
              <a:rPr lang="id-ID" dirty="0"/>
              <a:t>Mengadakan penilaian thd peluang investasi yg ada shg dpt dipilih alternatif proyek yg paling menguntungkan</a:t>
            </a:r>
          </a:p>
          <a:p>
            <a:pPr algn="just"/>
            <a:r>
              <a:rPr lang="id-ID" dirty="0"/>
              <a:t>Menentukan prioritas investasi.</a:t>
            </a:r>
          </a:p>
        </p:txBody>
      </p:sp>
    </p:spTree>
  </p:cSld>
  <p:clrMapOvr>
    <a:masterClrMapping/>
  </p:clrMapOvr>
  <p:transition spd="slow">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75424"/>
          </a:xfrm>
        </p:spPr>
        <p:txBody>
          <a:bodyPr>
            <a:normAutofit fontScale="90000"/>
          </a:bodyPr>
          <a:lstStyle/>
          <a:p>
            <a:r>
              <a:rPr lang="id-ID" dirty="0"/>
              <a:t>Lanjutan...</a:t>
            </a:r>
          </a:p>
        </p:txBody>
      </p:sp>
      <p:sp>
        <p:nvSpPr>
          <p:cNvPr id="3" name="Content Placeholder 2"/>
          <p:cNvSpPr>
            <a:spLocks noGrp="1"/>
          </p:cNvSpPr>
          <p:nvPr>
            <p:ph idx="1"/>
          </p:nvPr>
        </p:nvSpPr>
        <p:spPr>
          <a:xfrm>
            <a:off x="285720" y="857232"/>
            <a:ext cx="8501122" cy="5715040"/>
          </a:xfrm>
        </p:spPr>
        <p:txBody>
          <a:bodyPr/>
          <a:lstStyle/>
          <a:p>
            <a:pPr algn="just"/>
            <a:r>
              <a:rPr lang="id-ID" dirty="0"/>
              <a:t>Pihak2 yg membutuhkan lap studi kelayakan dan evaluasi proyek/bisnis :</a:t>
            </a:r>
          </a:p>
          <a:p>
            <a:pPr algn="just">
              <a:buNone/>
            </a:pPr>
            <a:r>
              <a:rPr lang="id-ID" dirty="0"/>
              <a:t>   1. investor, melihat tingkat keuntungan</a:t>
            </a:r>
          </a:p>
          <a:p>
            <a:pPr algn="just">
              <a:buNone/>
            </a:pPr>
            <a:r>
              <a:rPr lang="id-ID" dirty="0"/>
              <a:t>   2. kreditor, melihat keamanan dana yg akan dipinjamkan.</a:t>
            </a:r>
          </a:p>
          <a:p>
            <a:pPr algn="just">
              <a:buNone/>
            </a:pPr>
            <a:r>
              <a:rPr lang="id-ID" dirty="0"/>
              <a:t>   3. pihak manajemen perusahaan</a:t>
            </a:r>
          </a:p>
          <a:p>
            <a:pPr algn="just">
              <a:buNone/>
            </a:pPr>
            <a:r>
              <a:rPr lang="id-ID" dirty="0"/>
              <a:t>   4. pemerintah</a:t>
            </a:r>
          </a:p>
        </p:txBody>
      </p:sp>
    </p:spTree>
  </p:cSld>
  <p:clrMapOvr>
    <a:masterClrMapping/>
  </p:clrMapOvr>
  <p:transition spd="slow">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46862"/>
          </a:xfrm>
        </p:spPr>
        <p:txBody>
          <a:bodyPr>
            <a:normAutofit fontScale="90000"/>
          </a:bodyPr>
          <a:lstStyle/>
          <a:p>
            <a:r>
              <a:rPr lang="id-ID" sz="3200" dirty="0"/>
              <a:t>Hal-hal yg perlu diketahui dlm SKEP </a:t>
            </a:r>
          </a:p>
        </p:txBody>
      </p:sp>
      <p:sp>
        <p:nvSpPr>
          <p:cNvPr id="3" name="Content Placeholder 2"/>
          <p:cNvSpPr>
            <a:spLocks noGrp="1"/>
          </p:cNvSpPr>
          <p:nvPr>
            <p:ph idx="1"/>
          </p:nvPr>
        </p:nvSpPr>
        <p:spPr>
          <a:xfrm>
            <a:off x="285720" y="857232"/>
            <a:ext cx="8572560" cy="5715040"/>
          </a:xfrm>
        </p:spPr>
        <p:txBody>
          <a:bodyPr/>
          <a:lstStyle/>
          <a:p>
            <a:r>
              <a:rPr lang="id-ID" dirty="0"/>
              <a:t>Ruang lingkup kegiatan proyek</a:t>
            </a:r>
          </a:p>
          <a:p>
            <a:r>
              <a:rPr lang="id-ID" dirty="0"/>
              <a:t>Cara kegiatan proyek dilakukan</a:t>
            </a:r>
          </a:p>
          <a:p>
            <a:pPr algn="just"/>
            <a:r>
              <a:rPr lang="id-ID" dirty="0"/>
              <a:t>Evaluasi thd aspek2 yg menentukan berhasilnya seluruh proyek</a:t>
            </a:r>
          </a:p>
          <a:p>
            <a:pPr algn="just"/>
            <a:r>
              <a:rPr lang="id-ID" dirty="0"/>
              <a:t>Sarana yg diperlukan oleh proyek</a:t>
            </a:r>
          </a:p>
          <a:p>
            <a:pPr algn="just"/>
            <a:r>
              <a:rPr lang="id-ID" dirty="0"/>
              <a:t>Hasil kegiatan proyek serta biaya yg hrs ditanggung</a:t>
            </a:r>
          </a:p>
          <a:p>
            <a:pPr algn="just"/>
            <a:r>
              <a:rPr lang="id-ID" dirty="0"/>
              <a:t>Akibat yg bermanfaat maupun yg tdk dr adanya proyek</a:t>
            </a:r>
          </a:p>
          <a:p>
            <a:pPr algn="just"/>
            <a:r>
              <a:rPr lang="id-ID" dirty="0"/>
              <a:t>Jadwal dan langkah kegiatan</a:t>
            </a:r>
          </a:p>
        </p:txBody>
      </p:sp>
    </p:spTree>
  </p:cSld>
  <p:clrMapOvr>
    <a:masterClrMapping/>
  </p:clrMapOvr>
  <p:transition spd="slow">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75424"/>
          </a:xfrm>
        </p:spPr>
        <p:txBody>
          <a:bodyPr>
            <a:normAutofit fontScale="90000"/>
          </a:bodyPr>
          <a:lstStyle/>
          <a:p>
            <a:r>
              <a:rPr lang="id-ID" dirty="0"/>
              <a:t>Tujuan mempelajari SKEP</a:t>
            </a:r>
          </a:p>
        </p:txBody>
      </p:sp>
      <p:sp>
        <p:nvSpPr>
          <p:cNvPr id="3" name="Content Placeholder 2"/>
          <p:cNvSpPr>
            <a:spLocks noGrp="1"/>
          </p:cNvSpPr>
          <p:nvPr>
            <p:ph idx="1"/>
          </p:nvPr>
        </p:nvSpPr>
        <p:spPr>
          <a:xfrm>
            <a:off x="285720" y="1000108"/>
            <a:ext cx="8572560" cy="5572164"/>
          </a:xfrm>
        </p:spPr>
        <p:txBody>
          <a:bodyPr/>
          <a:lstStyle/>
          <a:p>
            <a:pPr algn="just"/>
            <a:r>
              <a:rPr lang="id-ID" dirty="0"/>
              <a:t>Memahami pengertian SKEP yg dpt digunakan dlm mengevaluasi usaha peternakan</a:t>
            </a:r>
          </a:p>
          <a:p>
            <a:pPr algn="just"/>
            <a:r>
              <a:rPr lang="id-ID" dirty="0"/>
              <a:t>Memberi dasar bagi mhs yg akan mengkaji suatu kegiatan di bidang bisnis dan keuangan utamanya penekanan pd kriteria investasi</a:t>
            </a:r>
          </a:p>
          <a:p>
            <a:pPr algn="just">
              <a:buNone/>
            </a:pPr>
            <a:endParaRPr lang="id-ID" dirty="0"/>
          </a:p>
        </p:txBody>
      </p:sp>
    </p:spTree>
  </p:cSld>
  <p:clrMapOvr>
    <a:masterClrMapping/>
  </p:clrMapOvr>
  <p:transition spd="slow">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03986"/>
          </a:xfrm>
        </p:spPr>
        <p:txBody>
          <a:bodyPr>
            <a:normAutofit fontScale="90000"/>
          </a:bodyPr>
          <a:lstStyle/>
          <a:p>
            <a:r>
              <a:rPr lang="id-ID" dirty="0"/>
              <a:t>Definisi proyek</a:t>
            </a:r>
          </a:p>
        </p:txBody>
      </p:sp>
      <p:sp>
        <p:nvSpPr>
          <p:cNvPr id="3" name="Content Placeholder 2"/>
          <p:cNvSpPr>
            <a:spLocks noGrp="1"/>
          </p:cNvSpPr>
          <p:nvPr>
            <p:ph idx="1"/>
          </p:nvPr>
        </p:nvSpPr>
        <p:spPr>
          <a:xfrm>
            <a:off x="285720" y="857232"/>
            <a:ext cx="8401080" cy="5597576"/>
          </a:xfrm>
        </p:spPr>
        <p:txBody>
          <a:bodyPr>
            <a:normAutofit fontScale="40000" lnSpcReduction="20000"/>
          </a:bodyPr>
          <a:lstStyle/>
          <a:p>
            <a:r>
              <a:rPr lang="id-ID" sz="5900" dirty="0"/>
              <a:t>Proyek</a:t>
            </a:r>
          </a:p>
          <a:p>
            <a:pPr algn="just">
              <a:buNone/>
            </a:pPr>
            <a:r>
              <a:rPr lang="id-ID" sz="5900" dirty="0"/>
              <a:t>            kegiatan yg dpt direncanakan dan dilaksanakan</a:t>
            </a:r>
            <a:r>
              <a:rPr lang="en-US" sz="5900" dirty="0"/>
              <a:t> </a:t>
            </a:r>
            <a:r>
              <a:rPr lang="id-ID" sz="5900" dirty="0"/>
              <a:t>dlm </a:t>
            </a:r>
            <a:r>
              <a:rPr lang="en-US" sz="5900" dirty="0"/>
              <a:t>  	  </a:t>
            </a:r>
            <a:r>
              <a:rPr lang="id-ID" sz="5900" dirty="0"/>
              <a:t>1 btk kesatuan dg mempergunakan sumber2</a:t>
            </a:r>
            <a:r>
              <a:rPr lang="en-US" sz="5900" dirty="0"/>
              <a:t> </a:t>
            </a:r>
            <a:r>
              <a:rPr lang="id-ID" sz="5900" dirty="0"/>
              <a:t>utk </a:t>
            </a:r>
            <a:r>
              <a:rPr lang="en-US" sz="5900" dirty="0"/>
              <a:t>	   	   </a:t>
            </a:r>
            <a:r>
              <a:rPr lang="id-ID" sz="5900" dirty="0"/>
              <a:t>mendapatkan </a:t>
            </a:r>
            <a:r>
              <a:rPr lang="id-ID" sz="5900" b="1" i="1" dirty="0"/>
              <a:t>benefit.</a:t>
            </a:r>
            <a:endParaRPr lang="en-US" sz="5900" b="1" i="1" dirty="0"/>
          </a:p>
          <a:p>
            <a:pPr algn="just">
              <a:buNone/>
            </a:pPr>
            <a:endParaRPr lang="id-ID" sz="5900" b="1" i="1" dirty="0"/>
          </a:p>
          <a:p>
            <a:pPr algn="just">
              <a:buNone/>
            </a:pPr>
            <a:r>
              <a:rPr lang="id-ID" sz="5900" b="1" i="1" dirty="0"/>
              <a:t>   </a:t>
            </a:r>
            <a:r>
              <a:rPr lang="id-ID" sz="5900" dirty="0"/>
              <a:t>           kegiatan yg bersifat sementara dlm jangka wkt </a:t>
            </a:r>
            <a:r>
              <a:rPr lang="en-US" sz="5900" dirty="0"/>
              <a:t> </a:t>
            </a:r>
            <a:r>
              <a:rPr lang="id-ID" sz="5900" dirty="0"/>
              <a:t>yg </a:t>
            </a:r>
            <a:r>
              <a:rPr lang="en-US" sz="5900" dirty="0"/>
              <a:t>	    </a:t>
            </a:r>
            <a:r>
              <a:rPr lang="id-ID" sz="5900" dirty="0"/>
              <a:t>terbatas dg alokasi sumberdaya tertentu.</a:t>
            </a:r>
            <a:endParaRPr lang="en-US" sz="5900" dirty="0"/>
          </a:p>
          <a:p>
            <a:pPr algn="just">
              <a:buNone/>
            </a:pPr>
            <a:endParaRPr lang="id-ID" sz="5900" dirty="0"/>
          </a:p>
          <a:p>
            <a:pPr algn="just"/>
            <a:r>
              <a:rPr lang="id-ID" sz="5900" dirty="0"/>
              <a:t>Proyek dpt diselenggarakan oleh :</a:t>
            </a:r>
          </a:p>
          <a:p>
            <a:pPr algn="just">
              <a:buNone/>
            </a:pPr>
            <a:r>
              <a:rPr lang="id-ID" sz="5900" dirty="0"/>
              <a:t>    - instansi pemerintah</a:t>
            </a:r>
          </a:p>
          <a:p>
            <a:pPr algn="just">
              <a:buNone/>
            </a:pPr>
            <a:r>
              <a:rPr lang="id-ID" sz="5900" dirty="0"/>
              <a:t>    - badan swasta</a:t>
            </a:r>
          </a:p>
          <a:p>
            <a:pPr algn="just">
              <a:buNone/>
            </a:pPr>
            <a:r>
              <a:rPr lang="id-ID" sz="5900" dirty="0"/>
              <a:t>    - organisasi2 sosial</a:t>
            </a:r>
          </a:p>
          <a:p>
            <a:pPr algn="just">
              <a:buNone/>
            </a:pPr>
            <a:r>
              <a:rPr lang="id-ID" sz="5900" dirty="0"/>
              <a:t>    - perseorangan</a:t>
            </a:r>
          </a:p>
          <a:p>
            <a:pPr algn="just">
              <a:buNone/>
            </a:pPr>
            <a:endParaRPr lang="id-ID" dirty="0"/>
          </a:p>
          <a:p>
            <a:pPr algn="just">
              <a:buNone/>
            </a:pPr>
            <a:r>
              <a:rPr lang="id-ID" dirty="0"/>
              <a:t> </a:t>
            </a:r>
          </a:p>
        </p:txBody>
      </p:sp>
      <p:cxnSp>
        <p:nvCxnSpPr>
          <p:cNvPr id="5" name="Straight Arrow Connector 4"/>
          <p:cNvCxnSpPr/>
          <p:nvPr/>
        </p:nvCxnSpPr>
        <p:spPr>
          <a:xfrm>
            <a:off x="857224" y="142873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914400" y="2743200"/>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03986"/>
          </a:xfrm>
        </p:spPr>
        <p:txBody>
          <a:bodyPr>
            <a:normAutofit fontScale="90000"/>
          </a:bodyPr>
          <a:lstStyle/>
          <a:p>
            <a:r>
              <a:rPr lang="id-ID" dirty="0"/>
              <a:t>Lanjutan...</a:t>
            </a:r>
          </a:p>
        </p:txBody>
      </p:sp>
      <p:sp>
        <p:nvSpPr>
          <p:cNvPr id="3" name="Content Placeholder 2"/>
          <p:cNvSpPr>
            <a:spLocks noGrp="1"/>
          </p:cNvSpPr>
          <p:nvPr>
            <p:ph idx="1"/>
          </p:nvPr>
        </p:nvSpPr>
        <p:spPr>
          <a:xfrm>
            <a:off x="285720" y="785794"/>
            <a:ext cx="8572560" cy="5786478"/>
          </a:xfrm>
        </p:spPr>
        <p:txBody>
          <a:bodyPr/>
          <a:lstStyle/>
          <a:p>
            <a:pPr algn="just"/>
            <a:r>
              <a:rPr lang="id-ID" dirty="0"/>
              <a:t>Proyek adl keseluruhan </a:t>
            </a:r>
            <a:r>
              <a:rPr lang="id-ID" b="1" dirty="0"/>
              <a:t>aktivitas</a:t>
            </a:r>
            <a:r>
              <a:rPr lang="id-ID" dirty="0"/>
              <a:t> yg menggunakan </a:t>
            </a:r>
            <a:r>
              <a:rPr lang="id-ID" b="1" dirty="0"/>
              <a:t>sumber</a:t>
            </a:r>
            <a:r>
              <a:rPr lang="id-ID" dirty="0"/>
              <a:t> utk mendptkan </a:t>
            </a:r>
            <a:r>
              <a:rPr lang="id-ID" b="1" dirty="0"/>
              <a:t>benefit</a:t>
            </a:r>
            <a:r>
              <a:rPr lang="id-ID" dirty="0"/>
              <a:t> (manfaat)</a:t>
            </a:r>
          </a:p>
          <a:p>
            <a:pPr algn="just"/>
            <a:r>
              <a:rPr lang="id-ID" dirty="0"/>
              <a:t>Aktivitas adl sesuatu yg ditujukan utk tujuan (</a:t>
            </a:r>
            <a:r>
              <a:rPr lang="id-ID" i="1" dirty="0"/>
              <a:t>objective</a:t>
            </a:r>
            <a:r>
              <a:rPr lang="id-ID" dirty="0"/>
              <a:t>) dan mpyi titik tolak (</a:t>
            </a:r>
            <a:r>
              <a:rPr lang="id-ID" i="1" dirty="0"/>
              <a:t>starting point)</a:t>
            </a:r>
            <a:r>
              <a:rPr lang="id-ID" dirty="0"/>
              <a:t> dan titik akhir (</a:t>
            </a:r>
            <a:r>
              <a:rPr lang="id-ID" i="1" dirty="0"/>
              <a:t>ending point</a:t>
            </a:r>
            <a:r>
              <a:rPr lang="id-ID" dirty="0"/>
              <a:t>) baik biaya maupun hasil </a:t>
            </a:r>
          </a:p>
        </p:txBody>
      </p:sp>
    </p:spTree>
  </p:cSld>
  <p:clrMapOvr>
    <a:masterClrMapping/>
  </p:clrMapOvr>
  <p:transition spd="slow">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518300"/>
          </a:xfrm>
        </p:spPr>
        <p:txBody>
          <a:bodyPr>
            <a:normAutofit fontScale="90000"/>
          </a:bodyPr>
          <a:lstStyle/>
          <a:p>
            <a:r>
              <a:rPr lang="en-US" dirty="0" err="1"/>
              <a:t>Lanjutan</a:t>
            </a:r>
            <a:r>
              <a:rPr lang="en-US" dirty="0"/>
              <a:t>….</a:t>
            </a:r>
          </a:p>
        </p:txBody>
      </p:sp>
      <p:sp>
        <p:nvSpPr>
          <p:cNvPr id="3" name="Content Placeholder 2"/>
          <p:cNvSpPr>
            <a:spLocks noGrp="1"/>
          </p:cNvSpPr>
          <p:nvPr>
            <p:ph idx="1"/>
          </p:nvPr>
        </p:nvSpPr>
        <p:spPr>
          <a:xfrm>
            <a:off x="285720" y="857232"/>
            <a:ext cx="8572560" cy="5597576"/>
          </a:xfrm>
        </p:spPr>
        <p:txBody>
          <a:bodyPr>
            <a:normAutofit lnSpcReduction="10000"/>
          </a:bodyPr>
          <a:lstStyle/>
          <a:p>
            <a:pPr marL="398463" indent="-315913" algn="just"/>
            <a:r>
              <a:rPr lang="en-US" dirty="0" err="1"/>
              <a:t>Proyek</a:t>
            </a:r>
            <a:r>
              <a:rPr lang="en-US" dirty="0"/>
              <a:t> : </a:t>
            </a:r>
            <a:r>
              <a:rPr lang="en-US" dirty="0" err="1"/>
              <a:t>setiap</a:t>
            </a:r>
            <a:r>
              <a:rPr lang="en-US" dirty="0"/>
              <a:t> </a:t>
            </a:r>
            <a:r>
              <a:rPr lang="en-US" dirty="0" err="1"/>
              <a:t>usaha</a:t>
            </a:r>
            <a:r>
              <a:rPr lang="en-US" dirty="0"/>
              <a:t> </a:t>
            </a:r>
            <a:r>
              <a:rPr lang="en-US" dirty="0" err="1"/>
              <a:t>yg</a:t>
            </a:r>
            <a:r>
              <a:rPr lang="en-US" dirty="0"/>
              <a:t> </a:t>
            </a:r>
            <a:r>
              <a:rPr lang="en-US" dirty="0" err="1"/>
              <a:t>memerlukan</a:t>
            </a:r>
            <a:r>
              <a:rPr lang="en-US" dirty="0"/>
              <a:t> </a:t>
            </a:r>
            <a:r>
              <a:rPr lang="en-US" dirty="0" err="1"/>
              <a:t>biaya</a:t>
            </a:r>
            <a:r>
              <a:rPr lang="en-US" dirty="0"/>
              <a:t> </a:t>
            </a:r>
            <a:r>
              <a:rPr lang="en-US" dirty="0" err="1"/>
              <a:t>dan</a:t>
            </a:r>
            <a:r>
              <a:rPr lang="en-US" dirty="0"/>
              <a:t> 			</a:t>
            </a:r>
            <a:r>
              <a:rPr lang="en-US" dirty="0" err="1"/>
              <a:t>menghasilkan</a:t>
            </a:r>
            <a:r>
              <a:rPr lang="en-US" dirty="0"/>
              <a:t> </a:t>
            </a:r>
            <a:r>
              <a:rPr lang="en-US" dirty="0" err="1"/>
              <a:t>manfaat</a:t>
            </a:r>
            <a:endParaRPr lang="en-US" dirty="0"/>
          </a:p>
          <a:p>
            <a:pPr algn="just"/>
            <a:r>
              <a:rPr lang="en-US" dirty="0" err="1"/>
              <a:t>Proyek</a:t>
            </a:r>
            <a:r>
              <a:rPr lang="en-US" dirty="0"/>
              <a:t> : </a:t>
            </a:r>
            <a:r>
              <a:rPr lang="en-US" dirty="0" err="1"/>
              <a:t>suatu</a:t>
            </a:r>
            <a:r>
              <a:rPr lang="en-US" dirty="0"/>
              <a:t> </a:t>
            </a:r>
            <a:r>
              <a:rPr lang="en-US" dirty="0" err="1"/>
              <a:t>kegiatan</a:t>
            </a:r>
            <a:r>
              <a:rPr lang="en-US" dirty="0"/>
              <a:t> </a:t>
            </a:r>
            <a:r>
              <a:rPr lang="en-US" dirty="0" err="1"/>
              <a:t>yg</a:t>
            </a:r>
            <a:r>
              <a:rPr lang="en-US" dirty="0"/>
              <a:t> </a:t>
            </a:r>
            <a:r>
              <a:rPr lang="en-US" dirty="0" err="1"/>
              <a:t>mengeluarkan</a:t>
            </a:r>
            <a:r>
              <a:rPr lang="en-US" dirty="0"/>
              <a:t> </a:t>
            </a:r>
            <a:r>
              <a:rPr lang="en-US" dirty="0" err="1"/>
              <a:t>biaya</a:t>
            </a:r>
            <a:r>
              <a:rPr lang="en-US" dirty="0"/>
              <a:t> dg 		</a:t>
            </a:r>
            <a:r>
              <a:rPr lang="en-US" dirty="0" err="1"/>
              <a:t>harapan</a:t>
            </a:r>
            <a:r>
              <a:rPr lang="en-US" dirty="0"/>
              <a:t> </a:t>
            </a:r>
            <a:r>
              <a:rPr lang="en-US" dirty="0" err="1"/>
              <a:t>memperoleh</a:t>
            </a:r>
            <a:r>
              <a:rPr lang="en-US" dirty="0"/>
              <a:t> </a:t>
            </a:r>
            <a:r>
              <a:rPr lang="en-US" dirty="0" err="1"/>
              <a:t>hasil</a:t>
            </a:r>
            <a:r>
              <a:rPr lang="en-US" dirty="0"/>
              <a:t>/</a:t>
            </a:r>
            <a:r>
              <a:rPr lang="en-US" dirty="0" err="1"/>
              <a:t>manfaat</a:t>
            </a:r>
            <a:endParaRPr lang="en-US" dirty="0"/>
          </a:p>
          <a:p>
            <a:pPr algn="just"/>
            <a:r>
              <a:rPr lang="en-US" dirty="0" err="1"/>
              <a:t>Proyek</a:t>
            </a:r>
            <a:r>
              <a:rPr lang="en-US" dirty="0"/>
              <a:t> : </a:t>
            </a:r>
            <a:r>
              <a:rPr lang="en-US" dirty="0" err="1"/>
              <a:t>wadah</a:t>
            </a:r>
            <a:r>
              <a:rPr lang="en-US" dirty="0"/>
              <a:t> </a:t>
            </a:r>
            <a:r>
              <a:rPr lang="en-US" dirty="0" err="1"/>
              <a:t>untuk</a:t>
            </a:r>
            <a:r>
              <a:rPr lang="en-US" dirty="0"/>
              <a:t> </a:t>
            </a:r>
            <a:r>
              <a:rPr lang="en-US" dirty="0" err="1"/>
              <a:t>melakukan</a:t>
            </a:r>
            <a:r>
              <a:rPr lang="en-US" dirty="0"/>
              <a:t> </a:t>
            </a:r>
            <a:r>
              <a:rPr lang="en-US" dirty="0" err="1"/>
              <a:t>kegiatan</a:t>
            </a:r>
            <a:r>
              <a:rPr lang="en-US" dirty="0"/>
              <a:t> 				</a:t>
            </a:r>
            <a:r>
              <a:rPr lang="en-US" dirty="0" err="1"/>
              <a:t>perencanaan</a:t>
            </a:r>
            <a:r>
              <a:rPr lang="en-US" dirty="0"/>
              <a:t>, </a:t>
            </a:r>
            <a:r>
              <a:rPr lang="en-US" dirty="0" err="1"/>
              <a:t>pembiayaan</a:t>
            </a:r>
            <a:r>
              <a:rPr lang="en-US" dirty="0"/>
              <a:t> </a:t>
            </a:r>
            <a:r>
              <a:rPr lang="en-US" dirty="0" err="1"/>
              <a:t>dan</a:t>
            </a:r>
            <a:r>
              <a:rPr lang="en-US" dirty="0"/>
              <a:t> 				</a:t>
            </a:r>
            <a:r>
              <a:rPr lang="en-US" dirty="0" err="1"/>
              <a:t>pelaksanaan</a:t>
            </a:r>
            <a:endParaRPr lang="en-US" dirty="0"/>
          </a:p>
          <a:p>
            <a:pPr algn="just"/>
            <a:r>
              <a:rPr lang="en-US" dirty="0" err="1"/>
              <a:t>Proyek</a:t>
            </a:r>
            <a:r>
              <a:rPr lang="en-US" dirty="0"/>
              <a:t> : </a:t>
            </a:r>
            <a:r>
              <a:rPr lang="en-US" dirty="0" err="1"/>
              <a:t>usaha</a:t>
            </a:r>
            <a:r>
              <a:rPr lang="en-US" dirty="0"/>
              <a:t> </a:t>
            </a:r>
            <a:r>
              <a:rPr lang="en-US" dirty="0" err="1"/>
              <a:t>yg</a:t>
            </a:r>
            <a:r>
              <a:rPr lang="en-US" dirty="0"/>
              <a:t> </a:t>
            </a:r>
            <a:r>
              <a:rPr lang="en-US" dirty="0" err="1"/>
              <a:t>direncanakan</a:t>
            </a:r>
            <a:r>
              <a:rPr lang="en-US" dirty="0"/>
              <a:t> </a:t>
            </a:r>
            <a:r>
              <a:rPr lang="en-US" dirty="0" err="1"/>
              <a:t>sebelumnya</a:t>
            </a:r>
            <a:r>
              <a:rPr lang="en-US" dirty="0"/>
              <a:t>, 			</a:t>
            </a:r>
            <a:r>
              <a:rPr lang="en-US" dirty="0" err="1"/>
              <a:t>memerlukan</a:t>
            </a:r>
            <a:r>
              <a:rPr lang="en-US" dirty="0"/>
              <a:t> </a:t>
            </a:r>
            <a:r>
              <a:rPr lang="en-US" dirty="0" err="1"/>
              <a:t>sebuah</a:t>
            </a:r>
            <a:r>
              <a:rPr lang="en-US" dirty="0"/>
              <a:t> </a:t>
            </a:r>
            <a:r>
              <a:rPr lang="en-US" dirty="0" err="1"/>
              <a:t>biaya</a:t>
            </a:r>
            <a:r>
              <a:rPr lang="en-US" dirty="0"/>
              <a:t> </a:t>
            </a:r>
            <a:r>
              <a:rPr lang="en-US" dirty="0" err="1"/>
              <a:t>atau</a:t>
            </a:r>
            <a:r>
              <a:rPr lang="en-US" dirty="0"/>
              <a:t> </a:t>
            </a:r>
            <a:r>
              <a:rPr lang="en-US" dirty="0" err="1"/>
              <a:t>masukan</a:t>
            </a:r>
            <a:r>
              <a:rPr lang="en-US" dirty="0"/>
              <a:t> 		lain </a:t>
            </a:r>
            <a:r>
              <a:rPr lang="en-US" dirty="0" err="1"/>
              <a:t>utk</a:t>
            </a:r>
            <a:r>
              <a:rPr lang="en-US" dirty="0"/>
              <a:t> </a:t>
            </a:r>
            <a:r>
              <a:rPr lang="en-US" dirty="0" err="1"/>
              <a:t>mencapai</a:t>
            </a:r>
            <a:r>
              <a:rPr lang="en-US" dirty="0"/>
              <a:t> </a:t>
            </a:r>
            <a:r>
              <a:rPr lang="en-US" dirty="0" err="1"/>
              <a:t>tujuan</a:t>
            </a:r>
            <a:r>
              <a:rPr lang="en-US" dirty="0"/>
              <a:t> </a:t>
            </a:r>
            <a:r>
              <a:rPr lang="en-US" dirty="0" err="1"/>
              <a:t>tttdilaksanakan</a:t>
            </a:r>
            <a:r>
              <a:rPr lang="en-US" dirty="0"/>
              <a:t> 		</a:t>
            </a:r>
            <a:r>
              <a:rPr lang="en-US" dirty="0" err="1"/>
              <a:t>dlm</a:t>
            </a:r>
            <a:r>
              <a:rPr lang="en-US" dirty="0"/>
              <a:t> </a:t>
            </a:r>
            <a:r>
              <a:rPr lang="en-US" dirty="0" err="1"/>
              <a:t>kurun</a:t>
            </a:r>
            <a:r>
              <a:rPr lang="en-US" dirty="0"/>
              <a:t> </a:t>
            </a:r>
            <a:r>
              <a:rPr lang="en-US" dirty="0" err="1"/>
              <a:t>wkt</a:t>
            </a:r>
            <a:r>
              <a:rPr lang="en-US" dirty="0"/>
              <a:t> </a:t>
            </a:r>
            <a:r>
              <a:rPr lang="en-US" dirty="0" err="1"/>
              <a:t>ttt</a:t>
            </a:r>
            <a:endParaRPr lang="en-US" dirty="0"/>
          </a:p>
          <a:p>
            <a:pPr algn="just">
              <a:buNone/>
            </a:pPr>
            <a:endParaRPr lang="en-US" dirty="0"/>
          </a:p>
        </p:txBody>
      </p:sp>
    </p:spTree>
  </p:cSld>
  <p:clrMapOvr>
    <a:masterClrMapping/>
  </p:clrMapOvr>
  <p:transition spd="slow">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75424"/>
          </a:xfrm>
        </p:spPr>
        <p:txBody>
          <a:bodyPr>
            <a:normAutofit fontScale="90000"/>
          </a:bodyPr>
          <a:lstStyle/>
          <a:p>
            <a:r>
              <a:rPr lang="id-ID" dirty="0"/>
              <a:t>Lanjutan...</a:t>
            </a:r>
          </a:p>
        </p:txBody>
      </p:sp>
      <p:sp>
        <p:nvSpPr>
          <p:cNvPr id="3" name="Content Placeholder 2"/>
          <p:cNvSpPr>
            <a:spLocks noGrp="1"/>
          </p:cNvSpPr>
          <p:nvPr>
            <p:ph idx="1"/>
          </p:nvPr>
        </p:nvSpPr>
        <p:spPr>
          <a:xfrm>
            <a:off x="285720" y="714356"/>
            <a:ext cx="8572560" cy="5857916"/>
          </a:xfrm>
        </p:spPr>
        <p:txBody>
          <a:bodyPr/>
          <a:lstStyle/>
          <a:p>
            <a:r>
              <a:rPr lang="id-ID" b="1" dirty="0"/>
              <a:t>Sumber2  dlm proyek :</a:t>
            </a:r>
          </a:p>
          <a:p>
            <a:pPr>
              <a:buFont typeface="Arial" charset="0"/>
              <a:buChar char="•"/>
            </a:pPr>
            <a:r>
              <a:rPr lang="id-ID" dirty="0"/>
              <a:t>barang2 modal</a:t>
            </a:r>
          </a:p>
          <a:p>
            <a:pPr>
              <a:buFont typeface="Arial" charset="0"/>
              <a:buChar char="•"/>
            </a:pPr>
            <a:r>
              <a:rPr lang="id-ID" dirty="0"/>
              <a:t>Tanah</a:t>
            </a:r>
          </a:p>
          <a:p>
            <a:pPr>
              <a:buFont typeface="Arial" charset="0"/>
              <a:buChar char="•"/>
            </a:pPr>
            <a:r>
              <a:rPr lang="id-ID" dirty="0"/>
              <a:t>Bahan setengah jadi</a:t>
            </a:r>
          </a:p>
          <a:p>
            <a:pPr>
              <a:buFont typeface="Arial" charset="0"/>
              <a:buChar char="•"/>
            </a:pPr>
            <a:r>
              <a:rPr lang="id-ID" dirty="0"/>
              <a:t>Bahan2 mentah</a:t>
            </a:r>
          </a:p>
          <a:p>
            <a:pPr>
              <a:buFont typeface="Arial" charset="0"/>
              <a:buChar char="•"/>
            </a:pPr>
            <a:r>
              <a:rPr lang="id-ID" dirty="0"/>
              <a:t>Tenaga kerja</a:t>
            </a:r>
          </a:p>
          <a:p>
            <a:pPr>
              <a:buFont typeface="Arial" charset="0"/>
              <a:buChar char="•"/>
            </a:pPr>
            <a:r>
              <a:rPr lang="id-ID" dirty="0"/>
              <a:t>Waktu</a:t>
            </a:r>
          </a:p>
          <a:p>
            <a:pPr algn="just">
              <a:buNone/>
            </a:pPr>
            <a:r>
              <a:rPr lang="id-ID" dirty="0"/>
              <a:t>           sbg barang/jasa konsumsi yg dikorbankan dr penggunaan masa sekarang  utk memperoleh benefit yg lebih besar dimasa yg akan datang.</a:t>
            </a:r>
          </a:p>
          <a:p>
            <a:pPr>
              <a:buNone/>
            </a:pPr>
            <a:endParaRPr lang="id-ID" dirty="0"/>
          </a:p>
        </p:txBody>
      </p:sp>
      <p:cxnSp>
        <p:nvCxnSpPr>
          <p:cNvPr id="5" name="Straight Arrow Connector 4"/>
          <p:cNvCxnSpPr/>
          <p:nvPr/>
        </p:nvCxnSpPr>
        <p:spPr>
          <a:xfrm>
            <a:off x="857224" y="495141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46862"/>
          </a:xfrm>
        </p:spPr>
        <p:txBody>
          <a:bodyPr>
            <a:normAutofit fontScale="90000"/>
          </a:bodyPr>
          <a:lstStyle/>
          <a:p>
            <a:r>
              <a:rPr lang="id-ID" dirty="0"/>
              <a:t>Ciri-ciri proyek</a:t>
            </a:r>
          </a:p>
        </p:txBody>
      </p:sp>
      <p:sp>
        <p:nvSpPr>
          <p:cNvPr id="3" name="Content Placeholder 2"/>
          <p:cNvSpPr>
            <a:spLocks noGrp="1"/>
          </p:cNvSpPr>
          <p:nvPr>
            <p:ph idx="1"/>
          </p:nvPr>
        </p:nvSpPr>
        <p:spPr>
          <a:xfrm>
            <a:off x="457200" y="1000108"/>
            <a:ext cx="8229600" cy="5454700"/>
          </a:xfrm>
        </p:spPr>
        <p:txBody>
          <a:bodyPr/>
          <a:lstStyle/>
          <a:p>
            <a:r>
              <a:rPr lang="id-ID" dirty="0"/>
              <a:t>Memiliki tujuan khusus : produk akhir/hasil kerja akhir</a:t>
            </a:r>
          </a:p>
          <a:p>
            <a:pPr algn="just"/>
            <a:r>
              <a:rPr lang="id-ID" dirty="0"/>
              <a:t>Biaya, jadwal, SD, kriteria mutu yg diperlukan telah ditentukan.</a:t>
            </a:r>
          </a:p>
          <a:p>
            <a:pPr algn="just"/>
            <a:r>
              <a:rPr lang="id-ID" dirty="0"/>
              <a:t>Kegiatan bersifat sementara. Titik awal dan akhir kegiatan ditentukan dg jelas.</a:t>
            </a:r>
          </a:p>
          <a:p>
            <a:pPr algn="just"/>
            <a:r>
              <a:rPr lang="id-ID" dirty="0"/>
              <a:t>Kegiatan bersifat tidak rutin, tdk berulang-ulang. Jenis dan intensitas kegiatan berubah hanya sepanjang proyek berlangsung.</a:t>
            </a:r>
          </a:p>
          <a:p>
            <a:endParaRPr lang="id-ID" dirty="0"/>
          </a:p>
        </p:txBody>
      </p:sp>
    </p:spTree>
  </p:cSld>
  <p:clrMapOvr>
    <a:masterClrMapping/>
  </p:clrMapOvr>
  <p:transition spd="slow">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8686800" cy="589738"/>
          </a:xfrm>
        </p:spPr>
        <p:txBody>
          <a:bodyPr>
            <a:normAutofit fontScale="90000"/>
          </a:bodyPr>
          <a:lstStyle/>
          <a:p>
            <a:r>
              <a:rPr lang="en-US" dirty="0" err="1"/>
              <a:t>Studi</a:t>
            </a:r>
            <a:r>
              <a:rPr lang="en-US" dirty="0"/>
              <a:t> </a:t>
            </a:r>
            <a:r>
              <a:rPr lang="en-US" dirty="0" err="1"/>
              <a:t>kelayakan</a:t>
            </a:r>
            <a:r>
              <a:rPr lang="en-US" dirty="0"/>
              <a:t>/</a:t>
            </a:r>
            <a:r>
              <a:rPr lang="en-US" i="1" dirty="0"/>
              <a:t>feasibility study</a:t>
            </a:r>
          </a:p>
        </p:txBody>
      </p:sp>
      <p:sp>
        <p:nvSpPr>
          <p:cNvPr id="3" name="Content Placeholder 2"/>
          <p:cNvSpPr>
            <a:spLocks noGrp="1"/>
          </p:cNvSpPr>
          <p:nvPr>
            <p:ph idx="1"/>
          </p:nvPr>
        </p:nvSpPr>
        <p:spPr>
          <a:xfrm>
            <a:off x="285720" y="1000108"/>
            <a:ext cx="8572560" cy="5454700"/>
          </a:xfrm>
        </p:spPr>
        <p:txBody>
          <a:bodyPr/>
          <a:lstStyle/>
          <a:p>
            <a:r>
              <a:rPr lang="en-US" dirty="0" err="1"/>
              <a:t>Pengertian</a:t>
            </a:r>
            <a:r>
              <a:rPr lang="en-US" dirty="0"/>
              <a:t> </a:t>
            </a:r>
          </a:p>
          <a:p>
            <a:pPr algn="just">
              <a:buNone/>
            </a:pPr>
            <a:r>
              <a:rPr lang="en-US" dirty="0"/>
              <a:t> -   </a:t>
            </a:r>
            <a:r>
              <a:rPr lang="en-US" dirty="0" err="1"/>
              <a:t>Kegiatan</a:t>
            </a:r>
            <a:r>
              <a:rPr lang="en-US" dirty="0"/>
              <a:t> </a:t>
            </a:r>
            <a:r>
              <a:rPr lang="en-US" dirty="0" err="1"/>
              <a:t>menilai</a:t>
            </a:r>
            <a:r>
              <a:rPr lang="en-US" dirty="0"/>
              <a:t>/</a:t>
            </a:r>
            <a:r>
              <a:rPr lang="en-US" dirty="0" err="1"/>
              <a:t>studi</a:t>
            </a:r>
            <a:r>
              <a:rPr lang="en-US" dirty="0"/>
              <a:t> </a:t>
            </a:r>
            <a:r>
              <a:rPr lang="en-US" dirty="0" err="1"/>
              <a:t>sejauh</a:t>
            </a:r>
            <a:r>
              <a:rPr lang="en-US" dirty="0"/>
              <a:t> </a:t>
            </a:r>
            <a:r>
              <a:rPr lang="en-US" dirty="0" err="1"/>
              <a:t>mana</a:t>
            </a:r>
            <a:r>
              <a:rPr lang="en-US" dirty="0"/>
              <a:t> </a:t>
            </a:r>
            <a:r>
              <a:rPr lang="en-US" dirty="0" err="1"/>
              <a:t>manfaat</a:t>
            </a:r>
            <a:r>
              <a:rPr lang="en-US" dirty="0"/>
              <a:t> </a:t>
            </a:r>
            <a:r>
              <a:rPr lang="en-US" dirty="0" err="1"/>
              <a:t>yg</a:t>
            </a:r>
            <a:r>
              <a:rPr lang="en-US" dirty="0"/>
              <a:t> </a:t>
            </a:r>
            <a:r>
              <a:rPr lang="en-US" dirty="0" err="1"/>
              <a:t>diperoleh</a:t>
            </a:r>
            <a:r>
              <a:rPr lang="en-US" dirty="0"/>
              <a:t> dg </a:t>
            </a:r>
            <a:r>
              <a:rPr lang="en-US" dirty="0" err="1"/>
              <a:t>melaksanakan</a:t>
            </a:r>
            <a:r>
              <a:rPr lang="en-US" dirty="0"/>
              <a:t> </a:t>
            </a:r>
            <a:r>
              <a:rPr lang="en-US" dirty="0" err="1"/>
              <a:t>suatu</a:t>
            </a:r>
            <a:r>
              <a:rPr lang="en-US" dirty="0"/>
              <a:t> </a:t>
            </a:r>
            <a:r>
              <a:rPr lang="en-US" dirty="0" err="1"/>
              <a:t>usaha</a:t>
            </a:r>
            <a:r>
              <a:rPr lang="en-US" dirty="0"/>
              <a:t>/</a:t>
            </a:r>
            <a:r>
              <a:rPr lang="en-US" dirty="0" err="1"/>
              <a:t>proyek</a:t>
            </a:r>
            <a:r>
              <a:rPr lang="en-US" dirty="0"/>
              <a:t> </a:t>
            </a:r>
          </a:p>
          <a:p>
            <a:pPr algn="just">
              <a:buFontTx/>
              <a:buChar char="-"/>
            </a:pPr>
            <a:r>
              <a:rPr lang="en-US" dirty="0" err="1"/>
              <a:t>Mempelajari</a:t>
            </a:r>
            <a:r>
              <a:rPr lang="en-US" dirty="0"/>
              <a:t> </a:t>
            </a:r>
            <a:r>
              <a:rPr lang="en-US" dirty="0" err="1"/>
              <a:t>segala</a:t>
            </a:r>
            <a:r>
              <a:rPr lang="en-US" dirty="0"/>
              <a:t> </a:t>
            </a:r>
            <a:r>
              <a:rPr lang="en-US" dirty="0" err="1"/>
              <a:t>persyaratan</a:t>
            </a:r>
            <a:r>
              <a:rPr lang="en-US" dirty="0"/>
              <a:t> </a:t>
            </a:r>
            <a:r>
              <a:rPr lang="en-US" dirty="0" err="1"/>
              <a:t>utk</a:t>
            </a:r>
            <a:r>
              <a:rPr lang="en-US" dirty="0"/>
              <a:t> </a:t>
            </a:r>
            <a:r>
              <a:rPr lang="en-US" dirty="0" err="1"/>
              <a:t>berdiri</a:t>
            </a:r>
            <a:r>
              <a:rPr lang="en-US" dirty="0"/>
              <a:t> </a:t>
            </a:r>
            <a:r>
              <a:rPr lang="en-US" dirty="0" err="1"/>
              <a:t>dan</a:t>
            </a:r>
            <a:r>
              <a:rPr lang="en-US" dirty="0"/>
              <a:t> </a:t>
            </a:r>
            <a:r>
              <a:rPr lang="en-US" dirty="0" err="1"/>
              <a:t>berkembangnya</a:t>
            </a:r>
            <a:r>
              <a:rPr lang="en-US" dirty="0"/>
              <a:t> </a:t>
            </a:r>
            <a:r>
              <a:rPr lang="en-US" dirty="0" err="1"/>
              <a:t>suatu</a:t>
            </a:r>
            <a:r>
              <a:rPr lang="en-US" dirty="0"/>
              <a:t> </a:t>
            </a:r>
            <a:r>
              <a:rPr lang="en-US" dirty="0" err="1"/>
              <a:t>usaha</a:t>
            </a:r>
            <a:r>
              <a:rPr lang="en-US" dirty="0"/>
              <a:t> </a:t>
            </a:r>
            <a:r>
              <a:rPr lang="en-US" dirty="0" err="1"/>
              <a:t>atau</a:t>
            </a:r>
            <a:r>
              <a:rPr lang="en-US" dirty="0"/>
              <a:t> </a:t>
            </a:r>
            <a:r>
              <a:rPr lang="en-US" dirty="0" err="1"/>
              <a:t>proyek</a:t>
            </a:r>
            <a:endParaRPr lang="en-US" dirty="0"/>
          </a:p>
          <a:p>
            <a:pPr algn="just">
              <a:buFontTx/>
              <a:buChar char="-"/>
            </a:pPr>
            <a:r>
              <a:rPr lang="en-US" dirty="0" err="1"/>
              <a:t>Hasilnya</a:t>
            </a:r>
            <a:r>
              <a:rPr lang="en-US" dirty="0"/>
              <a:t> ?</a:t>
            </a:r>
          </a:p>
          <a:p>
            <a:pPr algn="just">
              <a:buNone/>
            </a:pPr>
            <a:r>
              <a:rPr lang="en-US" dirty="0"/>
              <a:t>    </a:t>
            </a:r>
            <a:r>
              <a:rPr lang="en-US" dirty="0" err="1"/>
              <a:t>usaha</a:t>
            </a:r>
            <a:r>
              <a:rPr lang="en-US" dirty="0"/>
              <a:t>/</a:t>
            </a:r>
            <a:r>
              <a:rPr lang="en-US" dirty="0" err="1"/>
              <a:t>proyek</a:t>
            </a:r>
            <a:r>
              <a:rPr lang="en-US" dirty="0"/>
              <a:t> </a:t>
            </a:r>
            <a:r>
              <a:rPr lang="en-US" dirty="0" err="1"/>
              <a:t>ditolak</a:t>
            </a:r>
            <a:r>
              <a:rPr lang="en-US" dirty="0"/>
              <a:t> (No Go) </a:t>
            </a:r>
            <a:r>
              <a:rPr lang="en-US" dirty="0" err="1"/>
              <a:t>atau</a:t>
            </a:r>
            <a:r>
              <a:rPr lang="en-US" dirty="0"/>
              <a:t> </a:t>
            </a:r>
            <a:r>
              <a:rPr lang="en-US" dirty="0" err="1"/>
              <a:t>diterima</a:t>
            </a:r>
            <a:r>
              <a:rPr lang="en-US" dirty="0"/>
              <a:t> (</a:t>
            </a:r>
            <a:r>
              <a:rPr lang="en-US" dirty="0" err="1"/>
              <a:t>Layak</a:t>
            </a:r>
            <a:r>
              <a:rPr lang="en-US" dirty="0"/>
              <a:t>/Go)</a:t>
            </a:r>
          </a:p>
          <a:p>
            <a:pPr algn="just">
              <a:buNone/>
            </a:pPr>
            <a:endParaRPr lang="en-US" dirty="0"/>
          </a:p>
        </p:txBody>
      </p:sp>
    </p:spTree>
  </p:cSld>
  <p:clrMapOvr>
    <a:masterClrMapping/>
  </p:clrMapOvr>
  <p:transition spd="slow">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46862"/>
          </a:xfrm>
        </p:spPr>
        <p:txBody>
          <a:bodyPr>
            <a:normAutofit fontScale="90000"/>
          </a:bodyPr>
          <a:lstStyle/>
          <a:p>
            <a:r>
              <a:rPr lang="en-US" dirty="0" err="1"/>
              <a:t>Lanjutan</a:t>
            </a:r>
            <a:r>
              <a:rPr lang="en-US" dirty="0"/>
              <a:t>….</a:t>
            </a:r>
          </a:p>
        </p:txBody>
      </p:sp>
      <p:sp>
        <p:nvSpPr>
          <p:cNvPr id="3" name="Content Placeholder 2"/>
          <p:cNvSpPr>
            <a:spLocks noGrp="1"/>
          </p:cNvSpPr>
          <p:nvPr>
            <p:ph idx="1"/>
          </p:nvPr>
        </p:nvSpPr>
        <p:spPr>
          <a:xfrm>
            <a:off x="457200" y="1214422"/>
            <a:ext cx="8229600" cy="5240386"/>
          </a:xfrm>
        </p:spPr>
        <p:txBody>
          <a:bodyPr/>
          <a:lstStyle/>
          <a:p>
            <a:pPr algn="just"/>
            <a:r>
              <a:rPr lang="en-US" dirty="0" err="1"/>
              <a:t>Layak</a:t>
            </a:r>
            <a:r>
              <a:rPr lang="en-US" dirty="0"/>
              <a:t> </a:t>
            </a:r>
            <a:r>
              <a:rPr lang="en-US" dirty="0" err="1"/>
              <a:t>dlm</a:t>
            </a:r>
            <a:r>
              <a:rPr lang="en-US" dirty="0"/>
              <a:t> </a:t>
            </a:r>
            <a:r>
              <a:rPr lang="en-US" dirty="0" err="1"/>
              <a:t>penilaian</a:t>
            </a:r>
            <a:r>
              <a:rPr lang="en-US" dirty="0"/>
              <a:t> </a:t>
            </a:r>
            <a:r>
              <a:rPr lang="en-US" dirty="0" err="1"/>
              <a:t>studi</a:t>
            </a:r>
            <a:r>
              <a:rPr lang="en-US" dirty="0"/>
              <a:t> </a:t>
            </a:r>
            <a:r>
              <a:rPr lang="en-US" dirty="0" err="1"/>
              <a:t>kelayakan</a:t>
            </a:r>
            <a:endParaRPr lang="en-US" dirty="0"/>
          </a:p>
          <a:p>
            <a:pPr algn="just">
              <a:buNone/>
            </a:pPr>
            <a:r>
              <a:rPr lang="en-US" dirty="0"/>
              <a:t>     </a:t>
            </a:r>
            <a:r>
              <a:rPr lang="en-US" dirty="0" err="1"/>
              <a:t>usaha</a:t>
            </a:r>
            <a:r>
              <a:rPr lang="en-US" dirty="0"/>
              <a:t>/</a:t>
            </a:r>
            <a:r>
              <a:rPr lang="en-US" dirty="0" err="1"/>
              <a:t>proyek</a:t>
            </a:r>
            <a:r>
              <a:rPr lang="en-US" dirty="0"/>
              <a:t> </a:t>
            </a:r>
            <a:r>
              <a:rPr lang="en-US" dirty="0" err="1"/>
              <a:t>yg</a:t>
            </a:r>
            <a:r>
              <a:rPr lang="en-US" dirty="0"/>
              <a:t> </a:t>
            </a:r>
            <a:r>
              <a:rPr lang="en-US" dirty="0" err="1"/>
              <a:t>akan</a:t>
            </a:r>
            <a:r>
              <a:rPr lang="en-US" dirty="0"/>
              <a:t> </a:t>
            </a:r>
            <a:r>
              <a:rPr lang="en-US" dirty="0" err="1"/>
              <a:t>dilaksanakan</a:t>
            </a:r>
            <a:r>
              <a:rPr lang="en-US" dirty="0"/>
              <a:t> </a:t>
            </a:r>
            <a:r>
              <a:rPr lang="en-US" dirty="0" err="1"/>
              <a:t>dapat</a:t>
            </a:r>
            <a:r>
              <a:rPr lang="en-US" dirty="0"/>
              <a:t> </a:t>
            </a:r>
            <a:r>
              <a:rPr lang="en-US" dirty="0" err="1"/>
              <a:t>memberikan</a:t>
            </a:r>
            <a:r>
              <a:rPr lang="en-US" dirty="0"/>
              <a:t> </a:t>
            </a:r>
            <a:r>
              <a:rPr lang="en-US" dirty="0" err="1"/>
              <a:t>manfaat</a:t>
            </a:r>
            <a:r>
              <a:rPr lang="en-US" dirty="0"/>
              <a:t>/benefit :</a:t>
            </a:r>
          </a:p>
          <a:p>
            <a:pPr algn="just">
              <a:buNone/>
            </a:pPr>
            <a:r>
              <a:rPr lang="en-US" dirty="0"/>
              <a:t>    - financial benefit</a:t>
            </a:r>
          </a:p>
          <a:p>
            <a:pPr algn="just">
              <a:buNone/>
            </a:pPr>
            <a:r>
              <a:rPr lang="en-US" dirty="0"/>
              <a:t>    - social benefit/economic benefit</a:t>
            </a:r>
          </a:p>
        </p:txBody>
      </p:sp>
      <p:cxnSp>
        <p:nvCxnSpPr>
          <p:cNvPr id="5" name="Straight Arrow Connector 4"/>
          <p:cNvCxnSpPr/>
          <p:nvPr/>
        </p:nvCxnSpPr>
        <p:spPr>
          <a:xfrm>
            <a:off x="571472" y="207167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529</TotalTime>
  <Words>580</Words>
  <Application>Microsoft Office PowerPoint</Application>
  <PresentationFormat>On-screen Show (4:3)</PresentationFormat>
  <Paragraphs>90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Gill Sans MT</vt:lpstr>
      <vt:lpstr>Verdana</vt:lpstr>
      <vt:lpstr>Wingdings 2</vt:lpstr>
      <vt:lpstr>Solstice</vt:lpstr>
      <vt:lpstr>Studi kelayakan dan evaluasi proyek (Peternakan)</vt:lpstr>
      <vt:lpstr>Tujuan mempelajari SKEP</vt:lpstr>
      <vt:lpstr>Definisi proyek</vt:lpstr>
      <vt:lpstr>Lanjutan...</vt:lpstr>
      <vt:lpstr>Lanjutan….</vt:lpstr>
      <vt:lpstr>Lanjutan...</vt:lpstr>
      <vt:lpstr>Ciri-ciri proyek</vt:lpstr>
      <vt:lpstr>Studi kelayakan/feasibility study</vt:lpstr>
      <vt:lpstr>Lanjutan….</vt:lpstr>
      <vt:lpstr>Studi kelayakan</vt:lpstr>
      <vt:lpstr>Lanjutan...</vt:lpstr>
      <vt:lpstr>Evaluasi proyek</vt:lpstr>
      <vt:lpstr>Tujuan SKEP</vt:lpstr>
      <vt:lpstr>Lanjutan...</vt:lpstr>
      <vt:lpstr>Hal-hal yg perlu diketahui dlm SKEP </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 kelayakan dan evaluasi proyek (Peternakan)</dc:title>
  <dc:creator>ASPIRE</dc:creator>
  <cp:lastModifiedBy>Asus</cp:lastModifiedBy>
  <cp:revision>24</cp:revision>
  <dcterms:created xsi:type="dcterms:W3CDTF">2015-09-08T08:09:53Z</dcterms:created>
  <dcterms:modified xsi:type="dcterms:W3CDTF">2021-09-01T09:12:07Z</dcterms:modified>
</cp:coreProperties>
</file>