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7"/>
  </p:notesMasterIdLst>
  <p:sldIdLst>
    <p:sldId id="256" r:id="rId2"/>
    <p:sldId id="366" r:id="rId3"/>
    <p:sldId id="384" r:id="rId4"/>
    <p:sldId id="396" r:id="rId5"/>
    <p:sldId id="370" r:id="rId6"/>
    <p:sldId id="371" r:id="rId7"/>
    <p:sldId id="397" r:id="rId8"/>
    <p:sldId id="399" r:id="rId9"/>
    <p:sldId id="398" r:id="rId10"/>
    <p:sldId id="401" r:id="rId11"/>
    <p:sldId id="402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51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CCFF"/>
    <a:srgbClr val="9999FF"/>
    <a:srgbClr val="6666FF"/>
    <a:srgbClr val="3366CC"/>
    <a:srgbClr val="5C6FD0"/>
    <a:srgbClr val="525FDA"/>
    <a:srgbClr val="3178CD"/>
    <a:srgbClr val="00666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BB49-4BA9-4CF1-AC52-D34CFF08F7D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27FE1-1263-4215-AB43-C52B9D500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0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00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3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47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801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9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18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818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579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75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91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0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316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03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025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28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766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38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622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278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645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448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30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42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557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198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174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5140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6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17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30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99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60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8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B381A8-420B-4824-943B-D7F676B84E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10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210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5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95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7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0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49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909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2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8D4BF-C3EA-435E-9AE1-1BACD461D47C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AF372-1316-45BF-9B08-B68BB4C41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4.wmf"/><Relationship Id="rId5" Type="http://schemas.microsoft.com/office/2007/relationships/hdphoto" Target="../media/hdphoto1.wdp"/><Relationship Id="rId10" Type="http://schemas.openxmlformats.org/officeDocument/2006/relationships/oleObject" Target="../embeddings/oleObject3.bin"/><Relationship Id="rId4" Type="http://schemas.openxmlformats.org/officeDocument/2006/relationships/image" Target="../media/image5.png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png"/><Relationship Id="rId5" Type="http://schemas.openxmlformats.org/officeDocument/2006/relationships/image" Target="../media/image25.w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wmf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60812" y="3251357"/>
            <a:ext cx="66831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rbel" panose="020B0503020204020204" pitchFamily="34" charset="0"/>
              </a:rPr>
              <a:t>Aida </a:t>
            </a:r>
            <a:r>
              <a:rPr lang="en-US" sz="2000" b="1" dirty="0">
                <a:latin typeface="Corbel" panose="020B0503020204020204" pitchFamily="34" charset="0"/>
              </a:rPr>
              <a:t>Nur Ramadhani</a:t>
            </a:r>
            <a:r>
              <a:rPr lang="en-US" sz="2000" b="1" dirty="0" smtClean="0">
                <a:latin typeface="Corbel" panose="020B0503020204020204" pitchFamily="34" charset="0"/>
              </a:rPr>
              <a:t>, M.T. </a:t>
            </a:r>
          </a:p>
          <a:p>
            <a:pPr algn="ctr"/>
            <a:r>
              <a:rPr lang="en-US" sz="2000" b="1" dirty="0" smtClean="0">
                <a:latin typeface="Corbel" panose="020B0503020204020204" pitchFamily="34" charset="0"/>
              </a:rPr>
              <a:t>Dr</a:t>
            </a:r>
            <a:r>
              <a:rPr lang="en-US" sz="2000" b="1" dirty="0">
                <a:latin typeface="Corbel" panose="020B0503020204020204" pitchFamily="34" charset="0"/>
              </a:rPr>
              <a:t>. Ari Diana </a:t>
            </a:r>
            <a:r>
              <a:rPr lang="en-US" sz="2000" b="1" dirty="0" err="1" smtClean="0">
                <a:latin typeface="Corbel" panose="020B0503020204020204" pitchFamily="34" charset="0"/>
              </a:rPr>
              <a:t>Susanti</a:t>
            </a:r>
            <a:endParaRPr lang="en-US" sz="2000" b="1" dirty="0">
              <a:latin typeface="Corbel" panose="020B0503020204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60812" y="5965087"/>
            <a:ext cx="668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z="1800" dirty="0"/>
              <a:t>Program </a:t>
            </a:r>
            <a:r>
              <a:rPr lang="en-US" sz="1800" dirty="0" err="1"/>
              <a:t>Studi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Kimia</a:t>
            </a:r>
          </a:p>
          <a:p>
            <a:r>
              <a:rPr lang="en-US" sz="1800" dirty="0" err="1"/>
              <a:t>Fakultas</a:t>
            </a:r>
            <a:r>
              <a:rPr lang="en-US" sz="1800" dirty="0"/>
              <a:t> </a:t>
            </a:r>
            <a:r>
              <a:rPr lang="en-US" sz="1800" dirty="0" err="1"/>
              <a:t>Teknik</a:t>
            </a:r>
            <a:r>
              <a:rPr lang="en-US" sz="1800" dirty="0"/>
              <a:t> </a:t>
            </a:r>
            <a:r>
              <a:rPr lang="en-US" sz="1800" dirty="0" err="1"/>
              <a:t>Universitas</a:t>
            </a:r>
            <a:r>
              <a:rPr lang="en-US" sz="1800" dirty="0"/>
              <a:t> </a:t>
            </a:r>
            <a:r>
              <a:rPr lang="en-US" sz="1800" dirty="0" err="1"/>
              <a:t>Sebelas</a:t>
            </a:r>
            <a:r>
              <a:rPr lang="en-US" sz="1800" dirty="0"/>
              <a:t> </a:t>
            </a:r>
            <a:r>
              <a:rPr lang="en-US" sz="1800" dirty="0" err="1"/>
              <a:t>Maret</a:t>
            </a:r>
            <a:r>
              <a:rPr lang="en-US" sz="1800" dirty="0"/>
              <a:t> 2020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806" y="4507329"/>
            <a:ext cx="1235200" cy="11996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0812" y="448942"/>
            <a:ext cx="6683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TK2523</a:t>
            </a:r>
          </a:p>
          <a:p>
            <a:r>
              <a:rPr lang="en-US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Kimia </a:t>
            </a:r>
            <a:r>
              <a:rPr lang="en-US" sz="32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Fisika</a:t>
            </a:r>
            <a:endParaRPr lang="en-US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761565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80782" y="1159700"/>
            <a:ext cx="2393576" cy="2802796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81068" y="2673693"/>
            <a:ext cx="3593004" cy="1772607"/>
          </a:xfrm>
          <a:prstGeom prst="triangle">
            <a:avLst>
              <a:gd name="adj" fmla="val 25249"/>
            </a:avLst>
          </a:prstGeom>
          <a:noFill/>
          <a:ln w="57150">
            <a:solidFill>
              <a:srgbClr val="EACA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/>
        </p:nvSpPr>
        <p:spPr>
          <a:xfrm rot="11577906">
            <a:off x="569529" y="285802"/>
            <a:ext cx="2097938" cy="2809826"/>
          </a:xfrm>
          <a:prstGeom prst="rtTriangle">
            <a:avLst/>
          </a:pr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14" y="4630026"/>
            <a:ext cx="2153931" cy="21539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78102" y="907135"/>
            <a:ext cx="2202002" cy="2133018"/>
          </a:xfrm>
          <a:prstGeom prst="ellipse">
            <a:avLst/>
          </a:prstGeom>
          <a:noFill/>
          <a:ln w="57150">
            <a:solidFill>
              <a:srgbClr val="EACA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9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10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9999FF">
              <a:alpha val="7725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sz="2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sz="2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8041" y="5527456"/>
            <a:ext cx="3581400" cy="69078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Rate of reactant consumption </a:t>
            </a:r>
          </a:p>
          <a:p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-d[R]/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dt</a:t>
            </a:r>
            <a:endParaRPr lang="en-US" altLang="id-ID" sz="1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4" descr="F25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1"/>
          <a:stretch>
            <a:fillRect/>
          </a:stretch>
        </p:blipFill>
        <p:spPr bwMode="auto">
          <a:xfrm>
            <a:off x="688041" y="2250856"/>
            <a:ext cx="3581400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F25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5107641" y="2250856"/>
            <a:ext cx="342900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3202641" y="1641256"/>
            <a:ext cx="2209451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Reactant 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Product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5107641" y="5571906"/>
            <a:ext cx="34290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90000"/>
              </a:lnSpc>
              <a:buSzTx/>
              <a:buNone/>
            </a:pP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Rate of product 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formation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lnSpc>
                <a:spcPct val="90000"/>
              </a:lnSpc>
              <a:buSzTx/>
              <a:buNone/>
            </a:pP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d[P]/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dt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8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  <p:bldP spid="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11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Mengekspresikan</a:t>
            </a:r>
            <a:r>
              <a:rPr lang="en-US" altLang="id-ID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579713"/>
              </p:ext>
            </p:extLst>
          </p:nvPr>
        </p:nvGraphicFramePr>
        <p:xfrm>
          <a:off x="649231" y="2197098"/>
          <a:ext cx="5368328" cy="807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6" imgW="2870200" imgH="431800" progId="Equation.3">
                  <p:embed/>
                </p:oleObj>
              </mc:Choice>
              <mc:Fallback>
                <p:oleObj name="Equation" r:id="rId6" imgW="2870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31" y="2197098"/>
                        <a:ext cx="5368328" cy="807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151434"/>
              </p:ext>
            </p:extLst>
          </p:nvPr>
        </p:nvGraphicFramePr>
        <p:xfrm>
          <a:off x="649231" y="3240627"/>
          <a:ext cx="8106522" cy="148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8" imgW="4572000" imgH="838080" progId="Equation.3">
                  <p:embed/>
                </p:oleObj>
              </mc:Choice>
              <mc:Fallback>
                <p:oleObj name="Equation" r:id="rId8" imgW="457200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31" y="3240627"/>
                        <a:ext cx="8106522" cy="1485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737980"/>
              </p:ext>
            </p:extLst>
          </p:nvPr>
        </p:nvGraphicFramePr>
        <p:xfrm>
          <a:off x="649231" y="4962524"/>
          <a:ext cx="3352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0" imgW="1346040" imgH="393480" progId="Equation.3">
                  <p:embed/>
                </p:oleObj>
              </mc:Choice>
              <mc:Fallback>
                <p:oleObj name="Equation" r:id="rId10" imgW="1346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31" y="4962524"/>
                        <a:ext cx="3352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4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12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Plot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351314"/>
              </p:ext>
            </p:extLst>
          </p:nvPr>
        </p:nvGraphicFramePr>
        <p:xfrm>
          <a:off x="403412" y="1799185"/>
          <a:ext cx="5715000" cy="4442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6" imgW="3365280" imgH="2616120" progId="Equation.3">
                  <p:embed/>
                </p:oleObj>
              </mc:Choice>
              <mc:Fallback>
                <p:oleObj name="Equation" r:id="rId6" imgW="33652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412" y="1799185"/>
                        <a:ext cx="5715000" cy="44428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6" descr="laju 16-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33963" y="1985684"/>
            <a:ext cx="243205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157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13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Soal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Latihan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753" y="1928589"/>
            <a:ext cx="8256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Hidrogen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merupakan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bahan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bakar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ramah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lingkungan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dikarenakan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menghasilkan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produk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gas non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polusi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Sehingga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hidrogen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sebagai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bahan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bakar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roket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sumber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energi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masa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depan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endParaRPr lang="en-US" altLang="id-ID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76250" indent="-476250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</a:rPr>
              <a:t>2H</a:t>
            </a:r>
            <a:r>
              <a:rPr lang="en-US" altLang="id-ID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</a:rPr>
              <a:t>(g) + O</a:t>
            </a:r>
            <a:r>
              <a:rPr lang="en-US" altLang="id-ID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</a:rPr>
              <a:t>(g) 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2H</a:t>
            </a:r>
            <a:r>
              <a:rPr lang="en-US" altLang="id-ID" b="1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O(g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)</a:t>
            </a:r>
          </a:p>
          <a:p>
            <a:pPr marL="476250" indent="-476250">
              <a:lnSpc>
                <a:spcPct val="150000"/>
              </a:lnSpc>
            </a:pPr>
            <a:endParaRPr lang="en-US" altLang="id-ID" b="1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476250" indent="-47625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Tuliskan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ini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dalam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suku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perubahan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[H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], [O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]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[H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O]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terhadap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waktu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476250" indent="-476250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Saat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turun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pada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0,23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mol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/L.s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berapa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kenaikan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terbentuknya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H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O?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3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14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Komponennya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388" y="1785343"/>
            <a:ext cx="863301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umum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altLang="id-ID" b="1" dirty="0" err="1">
                <a:latin typeface="Segoe UI" panose="020B0502040204020203" pitchFamily="34" charset="0"/>
                <a:cs typeface="Segoe UI" panose="020B0502040204020203" pitchFamily="34" charset="0"/>
              </a:rPr>
              <a:t>aA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</a:rPr>
              <a:t> + </a:t>
            </a:r>
            <a:r>
              <a:rPr lang="en-US" altLang="id-ID" b="1" dirty="0" err="1">
                <a:latin typeface="Segoe UI" panose="020B0502040204020203" pitchFamily="34" charset="0"/>
                <a:cs typeface="Segoe UI" panose="020B0502040204020203" pitchFamily="34" charset="0"/>
              </a:rPr>
              <a:t>bB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</a:rPr>
              <a:t> + ... 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</a:t>
            </a:r>
            <a:r>
              <a:rPr lang="en-US" altLang="id-ID" b="1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cC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+ </a:t>
            </a:r>
            <a:r>
              <a:rPr lang="en-US" altLang="id-ID" b="1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dD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+ ...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Persamaan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lajunya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berbentuk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algn="ctr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	</a:t>
            </a:r>
            <a:r>
              <a:rPr lang="en-US" altLang="id-ID" b="1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= k[A]</a:t>
            </a:r>
            <a:r>
              <a:rPr lang="en-US" altLang="id-ID" b="1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[B]</a:t>
            </a:r>
            <a:r>
              <a:rPr lang="en-US" altLang="id-ID" b="1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n</a:t>
            </a:r>
            <a:endParaRPr lang="en-US" altLang="id-ID" b="1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Konstanta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proporsionalitas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disebut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juga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konstanta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karakteristik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untuk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pada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suhu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tertentu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serta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tidak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berubah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saat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terjadi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.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m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n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disebut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didefinisikan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sejauh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mana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dipengaruhi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masing-masing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reaktan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Komponen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konstanta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harus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ditentukan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berdasarkan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bukan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berdasarkan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stoikiometris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seimbang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4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FF9999">
              <a:alpha val="7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Terminologi Orde Reaksi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15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43753" y="2093902"/>
            <a:ext cx="8256494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altLang="id-ID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NO(g) + O</a:t>
            </a:r>
            <a:r>
              <a:rPr lang="en-US" altLang="id-ID" sz="2000" b="1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en-US" altLang="id-ID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(g) </a:t>
            </a:r>
            <a:r>
              <a:rPr lang="en-US" altLang="id-ID" sz="2000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NO</a:t>
            </a:r>
            <a:r>
              <a:rPr lang="en-US" altLang="id-ID" sz="2000" b="1" baseline="-250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sz="2000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(g) + O</a:t>
            </a:r>
            <a:r>
              <a:rPr lang="en-US" altLang="id-ID" sz="2000" b="1" baseline="-250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sz="2000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(g)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altLang="id-ID" dirty="0" smtClean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Persamaan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hasil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eksperimen</a:t>
            </a:r>
            <a:endParaRPr lang="en-US" altLang="id-ID" dirty="0" smtClean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	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= k[NO][O</a:t>
            </a:r>
            <a:r>
              <a:rPr lang="en-US" altLang="id-ID" b="1" baseline="-250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3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]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altLang="id-ID" dirty="0" smtClean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dikatakan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orde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satu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terhadap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NO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orde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satu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b="1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terhadap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O</a:t>
            </a:r>
            <a:r>
              <a:rPr lang="en-US" altLang="id-ID" b="1" baseline="-25000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3</a:t>
            </a:r>
            <a:r>
              <a:rPr lang="en-US" altLang="id-ID" b="1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dan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secara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overall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berorde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dua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15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16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rgbClr val="FF9999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Menentukan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3753" y="2093902"/>
            <a:ext cx="8256494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Misalkan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suatu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	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(g) + 2NO(g) 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2NO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(g)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Persamaan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dituliskan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sebagai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	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= k[O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]</a:t>
            </a:r>
            <a:r>
              <a:rPr lang="en-US" altLang="id-ID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[NO]</a:t>
            </a:r>
            <a:r>
              <a:rPr lang="en-US" altLang="id-ID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n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Untuk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menentukan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orde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kita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harus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melakukan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serangkaian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eksperimen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masing-masing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dimulai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dengan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satu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set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konsentrasi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reaktan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yang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berbeda-beda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dari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masing-masing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akan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diperoleh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awal</a:t>
            </a:r>
            <a:r>
              <a:rPr lang="en-US" altLang="id-ID" dirty="0" smtClean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.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17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rgbClr val="FF9999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Awal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Serangkaian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7" name="Group 3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465706"/>
              </p:ext>
            </p:extLst>
          </p:nvPr>
        </p:nvGraphicFramePr>
        <p:xfrm>
          <a:off x="828581" y="1757083"/>
          <a:ext cx="6890068" cy="3151094"/>
        </p:xfrm>
        <a:graphic>
          <a:graphicData uri="http://schemas.openxmlformats.org/drawingml/2006/table">
            <a:tbl>
              <a:tblPr/>
              <a:tblGrid>
                <a:gridCol w="1457419"/>
                <a:gridCol w="1776636"/>
                <a:gridCol w="1827213"/>
                <a:gridCol w="1828800"/>
              </a:tblGrid>
              <a:tr h="76262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Eksperimen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Konsentrasi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reaktan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awal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Laju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awal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mol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/L.s)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  <a:tr h="5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47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1,10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2,20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1,10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3,30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1,10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1,30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1,30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2,60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1,30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3,90 x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-2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3,21 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6,42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12,84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9,63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28,89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x 10</a:t>
                      </a:r>
                      <a:r>
                        <a:rPr kumimoji="0" lang="en-US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7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18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95834" y="1574876"/>
            <a:ext cx="8649821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v = k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[O</a:t>
            </a:r>
            <a:r>
              <a:rPr lang="en-US" b="1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en-US" b="1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[NO]</a:t>
            </a:r>
            <a:r>
              <a:rPr lang="en-US" b="1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Langkah-langkah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penentuan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yaitu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sebagai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berikut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Memilih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2 data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percobaan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salah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satunya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mempunyai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sama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mencari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b="1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maka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perhatikan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[NO]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sama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misalnya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1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arenR"/>
            </a:pP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mencari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NO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maka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perhatikan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b="1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]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sama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misalnya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1 </a:t>
            </a:r>
            <a:r>
              <a:rPr lang="en-US" b="1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Bandingkan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2 data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percobaan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memasukkannya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kedalam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umum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33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19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4521" y="1465406"/>
            <a:ext cx="8747312" cy="1287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= k 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[O</a:t>
            </a:r>
            <a:r>
              <a:rPr lang="en-US" b="1" baseline="-25000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en-US" b="1" baseline="30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b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[NO]</a:t>
            </a:r>
            <a:r>
              <a:rPr lang="en-US" b="1" baseline="30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en-US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b="1" baseline="-25000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1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2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0895" y="2997051"/>
                <a:ext cx="2270685" cy="583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𝑁𝑂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𝑁𝑂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95" y="2997051"/>
                <a:ext cx="2270685" cy="5834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20895" y="3939971"/>
                <a:ext cx="4660250" cy="6011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3,21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6,42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1,10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2,2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1,30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95" y="3939971"/>
                <a:ext cx="4660250" cy="60112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20895" y="4900589"/>
                <a:ext cx="941860" cy="57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95" y="4900589"/>
                <a:ext cx="941860" cy="5778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20895" y="5837930"/>
                <a:ext cx="6804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95" y="5837930"/>
                <a:ext cx="68044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4464" r="-8036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051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11504" y="4928783"/>
            <a:ext cx="5970494" cy="941294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KINETIKA REAKSI KIMIA</a:t>
            </a:r>
            <a:endParaRPr lang="en-US" sz="28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765"/>
          <a:stretch/>
        </p:blipFill>
        <p:spPr>
          <a:xfrm>
            <a:off x="1913210" y="573360"/>
            <a:ext cx="5567082" cy="4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4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20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7627" y="1206130"/>
            <a:ext cx="874731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 = k 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[O</a:t>
            </a:r>
            <a:r>
              <a:rPr lang="en-US" b="1" baseline="-25000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en-US" b="1" baseline="30000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n-US" b="1" dirty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NO]</a:t>
            </a:r>
            <a:r>
              <a:rPr lang="en-US" b="1" baseline="30000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en-US" b="1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en-US" b="1" baseline="-25000" dirty="0" smtClean="0">
                <a:solidFill>
                  <a:srgbClr val="40404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eksperimen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1 </a:t>
            </a:r>
            <a:r>
              <a:rPr lang="en-US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 3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74684" y="2964828"/>
                <a:ext cx="2270685" cy="5834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𝑁𝑂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𝑂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𝑁𝑂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84" y="2964828"/>
                <a:ext cx="2270685" cy="5834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074684" y="3849419"/>
                <a:ext cx="4916731" cy="5955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3,21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12,84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1,10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1,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1,1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2,6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684" y="3849419"/>
                <a:ext cx="4916731" cy="5955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109502" y="4709342"/>
                <a:ext cx="893771" cy="5778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502" y="4709342"/>
                <a:ext cx="893771" cy="5778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1139216" y="5648187"/>
                <a:ext cx="6195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216" y="5648187"/>
                <a:ext cx="61952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4902" r="-784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5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21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rgbClr val="FF9999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Soal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Latihan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1329" y="1677537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Salah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satu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gas yang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terjadi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kendaraan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	NO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</a:rPr>
              <a:t>(g) + CO(g) 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 NO(g) + CO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(g)</a:t>
            </a:r>
          </a:p>
          <a:p>
            <a:pPr algn="just">
              <a:lnSpc>
                <a:spcPct val="150000"/>
              </a:lnSpc>
            </a:pP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	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Laju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= k[NO</a:t>
            </a:r>
            <a:r>
              <a:rPr lang="en-US" altLang="id-ID" baseline="-25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2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]</a:t>
            </a:r>
            <a:r>
              <a:rPr lang="en-US" altLang="id-ID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m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[CO]</a:t>
            </a:r>
            <a:r>
              <a:rPr lang="en-US" altLang="id-ID" baseline="30000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n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50000"/>
              </a:lnSpc>
            </a:pP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Jika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diketahui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data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sebagai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berikut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,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tentukan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orde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reaksi</a:t>
            </a:r>
            <a:r>
              <a:rPr lang="en-US" altLang="id-ID" dirty="0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 </a:t>
            </a:r>
            <a:r>
              <a:rPr lang="en-US" altLang="id-ID" dirty="0" err="1"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keseluruhan</a:t>
            </a:r>
            <a:endParaRPr lang="en-US" altLang="id-ID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Group 28"/>
          <p:cNvGraphicFramePr>
            <a:graphicFrameLocks/>
          </p:cNvGraphicFramePr>
          <p:nvPr>
            <p:extLst/>
          </p:nvPr>
        </p:nvGraphicFramePr>
        <p:xfrm>
          <a:off x="1290918" y="3845859"/>
          <a:ext cx="6705600" cy="2055813"/>
        </p:xfrm>
        <a:graphic>
          <a:graphicData uri="http://schemas.openxmlformats.org/drawingml/2006/table">
            <a:tbl>
              <a:tblPr/>
              <a:tblGrid>
                <a:gridCol w="1676400"/>
                <a:gridCol w="1611313"/>
                <a:gridCol w="1741487"/>
                <a:gridCol w="1676400"/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Eksperimen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Laju awal (mol/L.s)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[NO</a:t>
                      </a:r>
                      <a:r>
                        <a:rPr kumimoji="0" lang="en-US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] awal (mol/L)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[CO] awal (mol/L)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1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0,0050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0,080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0,0050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0,20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3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22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9999FF">
              <a:alpha val="7725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Persamaan Laju Integral Perubahan Konsentrasi terhadap Waktu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81355"/>
              </p:ext>
            </p:extLst>
          </p:nvPr>
        </p:nvGraphicFramePr>
        <p:xfrm>
          <a:off x="517061" y="2045525"/>
          <a:ext cx="3921125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" imgW="2197080" imgH="1942920" progId="Equation.3">
                  <p:embed/>
                </p:oleObj>
              </mc:Choice>
              <mc:Fallback>
                <p:oleObj name="Equation" r:id="rId4" imgW="219708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061" y="2045525"/>
                        <a:ext cx="3921125" cy="346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4" descr="https://d14fikpiqfsi71.cloudfront.net/media/W1siZiIsIjIwMTQvMDkvMzAvMDAvMDIvNDMvOTg1L2dyYWZpa18yMDEucG5nIl0sWyJwIiwidGh1bWIiLCI2MDB4XHUwMDNlIix7fV1d.png?sha=2758a6a75551d1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296" y="2593375"/>
            <a:ext cx="2638543" cy="245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17061" y="5806837"/>
            <a:ext cx="7664778" cy="871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nol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tetap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bergantung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pereaksi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28600" y="1217744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nol</a:t>
            </a: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23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satu</a:t>
            </a: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695122"/>
              </p:ext>
            </p:extLst>
          </p:nvPr>
        </p:nvGraphicFramePr>
        <p:xfrm>
          <a:off x="908719" y="1859262"/>
          <a:ext cx="3806825" cy="348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6" imgW="2133360" imgH="1955520" progId="Equation.3">
                  <p:embed/>
                </p:oleObj>
              </mc:Choice>
              <mc:Fallback>
                <p:oleObj name="Equation" r:id="rId6" imgW="2133360" imgH="1955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719" y="1859262"/>
                        <a:ext cx="3806825" cy="348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5" descr="https://d14fikpiqfsi71.cloudfront.net/media/W1siZiIsIjIwMTQvMDkvMzAvMDAvMDQvMDkvMjU3L2dyYWZpazIucG5nIl0sWyJwIiwidGh1bWIiLCI2MDB4XHUwMDNlIix7fV1d.png?sha=2672e7edc335373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638" y="2391247"/>
            <a:ext cx="2696928" cy="236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82388" y="5688104"/>
            <a:ext cx="8315434" cy="456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satu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berbanding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lurus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pereaksi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0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24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dua</a:t>
            </a: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067501"/>
              </p:ext>
            </p:extLst>
          </p:nvPr>
        </p:nvGraphicFramePr>
        <p:xfrm>
          <a:off x="581306" y="2131168"/>
          <a:ext cx="4010025" cy="296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6" imgW="2336760" imgH="1726920" progId="Equation.3">
                  <p:embed/>
                </p:oleObj>
              </mc:Choice>
              <mc:Fallback>
                <p:oleObj name="Equation" r:id="rId6" imgW="233676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06" y="2131168"/>
                        <a:ext cx="4010025" cy="296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581305" y="5543895"/>
            <a:ext cx="7796213" cy="871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orde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dua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berubah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secara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kuadrat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pereaksi</a:t>
            </a:r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6" name="Picture 2" descr="https://d14fikpiqfsi71.cloudfront.net/media/W1siZiIsIjIwMTQvMDkvMzAvMDAvMDcvNTIvODY3L2dyYWZpazMucG5nIl0sWyJwIiwidGh1bWIiLCI2MDB4XHUwMDNlIix7fV1d.png?sha=a7135cb7192f740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557" y="2131168"/>
            <a:ext cx="2497961" cy="2628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1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25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Contoh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Soal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3836" y="1987231"/>
            <a:ext cx="8322929" cy="167994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ts val="2917"/>
              </a:lnSpc>
              <a:tabLst>
                <a:tab pos="1477325" algn="l"/>
              </a:tabLst>
              <a:defRPr/>
            </a:pPr>
            <a:r>
              <a:rPr lang="fi-FI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 </a:t>
            </a:r>
            <a:r>
              <a:rPr lang="fi-FI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suhu tinggi, HI bereaksi menurut persamaan berikut: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 eaLnBrk="1" fontAlgn="auto" hangingPunct="1">
              <a:lnSpc>
                <a:spcPts val="2917"/>
              </a:lnSpc>
              <a:spcBef>
                <a:spcPts val="0"/>
              </a:spcBef>
              <a:spcAft>
                <a:spcPts val="0"/>
              </a:spcAft>
              <a:tabLst>
                <a:tab pos="1477325" algn="l"/>
              </a:tabLst>
              <a:defRPr/>
            </a:pP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HI(g)  →  H</a:t>
            </a:r>
            <a:r>
              <a:rPr lang="en-US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(g)  +  I</a:t>
            </a:r>
            <a:r>
              <a:rPr lang="en-US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  <a:p>
            <a:pPr eaLnBrk="1" fontAlgn="auto" hangingPunct="1">
              <a:lnSpc>
                <a:spcPts val="2917"/>
              </a:lnSpc>
              <a:spcBef>
                <a:spcPts val="0"/>
              </a:spcBef>
              <a:spcAft>
                <a:spcPts val="0"/>
              </a:spcAft>
              <a:tabLst>
                <a:tab pos="1477325" algn="l"/>
              </a:tabLst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194"/>
              </a:lnSpc>
              <a:tabLst>
                <a:tab pos="1477325" algn="l"/>
              </a:tabLst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suhu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443°C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meningkat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seiring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meningkatnya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HI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sebagai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berikut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53836" y="4008912"/>
            <a:ext cx="7314620" cy="657151"/>
            <a:chOff x="753836" y="3304195"/>
            <a:chExt cx="7314620" cy="657151"/>
          </a:xfrm>
        </p:grpSpPr>
        <p:sp>
          <p:nvSpPr>
            <p:cNvPr id="17" name="TextBox 16"/>
            <p:cNvSpPr txBox="1"/>
            <p:nvPr/>
          </p:nvSpPr>
          <p:spPr>
            <a:xfrm>
              <a:off x="753836" y="3304195"/>
              <a:ext cx="1082027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[HI] (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/L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2761" y="3304195"/>
              <a:ext cx="674865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0,0050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221061" y="3304195"/>
              <a:ext cx="549831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0,010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329261" y="3304195"/>
              <a:ext cx="549831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0,020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53836" y="3640745"/>
              <a:ext cx="1769715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(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/L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detik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504973" y="3631220"/>
              <a:ext cx="924933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7,5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-4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63898" y="3631220"/>
              <a:ext cx="924933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3,0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-3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43523" y="3631220"/>
              <a:ext cx="924933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1,2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-2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753836" y="5177346"/>
            <a:ext cx="6271332" cy="992114"/>
            <a:chOff x="753836" y="4205895"/>
            <a:chExt cx="6271332" cy="992114"/>
          </a:xfrm>
        </p:grpSpPr>
        <p:sp>
          <p:nvSpPr>
            <p:cNvPr id="25" name="TextBox 24"/>
            <p:cNvSpPr txBox="1"/>
            <p:nvPr/>
          </p:nvSpPr>
          <p:spPr>
            <a:xfrm>
              <a:off x="753836" y="4205895"/>
              <a:ext cx="5099794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a.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Tentukan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tulislah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hukum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lajunya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3836" y="4542445"/>
              <a:ext cx="5019003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b. Hitunglah tetapan laju dan nyatakan satuannya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53836" y="4877408"/>
              <a:ext cx="6271332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c. Hitunglah laju reaksi untuk HI dengan konsentrasi 0,0020 M</a:t>
              </a:r>
              <a:endParaRPr lang="en-US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02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26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423" y="593730"/>
            <a:ext cx="3150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Penyelesaian Contoh Soal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4280" y="1934291"/>
            <a:ext cx="7657914" cy="37189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2917"/>
              </a:lnSpc>
              <a:spcBef>
                <a:spcPts val="0"/>
              </a:spcBef>
              <a:spcAft>
                <a:spcPts val="0"/>
              </a:spcAft>
              <a:tabLst>
                <a:tab pos="34386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a. 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Hukum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dua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[HI]</a:t>
            </a:r>
            <a:r>
              <a:rPr lang="en-US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[HI]</a:t>
            </a:r>
            <a:r>
              <a:rPr lang="en-US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berbeda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308512" y="4511455"/>
            <a:ext cx="883255" cy="32060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 =  (2)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40399" y="4825210"/>
            <a:ext cx="663643" cy="32060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  = 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244118" y="5696978"/>
            <a:ext cx="2566408" cy="32060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Hukum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sz="20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=  k[HI]</a:t>
            </a:r>
            <a:r>
              <a:rPr lang="en-US" sz="2000" b="1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83799" y="1369712"/>
            <a:ext cx="2776401" cy="3718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eaLnBrk="1" fontAlgn="auto" hangingPunct="1">
              <a:lnSpc>
                <a:spcPts val="2917"/>
              </a:lnSpc>
              <a:spcBef>
                <a:spcPts val="0"/>
              </a:spcBef>
              <a:spcAft>
                <a:spcPts val="0"/>
              </a:spcAft>
              <a:tabLst>
                <a:tab pos="1477325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HI(g)  →  H</a:t>
            </a:r>
            <a:r>
              <a:rPr lang="en-US" b="1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(g)  +  I</a:t>
            </a:r>
            <a:r>
              <a:rPr lang="en-US" b="1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</a:t>
            </a:r>
            <a:r>
              <a:rPr 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87002" y="2668728"/>
            <a:ext cx="1803634" cy="718145"/>
            <a:chOff x="987002" y="2668728"/>
            <a:chExt cx="1803634" cy="718145"/>
          </a:xfrm>
        </p:grpSpPr>
        <p:sp>
          <p:nvSpPr>
            <p:cNvPr id="29" name="TextBox 28"/>
            <p:cNvSpPr txBox="1"/>
            <p:nvPr/>
          </p:nvSpPr>
          <p:spPr>
            <a:xfrm>
              <a:off x="1009742" y="2668728"/>
              <a:ext cx="1742465" cy="71814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=  k([HI]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  <a:r>
                <a:rPr lang="pt-BR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</a:p>
            <a:p>
              <a:pPr eaLnBrk="1" fontAlgn="auto" hangingPunct="1">
                <a:lnSpc>
                  <a:spcPts val="264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 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k([HI]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  <a:r>
                <a:rPr lang="pt-BR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endPara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987002" y="3043526"/>
              <a:ext cx="45598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1876236" y="3036590"/>
              <a:ext cx="9144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426000" y="2666171"/>
            <a:ext cx="1796912" cy="718145"/>
            <a:chOff x="3426000" y="2666171"/>
            <a:chExt cx="1796912" cy="718145"/>
          </a:xfrm>
        </p:grpSpPr>
        <p:sp>
          <p:nvSpPr>
            <p:cNvPr id="36" name="TextBox 35"/>
            <p:cNvSpPr txBox="1"/>
            <p:nvPr/>
          </p:nvSpPr>
          <p:spPr>
            <a:xfrm>
              <a:off x="3442018" y="2666171"/>
              <a:ext cx="1583767" cy="71814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= 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([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HI]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  <a:r>
                <a:rPr lang="pt-BR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</a:p>
            <a:p>
              <a:pPr eaLnBrk="1" fontAlgn="auto" hangingPunct="1">
                <a:lnSpc>
                  <a:spcPts val="264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 ([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HI]</a:t>
              </a:r>
              <a:r>
                <a:rPr lang="pt-BR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</a:t>
              </a:r>
              <a:r>
                <a:rPr lang="pt-BR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endPara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4308512" y="3034033"/>
              <a:ext cx="9144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426000" y="3043526"/>
              <a:ext cx="455987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425999" y="3546919"/>
            <a:ext cx="2343758" cy="718145"/>
            <a:chOff x="3425999" y="3546919"/>
            <a:chExt cx="2343758" cy="718145"/>
          </a:xfrm>
        </p:grpSpPr>
        <p:sp>
          <p:nvSpPr>
            <p:cNvPr id="39" name="TextBox 38"/>
            <p:cNvSpPr txBox="1"/>
            <p:nvPr/>
          </p:nvSpPr>
          <p:spPr>
            <a:xfrm>
              <a:off x="3442018" y="3546919"/>
              <a:ext cx="2199320" cy="71814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3,0 x 10</a:t>
              </a:r>
              <a:r>
                <a:rPr lang="pt-BR" baseline="30000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-3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=  (0,010)</a:t>
              </a:r>
              <a:r>
                <a:rPr lang="pt-BR" baseline="30000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</a:p>
            <a:p>
              <a:pPr>
                <a:lnSpc>
                  <a:spcPts val="2641"/>
                </a:lnSpc>
                <a:defRPr/>
              </a:pP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7,5 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x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10</a:t>
              </a:r>
              <a:r>
                <a:rPr lang="pt-BR" baseline="30000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-4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   (0,005)</a:t>
              </a:r>
              <a:r>
                <a:rPr lang="pt-BR" baseline="30000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n</a:t>
              </a:r>
              <a:endPara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40" name="Straight Connector 39"/>
            <p:cNvCxnSpPr/>
            <p:nvPr/>
          </p:nvCxnSpPr>
          <p:spPr>
            <a:xfrm flipV="1">
              <a:off x="4855357" y="3914781"/>
              <a:ext cx="9144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425999" y="3924274"/>
              <a:ext cx="91440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61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27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423" y="593730"/>
            <a:ext cx="3150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Penyelesaian Contoh Soal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83799" y="1369712"/>
            <a:ext cx="2776401" cy="3718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ctr" eaLnBrk="1" fontAlgn="auto" hangingPunct="1">
              <a:lnSpc>
                <a:spcPts val="2917"/>
              </a:lnSpc>
              <a:spcBef>
                <a:spcPts val="0"/>
              </a:spcBef>
              <a:spcAft>
                <a:spcPts val="0"/>
              </a:spcAft>
              <a:tabLst>
                <a:tab pos="1477325" algn="l"/>
              </a:tabLst>
              <a:defRPr/>
            </a:pPr>
            <a:r>
              <a:rPr 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HI(g)  →  H</a:t>
            </a:r>
            <a:r>
              <a:rPr lang="en-US" b="1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(g)  +  I</a:t>
            </a:r>
            <a:r>
              <a:rPr lang="en-US" b="1" baseline="-25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(g</a:t>
            </a:r>
            <a:r>
              <a:rPr lang="en-US" b="1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US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3317" y="1870319"/>
            <a:ext cx="8273824" cy="32060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24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b.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Tetapan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k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dihitung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memasukan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nilai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pada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set data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6471" y="2209681"/>
            <a:ext cx="7967059" cy="24929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209878" algn="l"/>
                <a:tab pos="1222614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yang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mana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saja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hukum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sudah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ditetapkan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 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Misalnya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kita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ambil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set data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pertama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209878" algn="l"/>
                <a:tab pos="1222614" algn="l"/>
              </a:tabLst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209878" algn="l"/>
                <a:tab pos="1222614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7, 5 x 10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-4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mol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n-US" baseline="30000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=  k(0,0050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mol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209878" algn="l"/>
                <a:tab pos="1222614" algn="l"/>
              </a:tabLst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209878" algn="l"/>
                <a:tab pos="1222614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	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Jadi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 k  =  30 L mol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3317" y="4775968"/>
            <a:ext cx="5857781" cy="32060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24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c.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dihitung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[HI]  =  0,0020 M: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42230" y="5335662"/>
            <a:ext cx="6421151" cy="6540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ts val="2531"/>
              </a:lnSpc>
              <a:spcBef>
                <a:spcPts val="0"/>
              </a:spcBef>
              <a:spcAft>
                <a:spcPts val="0"/>
              </a:spcAft>
              <a:tabLst>
                <a:tab pos="1833921" algn="l"/>
              </a:tabLst>
              <a:defRPr/>
            </a:pP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=  k[HI]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=  (30 L mol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)(0,0020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mol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</a:p>
          <a:p>
            <a:pPr eaLnBrk="1" fontAlgn="auto" hangingPunct="1">
              <a:lnSpc>
                <a:spcPts val="2641"/>
              </a:lnSpc>
              <a:spcBef>
                <a:spcPts val="0"/>
              </a:spcBef>
              <a:spcAft>
                <a:spcPts val="0"/>
              </a:spcAft>
              <a:tabLst>
                <a:tab pos="1833921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=  1,2 x 10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-4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mol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L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16743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FF9999">
              <a:alpha val="7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Waktu Paruh pada Reaksi Orde Satu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28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6342" y="1686265"/>
            <a:ext cx="8065269" cy="90794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(g)  →  2NO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(g)  +  ½O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(g)</a:t>
            </a:r>
          </a:p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Hukum laju  =  k [N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393576" y="2911437"/>
                <a:ext cx="2368918" cy="5866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nor/>
                        </m:rPr>
                        <a:rPr lang="en-US" sz="2000">
                          <a:latin typeface="Cambria Math" panose="02040503050406030204" pitchFamily="18" charset="0"/>
                        </a:rPr>
                        <m:t>[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76" y="2911437"/>
                <a:ext cx="2368918" cy="5866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491936" y="3663149"/>
                <a:ext cx="2126608" cy="734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1936" y="3663149"/>
                <a:ext cx="2126608" cy="7344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796342" y="4725521"/>
            <a:ext cx="4572000" cy="4562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Bila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diintegrasikan: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335489" y="5396193"/>
                <a:ext cx="31176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m:rPr>
                          <m:nor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𝑘𝑡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489" y="5396193"/>
                <a:ext cx="3117648" cy="400110"/>
              </a:xfrm>
              <a:prstGeom prst="rect">
                <a:avLst/>
              </a:prstGeom>
              <a:blipFill rotWithShape="0">
                <a:blip r:embed="rId5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610638" y="5989687"/>
                <a:ext cx="2757486" cy="406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𝑘𝑡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638" y="5989687"/>
                <a:ext cx="2757486" cy="406009"/>
              </a:xfrm>
              <a:prstGeom prst="rect">
                <a:avLst/>
              </a:prstGeom>
              <a:blipFill rotWithShape="0"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7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29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947" y="660632"/>
            <a:ext cx="8726817" cy="193899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= 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pt-BR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-kt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endParaRPr lang="pt-BR" baseline="30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Waktu paruh adalah waktu yang diperlukan agar konsentrasi reaktan menjadi setengah dari konsentrasi awal.</a:t>
            </a:r>
          </a:p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=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½ [N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, sehingga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668323" y="3351983"/>
                <a:ext cx="2169825" cy="925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𝑘𝑡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sup>
                      </m:sSup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𝑂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23" y="3351983"/>
                <a:ext cx="2169825" cy="9253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311974" y="2600663"/>
                <a:ext cx="2965171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𝑘𝑡</m:t>
                          </m:r>
                          <m:r>
                            <m:rPr>
                              <m:nor/>
                            </m:rPr>
                            <a:rPr lang="en-US" sz="2000" dirty="0"/>
                            <m:t> 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974" y="2600663"/>
                <a:ext cx="2965171" cy="66851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49947" y="4413537"/>
            <a:ext cx="7274859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Hasil integrasi : -kt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1/2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 = ln ½ 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- ln 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			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           kt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1/2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= ln 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- ln ½ [N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</a:p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 			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           kt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1/2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 = ln 2</a:t>
            </a:r>
          </a:p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endParaRPr lang="pt-BR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50000"/>
              </a:lnSpc>
              <a:tabLst>
                <a:tab pos="76413" algn="l"/>
                <a:tab pos="458480" algn="l"/>
                <a:tab pos="916960" algn="l"/>
                <a:tab pos="2878237" algn="l"/>
              </a:tabLst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Waktu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paruh, </a:t>
            </a:r>
            <a:endParaRPr lang="pt-BR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975233" y="6002889"/>
                <a:ext cx="2301912" cy="5844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0,6931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233" y="6002889"/>
                <a:ext cx="2301912" cy="58445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70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9999FF">
              <a:alpha val="7725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Definisi</a:t>
            </a:r>
            <a:r>
              <a:rPr lang="en-US" sz="2400" b="1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sz="2400" b="1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2004270"/>
            <a:ext cx="8633012" cy="3603154"/>
          </a:xfrm>
          <a:prstGeom prst="rect">
            <a:avLst/>
          </a:prstGeom>
          <a:ln>
            <a:noFill/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Perubahan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kimia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secara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sederhana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ditulis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koefisien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seimbang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76250" indent="-476250" algn="l">
              <a:lnSpc>
                <a:spcPct val="150000"/>
              </a:lnSpc>
              <a:spcBef>
                <a:spcPts val="0"/>
              </a:spcBef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Namun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persamaan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tidak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menjawab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3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isu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penting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berikut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03225" lvl="1" indent="-4000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Seberapa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cepat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berlangsung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03225" lvl="1" indent="-4000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Bagaimana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reaktan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produk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saat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selesai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403225" lvl="1" indent="-4000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AutoNum type="arabicPeriod"/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Apakah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berjalan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sendirinya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melepaskan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energi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ataukah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memerlukan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energi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</a:p>
          <a:p>
            <a:pPr marL="285750" indent="-285750" algn="l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35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30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Contoh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Soal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5885" y="2229146"/>
            <a:ext cx="8339515" cy="1645259"/>
            <a:chOff x="575885" y="2229146"/>
            <a:chExt cx="8339515" cy="1645259"/>
          </a:xfrm>
        </p:grpSpPr>
        <p:sp>
          <p:nvSpPr>
            <p:cNvPr id="11" name="TextBox 10"/>
            <p:cNvSpPr txBox="1"/>
            <p:nvPr/>
          </p:nvSpPr>
          <p:spPr>
            <a:xfrm>
              <a:off x="575885" y="2229146"/>
              <a:ext cx="8339515" cy="961802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ts val="2531"/>
                </a:lnSpc>
                <a:defRPr/>
              </a:pP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Penguraian termal aseton pada suhu </a:t>
              </a:r>
              <a:r>
                <a:rPr lang="fi-FI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600°C </a:t>
              </a: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merupakan </a:t>
              </a:r>
              <a:r>
                <a:rPr lang="fi-FI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 </a:t>
              </a:r>
              <a:r>
                <a:rPr lang="sv-SE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 pertama dengan waktu paruh 80 detik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0185" y="3076871"/>
              <a:ext cx="4152162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1. Hitunglah nilai konstanta laju reaksi (k)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0185" y="3581696"/>
              <a:ext cx="7334765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ts val="2464"/>
                </a:lnSpc>
                <a:defRPr/>
              </a:pPr>
              <a:r>
                <a:rPr lang="sv-SE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2. Berapa waktu yang diperlukan agar 25% dari contoh aseton </a:t>
              </a:r>
              <a:r>
                <a:rPr lang="sv-SE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itu </a:t>
              </a:r>
              <a:r>
                <a:rPr lang="en-US" dirty="0" err="1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terurai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30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31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423" y="593730"/>
            <a:ext cx="3150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Penyelesaian Contoh Soal </a:t>
            </a:r>
            <a: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4143" y="1790809"/>
            <a:ext cx="5358839" cy="38472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9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1. k = 0,693/t½   = 0,693/80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detik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= 8,7 x 10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-3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detik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4143" y="2305159"/>
            <a:ext cx="6496587" cy="96180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464"/>
              </a:lnSpc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2.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terurai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25%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maka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tersisa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= 100% - 25% = 75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%</a:t>
            </a:r>
          </a:p>
          <a:p>
            <a:pPr>
              <a:lnSpc>
                <a:spcPts val="2464"/>
              </a:lnSpc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464"/>
              </a:lnSpc>
              <a:defRPr/>
            </a:pP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 kt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= ln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[A]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0 </a:t>
            </a: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- ln </a:t>
            </a:r>
            <a:r>
              <a:rPr lang="pt-BR" dirty="0" smtClean="0">
                <a:latin typeface="Segoe UI" panose="020B0502040204020203" pitchFamily="34" charset="0"/>
                <a:cs typeface="Segoe UI" panose="020B0502040204020203" pitchFamily="34" charset="0"/>
              </a:rPr>
              <a:t>[A]</a:t>
            </a:r>
            <a:r>
              <a:rPr lang="pt-BR" baseline="-2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0612" y="3514023"/>
            <a:ext cx="1415259" cy="320601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46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kt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= 2,303 log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68573" y="3408125"/>
            <a:ext cx="370294" cy="69249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>
              <a:lnSpc>
                <a:spcPts val="2917"/>
              </a:lnSpc>
              <a:defRPr/>
            </a:pPr>
            <a:r>
              <a:rPr lang="pt-BR" u="sng" dirty="0">
                <a:latin typeface="Segoe UI" panose="020B0502040204020203" pitchFamily="34" charset="0"/>
                <a:cs typeface="Segoe UI" panose="020B0502040204020203" pitchFamily="34" charset="0"/>
              </a:rPr>
              <a:t>[A]</a:t>
            </a:r>
            <a:r>
              <a:rPr lang="pt-BR" u="sng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endParaRPr lang="en-US" u="sng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ts val="2464"/>
              </a:lnSpc>
              <a:defRPr/>
            </a:pPr>
            <a:r>
              <a:rPr lang="pt-BR" dirty="0">
                <a:latin typeface="Segoe UI" panose="020B0502040204020203" pitchFamily="34" charset="0"/>
                <a:cs typeface="Segoe UI" panose="020B0502040204020203" pitchFamily="34" charset="0"/>
              </a:rPr>
              <a:t>[A]</a:t>
            </a:r>
            <a:r>
              <a:rPr lang="pt-BR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t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6027" y="4310572"/>
            <a:ext cx="3515386" cy="936154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1" fontAlgn="auto" hangingPunct="1">
              <a:lnSpc>
                <a:spcPts val="2531"/>
              </a:lnSpc>
              <a:spcBef>
                <a:spcPts val="0"/>
              </a:spcBef>
              <a:spcAft>
                <a:spcPts val="0"/>
              </a:spcAft>
              <a:tabLst>
                <a:tab pos="91696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(8,7 x 10</a:t>
            </a:r>
            <a:r>
              <a:rPr lang="en-US" baseline="30000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-3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t = 2,303 (log 1,0/0,75)</a:t>
            </a:r>
          </a:p>
          <a:p>
            <a:pPr eaLnBrk="1" fontAlgn="auto" hangingPunct="1">
              <a:lnSpc>
                <a:spcPts val="1003"/>
              </a:lnSpc>
              <a:spcBef>
                <a:spcPts val="0"/>
              </a:spcBef>
              <a:spcAft>
                <a:spcPts val="0"/>
              </a:spcAft>
              <a:tabLst>
                <a:tab pos="916960" algn="l"/>
              </a:tabLst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ts val="1003"/>
              </a:lnSpc>
              <a:spcBef>
                <a:spcPts val="0"/>
              </a:spcBef>
              <a:spcAft>
                <a:spcPts val="0"/>
              </a:spcAft>
              <a:tabLst>
                <a:tab pos="916960" algn="l"/>
              </a:tabLst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ts val="2754"/>
              </a:lnSpc>
              <a:spcBef>
                <a:spcPts val="0"/>
              </a:spcBef>
              <a:spcAft>
                <a:spcPts val="0"/>
              </a:spcAft>
              <a:tabLst>
                <a:tab pos="916960" algn="l"/>
              </a:tabLst>
              <a:defRPr/>
            </a:pP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 = 23 </a:t>
            </a:r>
            <a:r>
              <a:rPr lang="en-US" b="1" dirty="0" err="1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detik</a:t>
            </a:r>
            <a:endParaRPr lang="en-US" b="1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3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32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9999FF">
              <a:alpha val="7725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Reaksi Orde Satu Semu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26253" y="1558405"/>
            <a:ext cx="8290528" cy="3967495"/>
            <a:chOff x="326253" y="1558405"/>
            <a:chExt cx="8290528" cy="3967495"/>
          </a:xfrm>
        </p:grpSpPr>
        <p:sp>
          <p:nvSpPr>
            <p:cNvPr id="11" name="TextBox 10"/>
            <p:cNvSpPr txBox="1"/>
            <p:nvPr/>
          </p:nvSpPr>
          <p:spPr>
            <a:xfrm>
              <a:off x="326253" y="1558405"/>
              <a:ext cx="8290528" cy="692497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eaLnBrk="1" fontAlgn="auto" hangingPunct="1">
                <a:lnSpc>
                  <a:spcPts val="2719"/>
                </a:lnSpc>
                <a:spcBef>
                  <a:spcPts val="0"/>
                </a:spcBef>
                <a:spcAft>
                  <a:spcPts val="0"/>
                </a:spcAft>
                <a:tabLst>
                  <a:tab pos="1515532" algn="l"/>
                </a:tabLst>
                <a:defRPr/>
              </a:pPr>
              <a:r>
                <a:rPr lang="en-US" dirty="0" err="1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Merupakan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kedua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atau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yang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lebih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tinggi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tapi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mengikuti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satu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.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8522" y="2499703"/>
              <a:ext cx="1772729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Contoh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:  C + 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 →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8243" y="2492689"/>
              <a:ext cx="1103059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hasil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34886" y="2951277"/>
              <a:ext cx="2521716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 reaksinya = k [C] [D]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8522" y="3544278"/>
              <a:ext cx="92974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443859" y="3544278"/>
              <a:ext cx="5483874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= k [C] [D];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bila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 [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D]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tetap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maka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reaksinya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= k’ [C]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04097" y="3344253"/>
              <a:ext cx="405560" cy="73096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tabLst>
                  <a:tab pos="152827" algn="l"/>
                </a:tabLst>
                <a:defRPr/>
              </a:pP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[C]</a:t>
              </a:r>
            </a:p>
            <a:p>
              <a:pPr eaLnBrk="1" fontAlgn="auto" hangingPunct="1">
                <a:lnSpc>
                  <a:spcPts val="3159"/>
                </a:lnSpc>
                <a:spcBef>
                  <a:spcPts val="0"/>
                </a:spcBef>
                <a:spcAft>
                  <a:spcPts val="0"/>
                </a:spcAft>
                <a:tabLst>
                  <a:tab pos="152827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	</a:t>
              </a:r>
              <a:r>
                <a:rPr lang="en-US" i="1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48522" y="4450741"/>
              <a:ext cx="722955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atau   -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1494" y="4450741"/>
              <a:ext cx="5193922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= k’ [C]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k’ = k [D], k’=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tetapan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orde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1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semu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537267" y="4297966"/>
              <a:ext cx="405560" cy="76944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464"/>
                </a:lnSpc>
                <a:spcBef>
                  <a:spcPts val="0"/>
                </a:spcBef>
                <a:spcAft>
                  <a:spcPts val="0"/>
                </a:spcAft>
                <a:tabLst>
                  <a:tab pos="165562" algn="l"/>
                </a:tabLst>
                <a:defRPr/>
              </a:pPr>
              <a:r>
                <a:rPr lang="en-US" i="1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[C]</a:t>
              </a:r>
            </a:p>
            <a:p>
              <a:pPr eaLnBrk="1" fontAlgn="auto" hangingPunct="1">
                <a:lnSpc>
                  <a:spcPts val="3460"/>
                </a:lnSpc>
                <a:spcBef>
                  <a:spcPts val="0"/>
                </a:spcBef>
                <a:spcAft>
                  <a:spcPts val="0"/>
                </a:spcAft>
                <a:tabLst>
                  <a:tab pos="165562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	</a:t>
              </a:r>
              <a:r>
                <a:rPr lang="en-US" i="1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t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59672" y="5154003"/>
              <a:ext cx="3710952" cy="371897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18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dan waktu paruhnya (t ½) = 0,693/k’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878581" y="3690632"/>
              <a:ext cx="3310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700176" y="4560462"/>
              <a:ext cx="33107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544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33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672353"/>
            <a:ext cx="8633012" cy="591671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Contoh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Soal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en-US" altLang="id-ID" sz="1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77888" y="2082792"/>
            <a:ext cx="6966844" cy="2938389"/>
            <a:chOff x="577888" y="2082792"/>
            <a:chExt cx="6966844" cy="2938389"/>
          </a:xfrm>
        </p:grpSpPr>
        <p:sp>
          <p:nvSpPr>
            <p:cNvPr id="28" name="TextBox 27"/>
            <p:cNvSpPr txBox="1"/>
            <p:nvPr/>
          </p:nvSpPr>
          <p:spPr>
            <a:xfrm>
              <a:off x="577888" y="2082792"/>
              <a:ext cx="6966844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radikal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OH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dengan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metana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di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atmosfir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mempunyai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konstanta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7888" y="2416167"/>
              <a:ext cx="5844549" cy="29270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 reaksi pada suhu </a:t>
              </a:r>
              <a:r>
                <a:rPr lang="pt-BR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25°C 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sebesar 6,3 x 10</a:t>
              </a:r>
              <a:r>
                <a:rPr lang="pt-BR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-15</a:t>
              </a:r>
              <a:r>
                <a:rPr lang="pt-BR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mol/L detik.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95463" y="3089267"/>
              <a:ext cx="3366306" cy="38472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Reaksinya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:   OH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(g)  +  CH</a:t>
              </a:r>
              <a:r>
                <a:rPr lang="en-US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(g</a:t>
              </a:r>
              <a:r>
                <a:rPr lang="en-US" dirty="0" smtClean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 →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61769" y="3103628"/>
              <a:ext cx="1986121" cy="38472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 (g)  +  CH</a:t>
              </a:r>
              <a:r>
                <a:rPr lang="en-US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3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(g)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7888" y="3760780"/>
              <a:ext cx="6869958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1.  Tentukan hukum laju reaksi orde pertama semu jika OH- konstan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68413" y="4095742"/>
              <a:ext cx="4445128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v-SE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dan hitunglah k’ jika [OH</a:t>
              </a:r>
              <a:r>
                <a:rPr lang="sv-SE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sv-SE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 = 1,2 x 10</a:t>
              </a:r>
              <a:r>
                <a:rPr lang="sv-SE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</a:t>
              </a:r>
              <a:r>
                <a:rPr lang="sv-SE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mol/L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7888" y="4700580"/>
              <a:ext cx="6267741" cy="32060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2. 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Hitunglah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waktu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paruh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metana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bila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[OH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 = 1,2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49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34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423" y="593730"/>
            <a:ext cx="3150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Segoe UI" panose="020B0502040204020203" pitchFamily="34" charset="0"/>
                <a:cs typeface="Segoe UI" panose="020B0502040204020203" pitchFamily="34" charset="0"/>
              </a:rPr>
              <a:t>Penyelesaian Contoh Soal </a:t>
            </a:r>
            <a:r>
              <a:rPr lang="pt-BR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pt-BR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02791" y="1964231"/>
            <a:ext cx="6246903" cy="2734221"/>
            <a:chOff x="1302791" y="1964231"/>
            <a:chExt cx="6246903" cy="2734221"/>
          </a:xfrm>
        </p:grpSpPr>
        <p:sp>
          <p:nvSpPr>
            <p:cNvPr id="16" name="TextBox 15"/>
            <p:cNvSpPr txBox="1"/>
            <p:nvPr/>
          </p:nvSpPr>
          <p:spPr>
            <a:xfrm>
              <a:off x="1302791" y="1964231"/>
              <a:ext cx="2957733" cy="38472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1. Laju reaksi = k [OH</a:t>
              </a:r>
              <a:r>
                <a:rPr lang="fi-FI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 [CH</a:t>
              </a:r>
              <a:r>
                <a:rPr lang="fi-FI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r>
                <a:rPr lang="fi-FI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45691" y="2400794"/>
              <a:ext cx="5356403" cy="164147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531"/>
                </a:lnSpc>
                <a:spcBef>
                  <a:spcPts val="0"/>
                </a:spcBef>
                <a:spcAft>
                  <a:spcPts val="0"/>
                </a:spcAft>
                <a:tabLst>
                  <a:tab pos="573100" algn="l"/>
                  <a:tab pos="878754" algn="l"/>
                </a:tabLs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karena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[OH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konstan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maka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konstanta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= k’</a:t>
              </a:r>
            </a:p>
            <a:p>
              <a:pPr eaLnBrk="1" fontAlgn="auto" hangingPunct="1">
                <a:lnSpc>
                  <a:spcPts val="3889"/>
                </a:lnSpc>
                <a:spcBef>
                  <a:spcPts val="0"/>
                </a:spcBef>
                <a:spcAft>
                  <a:spcPts val="0"/>
                </a:spcAft>
                <a:tabLst>
                  <a:tab pos="573100" algn="l"/>
                  <a:tab pos="878754" algn="l"/>
                </a:tabLst>
                <a:defRPr/>
              </a:pP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laju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reaksi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menjadi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= k’ [CH</a:t>
              </a:r>
              <a:r>
                <a:rPr lang="en-US" baseline="-25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4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];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dan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k’ = k [OH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]</a:t>
              </a:r>
            </a:p>
            <a:p>
              <a:pPr eaLnBrk="1" fontAlgn="auto" hangingPunct="1">
                <a:lnSpc>
                  <a:spcPts val="2982"/>
                </a:lnSpc>
                <a:spcBef>
                  <a:spcPts val="0"/>
                </a:spcBef>
                <a:spcAft>
                  <a:spcPts val="0"/>
                </a:spcAft>
                <a:tabLst>
                  <a:tab pos="573100" algn="l"/>
                  <a:tab pos="878754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	k’ = (6,3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-15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/L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detik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) (1,2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</a:t>
              </a:r>
              <a:r>
                <a:rPr lang="en-US" dirty="0" err="1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mol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/L)</a:t>
              </a:r>
            </a:p>
            <a:p>
              <a:pPr eaLnBrk="1" fontAlgn="auto" hangingPunct="1">
                <a:lnSpc>
                  <a:spcPts val="3430"/>
                </a:lnSpc>
                <a:spcBef>
                  <a:spcPts val="0"/>
                </a:spcBef>
                <a:spcAft>
                  <a:spcPts val="0"/>
                </a:spcAft>
                <a:tabLst>
                  <a:tab pos="573100" algn="l"/>
                  <a:tab pos="878754" algn="l"/>
                </a:tabLst>
                <a:defRPr/>
              </a:pP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		= 7,6 x 10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-9</a:t>
              </a:r>
              <a:r>
                <a:rPr lang="en-US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detik</a:t>
              </a:r>
              <a:r>
                <a:rPr lang="en-US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302791" y="4313731"/>
              <a:ext cx="6246903" cy="384721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1" fontAlgn="auto" hangingPunct="1">
                <a:lnSpc>
                  <a:spcPts val="2984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2. t½ = 0,693/k’ = 0,693/ 7,6 x 10</a:t>
              </a:r>
              <a:r>
                <a:rPr lang="da-DK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-9</a:t>
              </a:r>
              <a:r>
                <a:rPr lang="da-DK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detik</a:t>
              </a:r>
              <a:r>
                <a:rPr lang="da-DK" baseline="300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-1</a:t>
              </a:r>
              <a:r>
                <a:rPr lang="da-DK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 = 2 tahun 11 bulan</a:t>
              </a:r>
              <a:endPara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22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FF9999">
              <a:alpha val="7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Tugas Kelompok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35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1" y="2064395"/>
            <a:ext cx="8848163" cy="329320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3366CC"/>
              </a:buClr>
              <a:buAutoNum type="arabicPeriod"/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Bentuklah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kelompok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masing-masing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beranggotakan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6 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orang.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3366CC"/>
              </a:buClr>
              <a:buAutoNum type="arabicPeriod"/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Cari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referensi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mengenai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“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Faktor-Faktor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Mempengaruhi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Kimia”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3366CC"/>
              </a:buClr>
              <a:buAutoNum type="arabicPeriod"/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Buat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video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mengenai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hasil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review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materi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tersebut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di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atas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eriod"/>
              <a:defRPr/>
            </a:pP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Tugas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merupakan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bukti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kehadiran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pertemuan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ke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12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rangka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memenuhi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kebijakan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penyelesaian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perkuliahan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hingga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tanggal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22 Mei 2020.</a:t>
            </a:r>
          </a:p>
          <a:p>
            <a:pPr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Tugas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dikumpulkan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melalui</a:t>
            </a:r>
            <a:r>
              <a:rPr lang="en-US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“</a:t>
            </a:r>
            <a:r>
              <a:rPr lang="en-US" dirty="0" err="1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googleclassroom</a:t>
            </a:r>
            <a:r>
              <a:rPr lang="en-US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”.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40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4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A1E7A866-7538-42A0-94B5-C3D012589D37}"/>
              </a:ext>
            </a:extLst>
          </p:cNvPr>
          <p:cNvSpPr txBox="1">
            <a:spLocks/>
          </p:cNvSpPr>
          <p:nvPr/>
        </p:nvSpPr>
        <p:spPr>
          <a:xfrm>
            <a:off x="282388" y="2003613"/>
            <a:ext cx="8633012" cy="2783540"/>
          </a:xfrm>
          <a:prstGeom prst="rect">
            <a:avLst/>
          </a:prstGeom>
          <a:ln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Kinetika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kimia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studi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tentang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perubahan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konsentrasi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reaktan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atau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produk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sebagai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fungsi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en-US" alt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berlangsung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laju</a:t>
            </a:r>
            <a:r>
              <a:rPr lang="en-US" altLang="id-ID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id-ID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bervariasi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serta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merta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langsung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terjadi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perlu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cukup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pembakaran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),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atau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waktu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lama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seperti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pembentukan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batubara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beberapa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reaksi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peluruhan</a:t>
            </a:r>
            <a:r>
              <a:rPr lang="en-US" altLang="id-ID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id-ID" sz="1800" dirty="0" err="1" smtClean="0">
                <a:latin typeface="Segoe UI" panose="020B0502040204020203" pitchFamily="34" charset="0"/>
                <a:cs typeface="Segoe UI" panose="020B0502040204020203" pitchFamily="34" charset="0"/>
              </a:rPr>
              <a:t>radioaktif</a:t>
            </a:r>
            <a:r>
              <a:rPr lang="en-US" altLang="id-ID" sz="1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id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0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8224" y="1317812"/>
            <a:ext cx="7799294" cy="51636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2" y="151582"/>
            <a:ext cx="8633010" cy="897289"/>
          </a:xfrm>
          <a:prstGeom prst="rect">
            <a:avLst/>
          </a:prstGeom>
          <a:solidFill>
            <a:srgbClr val="FF9999">
              <a:alpha val="7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i-FI" sz="24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Pengukuran dan Penentuan Laju Reaksi</a:t>
            </a:r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552" y="889461"/>
            <a:ext cx="8869680" cy="92173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5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64813" y="1570584"/>
            <a:ext cx="7243763" cy="4683676"/>
            <a:chOff x="864813" y="1570584"/>
            <a:chExt cx="7243763" cy="4683676"/>
          </a:xfrm>
        </p:grpSpPr>
        <p:sp>
          <p:nvSpPr>
            <p:cNvPr id="71" name="Rectangle 22"/>
            <p:cNvSpPr>
              <a:spLocks noChangeArrowheads="1"/>
            </p:cNvSpPr>
            <p:nvPr/>
          </p:nvSpPr>
          <p:spPr bwMode="auto">
            <a:xfrm>
              <a:off x="4503363" y="3770859"/>
              <a:ext cx="1752600" cy="19812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2" name="Rectangle 44"/>
            <p:cNvSpPr>
              <a:spLocks noChangeArrowheads="1"/>
            </p:cNvSpPr>
            <p:nvPr/>
          </p:nvSpPr>
          <p:spPr bwMode="auto">
            <a:xfrm>
              <a:off x="4503363" y="4837659"/>
              <a:ext cx="1752600" cy="89535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864813" y="1570584"/>
              <a:ext cx="2900363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Our Laboratory Practice: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    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 + </a:t>
              </a:r>
              <a:r>
                <a:rPr lang="en-US" altLang="id-ID" sz="18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endParaRPr lang="en-US" altLang="id-ID" sz="1800" dirty="0">
                <a:solidFill>
                  <a:srgbClr val="00FF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endParaRPr>
            </a:p>
          </p:txBody>
        </p:sp>
        <p:sp>
          <p:nvSpPr>
            <p:cNvPr id="74" name="Rectangle 25"/>
            <p:cNvSpPr>
              <a:spLocks noChangeArrowheads="1"/>
            </p:cNvSpPr>
            <p:nvPr/>
          </p:nvSpPr>
          <p:spPr bwMode="auto">
            <a:xfrm>
              <a:off x="5055813" y="2323059"/>
              <a:ext cx="552450" cy="28956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5" name="AutoShape 7"/>
            <p:cNvSpPr>
              <a:spLocks noChangeArrowheads="1"/>
            </p:cNvSpPr>
            <p:nvPr/>
          </p:nvSpPr>
          <p:spPr bwMode="auto">
            <a:xfrm>
              <a:off x="1264863" y="3847059"/>
              <a:ext cx="1447800" cy="1828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Rectangle 8"/>
            <p:cNvSpPr>
              <a:spLocks noChangeArrowheads="1"/>
            </p:cNvSpPr>
            <p:nvPr/>
          </p:nvSpPr>
          <p:spPr bwMode="auto">
            <a:xfrm>
              <a:off x="1741113" y="3770859"/>
              <a:ext cx="457200" cy="685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2026863" y="3008859"/>
              <a:ext cx="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Line 11"/>
            <p:cNvSpPr>
              <a:spLocks noChangeShapeType="1"/>
            </p:cNvSpPr>
            <p:nvPr/>
          </p:nvSpPr>
          <p:spPr bwMode="auto">
            <a:xfrm>
              <a:off x="1931613" y="3085059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9" name="Rectangle 12"/>
            <p:cNvSpPr>
              <a:spLocks noChangeArrowheads="1"/>
            </p:cNvSpPr>
            <p:nvPr/>
          </p:nvSpPr>
          <p:spPr bwMode="auto">
            <a:xfrm>
              <a:off x="1741113" y="3732759"/>
              <a:ext cx="4572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80" name="AutoShape 20"/>
            <p:cNvCxnSpPr>
              <a:cxnSpLocks noChangeShapeType="1"/>
              <a:stCxn id="77" idx="0"/>
            </p:cNvCxnSpPr>
            <p:nvPr/>
          </p:nvCxnSpPr>
          <p:spPr bwMode="auto">
            <a:xfrm rot="5400000" flipV="1">
              <a:off x="2484063" y="2551659"/>
              <a:ext cx="2438400" cy="3352800"/>
            </a:xfrm>
            <a:prstGeom prst="bentConnector4">
              <a:avLst>
                <a:gd name="adj1" fmla="val -9375"/>
                <a:gd name="adj2" fmla="val 7783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1" name="AutoShape 21"/>
            <p:cNvCxnSpPr>
              <a:cxnSpLocks noChangeShapeType="1"/>
              <a:stCxn id="78" idx="0"/>
            </p:cNvCxnSpPr>
            <p:nvPr/>
          </p:nvCxnSpPr>
          <p:spPr bwMode="auto">
            <a:xfrm rot="5400000" flipV="1">
              <a:off x="2474538" y="2542134"/>
              <a:ext cx="2209800" cy="3295650"/>
            </a:xfrm>
            <a:prstGeom prst="bentConnector4">
              <a:avLst>
                <a:gd name="adj1" fmla="val -19042"/>
                <a:gd name="adj2" fmla="val 8814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" name="Line 24"/>
            <p:cNvSpPr>
              <a:spLocks noChangeShapeType="1"/>
            </p:cNvSpPr>
            <p:nvPr/>
          </p:nvSpPr>
          <p:spPr bwMode="auto">
            <a:xfrm flipV="1">
              <a:off x="5379663" y="4837659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3" name="Line 23"/>
            <p:cNvSpPr>
              <a:spLocks noChangeShapeType="1"/>
            </p:cNvSpPr>
            <p:nvPr/>
          </p:nvSpPr>
          <p:spPr bwMode="auto">
            <a:xfrm flipV="1">
              <a:off x="5227263" y="4837659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4" name="Rectangle 27"/>
            <p:cNvSpPr>
              <a:spLocks noChangeArrowheads="1"/>
            </p:cNvSpPr>
            <p:nvPr/>
          </p:nvSpPr>
          <p:spPr bwMode="auto">
            <a:xfrm>
              <a:off x="5074863" y="2327822"/>
              <a:ext cx="514350" cy="533400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5" name="Line 28"/>
            <p:cNvSpPr>
              <a:spLocks noChangeShapeType="1"/>
            </p:cNvSpPr>
            <p:nvPr/>
          </p:nvSpPr>
          <p:spPr bwMode="auto">
            <a:xfrm>
              <a:off x="5074863" y="2856459"/>
              <a:ext cx="5334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6" name="AutoShape 34" descr="70%"/>
            <p:cNvSpPr>
              <a:spLocks noChangeArrowheads="1"/>
            </p:cNvSpPr>
            <p:nvPr/>
          </p:nvSpPr>
          <p:spPr bwMode="auto">
            <a:xfrm rot="10800000">
              <a:off x="1302963" y="4799559"/>
              <a:ext cx="1371600" cy="838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7" name="Oval 43"/>
            <p:cNvSpPr>
              <a:spLocks noChangeArrowheads="1"/>
            </p:cNvSpPr>
            <p:nvPr/>
          </p:nvSpPr>
          <p:spPr bwMode="auto">
            <a:xfrm>
              <a:off x="5303463" y="28945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8" name="Oval 45"/>
            <p:cNvSpPr>
              <a:spLocks noChangeArrowheads="1"/>
            </p:cNvSpPr>
            <p:nvPr/>
          </p:nvSpPr>
          <p:spPr bwMode="auto">
            <a:xfrm>
              <a:off x="5455863" y="30469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9" name="Oval 46"/>
            <p:cNvSpPr>
              <a:spLocks noChangeArrowheads="1"/>
            </p:cNvSpPr>
            <p:nvPr/>
          </p:nvSpPr>
          <p:spPr bwMode="auto">
            <a:xfrm>
              <a:off x="5151063" y="33136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0" name="Oval 47"/>
            <p:cNvSpPr>
              <a:spLocks noChangeArrowheads="1"/>
            </p:cNvSpPr>
            <p:nvPr/>
          </p:nvSpPr>
          <p:spPr bwMode="auto">
            <a:xfrm>
              <a:off x="5303463" y="34660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1" name="Oval 48"/>
            <p:cNvSpPr>
              <a:spLocks noChangeArrowheads="1"/>
            </p:cNvSpPr>
            <p:nvPr/>
          </p:nvSpPr>
          <p:spPr bwMode="auto">
            <a:xfrm>
              <a:off x="5379663" y="3618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2" name="Oval 49"/>
            <p:cNvSpPr>
              <a:spLocks noChangeArrowheads="1"/>
            </p:cNvSpPr>
            <p:nvPr/>
          </p:nvSpPr>
          <p:spPr bwMode="auto">
            <a:xfrm>
              <a:off x="5151063" y="3618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3" name="Oval 50"/>
            <p:cNvSpPr>
              <a:spLocks noChangeArrowheads="1"/>
            </p:cNvSpPr>
            <p:nvPr/>
          </p:nvSpPr>
          <p:spPr bwMode="auto">
            <a:xfrm>
              <a:off x="5227263" y="37708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4" name="Oval 51"/>
            <p:cNvSpPr>
              <a:spLocks noChangeArrowheads="1"/>
            </p:cNvSpPr>
            <p:nvPr/>
          </p:nvSpPr>
          <p:spPr bwMode="auto">
            <a:xfrm>
              <a:off x="5379663" y="38470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5" name="Oval 52"/>
            <p:cNvSpPr>
              <a:spLocks noChangeArrowheads="1"/>
            </p:cNvSpPr>
            <p:nvPr/>
          </p:nvSpPr>
          <p:spPr bwMode="auto">
            <a:xfrm>
              <a:off x="5379663" y="3237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6" name="Oval 53"/>
            <p:cNvSpPr>
              <a:spLocks noChangeArrowheads="1"/>
            </p:cNvSpPr>
            <p:nvPr/>
          </p:nvSpPr>
          <p:spPr bwMode="auto">
            <a:xfrm>
              <a:off x="5151063" y="3999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7" name="Oval 54"/>
            <p:cNvSpPr>
              <a:spLocks noChangeArrowheads="1"/>
            </p:cNvSpPr>
            <p:nvPr/>
          </p:nvSpPr>
          <p:spPr bwMode="auto">
            <a:xfrm>
              <a:off x="5227263" y="41137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8" name="Oval 55"/>
            <p:cNvSpPr>
              <a:spLocks noChangeArrowheads="1"/>
            </p:cNvSpPr>
            <p:nvPr/>
          </p:nvSpPr>
          <p:spPr bwMode="auto">
            <a:xfrm>
              <a:off x="5379663" y="42661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9" name="Oval 56"/>
            <p:cNvSpPr>
              <a:spLocks noChangeArrowheads="1"/>
            </p:cNvSpPr>
            <p:nvPr/>
          </p:nvSpPr>
          <p:spPr bwMode="auto">
            <a:xfrm>
              <a:off x="5455863" y="44185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0" name="Oval 57"/>
            <p:cNvSpPr>
              <a:spLocks noChangeArrowheads="1"/>
            </p:cNvSpPr>
            <p:nvPr/>
          </p:nvSpPr>
          <p:spPr bwMode="auto">
            <a:xfrm>
              <a:off x="5227263" y="44185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1" name="Oval 58"/>
            <p:cNvSpPr>
              <a:spLocks noChangeArrowheads="1"/>
            </p:cNvSpPr>
            <p:nvPr/>
          </p:nvSpPr>
          <p:spPr bwMode="auto">
            <a:xfrm>
              <a:off x="5303463" y="45709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2" name="Oval 59"/>
            <p:cNvSpPr>
              <a:spLocks noChangeArrowheads="1"/>
            </p:cNvSpPr>
            <p:nvPr/>
          </p:nvSpPr>
          <p:spPr bwMode="auto">
            <a:xfrm>
              <a:off x="5455863" y="40375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" name="Oval 60"/>
            <p:cNvSpPr>
              <a:spLocks noChangeArrowheads="1"/>
            </p:cNvSpPr>
            <p:nvPr/>
          </p:nvSpPr>
          <p:spPr bwMode="auto">
            <a:xfrm>
              <a:off x="5413001" y="469478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" name="Oval 61"/>
            <p:cNvSpPr>
              <a:spLocks noChangeArrowheads="1"/>
            </p:cNvSpPr>
            <p:nvPr/>
          </p:nvSpPr>
          <p:spPr bwMode="auto">
            <a:xfrm>
              <a:off x="5184401" y="469478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" name="Oval 62"/>
            <p:cNvSpPr>
              <a:spLocks noChangeArrowheads="1"/>
            </p:cNvSpPr>
            <p:nvPr/>
          </p:nvSpPr>
          <p:spPr bwMode="auto">
            <a:xfrm>
              <a:off x="5260601" y="484718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" name="Oval 63"/>
            <p:cNvSpPr>
              <a:spLocks noChangeArrowheads="1"/>
            </p:cNvSpPr>
            <p:nvPr/>
          </p:nvSpPr>
          <p:spPr bwMode="auto">
            <a:xfrm>
              <a:off x="1941138" y="448523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" name="Oval 64"/>
            <p:cNvSpPr>
              <a:spLocks noChangeArrowheads="1"/>
            </p:cNvSpPr>
            <p:nvPr/>
          </p:nvSpPr>
          <p:spPr bwMode="auto">
            <a:xfrm>
              <a:off x="2050676" y="46090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" name="Oval 65"/>
            <p:cNvSpPr>
              <a:spLocks noChangeArrowheads="1"/>
            </p:cNvSpPr>
            <p:nvPr/>
          </p:nvSpPr>
          <p:spPr bwMode="auto">
            <a:xfrm>
              <a:off x="1822076" y="46090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" name="Oval 66"/>
            <p:cNvSpPr>
              <a:spLocks noChangeArrowheads="1"/>
            </p:cNvSpPr>
            <p:nvPr/>
          </p:nvSpPr>
          <p:spPr bwMode="auto">
            <a:xfrm>
              <a:off x="1898276" y="4761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0" name="Oval 67"/>
            <p:cNvSpPr>
              <a:spLocks noChangeArrowheads="1"/>
            </p:cNvSpPr>
            <p:nvPr/>
          </p:nvSpPr>
          <p:spPr bwMode="auto">
            <a:xfrm>
              <a:off x="1841126" y="501863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1" name="Oval 68"/>
            <p:cNvSpPr>
              <a:spLocks noChangeArrowheads="1"/>
            </p:cNvSpPr>
            <p:nvPr/>
          </p:nvSpPr>
          <p:spPr bwMode="auto">
            <a:xfrm>
              <a:off x="1950663" y="5142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2" name="Oval 69"/>
            <p:cNvSpPr>
              <a:spLocks noChangeArrowheads="1"/>
            </p:cNvSpPr>
            <p:nvPr/>
          </p:nvSpPr>
          <p:spPr bwMode="auto">
            <a:xfrm>
              <a:off x="1722063" y="51424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3" name="Oval 70"/>
            <p:cNvSpPr>
              <a:spLocks noChangeArrowheads="1"/>
            </p:cNvSpPr>
            <p:nvPr/>
          </p:nvSpPr>
          <p:spPr bwMode="auto">
            <a:xfrm>
              <a:off x="1798263" y="52948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4" name="Oval 71"/>
            <p:cNvSpPr>
              <a:spLocks noChangeArrowheads="1"/>
            </p:cNvSpPr>
            <p:nvPr/>
          </p:nvSpPr>
          <p:spPr bwMode="auto">
            <a:xfrm>
              <a:off x="2222126" y="517103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5" name="Oval 72"/>
            <p:cNvSpPr>
              <a:spLocks noChangeArrowheads="1"/>
            </p:cNvSpPr>
            <p:nvPr/>
          </p:nvSpPr>
          <p:spPr bwMode="auto">
            <a:xfrm>
              <a:off x="2331663" y="52948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6" name="Oval 73"/>
            <p:cNvSpPr>
              <a:spLocks noChangeArrowheads="1"/>
            </p:cNvSpPr>
            <p:nvPr/>
          </p:nvSpPr>
          <p:spPr bwMode="auto">
            <a:xfrm>
              <a:off x="2103063" y="52948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7" name="Oval 74"/>
            <p:cNvSpPr>
              <a:spLocks noChangeArrowheads="1"/>
            </p:cNvSpPr>
            <p:nvPr/>
          </p:nvSpPr>
          <p:spPr bwMode="auto">
            <a:xfrm>
              <a:off x="2179263" y="54472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8" name="Oval 75"/>
            <p:cNvSpPr>
              <a:spLocks noChangeArrowheads="1"/>
            </p:cNvSpPr>
            <p:nvPr/>
          </p:nvSpPr>
          <p:spPr bwMode="auto">
            <a:xfrm>
              <a:off x="2407863" y="265643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9" name="Oval 76"/>
            <p:cNvSpPr>
              <a:spLocks noChangeArrowheads="1"/>
            </p:cNvSpPr>
            <p:nvPr/>
          </p:nvSpPr>
          <p:spPr bwMode="auto">
            <a:xfrm>
              <a:off x="2179263" y="2656434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0" name="Oval 77"/>
            <p:cNvSpPr>
              <a:spLocks noChangeArrowheads="1"/>
            </p:cNvSpPr>
            <p:nvPr/>
          </p:nvSpPr>
          <p:spPr bwMode="auto">
            <a:xfrm>
              <a:off x="4312863" y="2670722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1" name="Oval 78"/>
            <p:cNvSpPr>
              <a:spLocks noChangeArrowheads="1"/>
            </p:cNvSpPr>
            <p:nvPr/>
          </p:nvSpPr>
          <p:spPr bwMode="auto">
            <a:xfrm>
              <a:off x="4084263" y="2670722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2" name="Oval 79"/>
            <p:cNvSpPr>
              <a:spLocks noChangeArrowheads="1"/>
            </p:cNvSpPr>
            <p:nvPr/>
          </p:nvSpPr>
          <p:spPr bwMode="auto">
            <a:xfrm>
              <a:off x="1950663" y="30088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3" name="Oval 80"/>
            <p:cNvSpPr>
              <a:spLocks noChangeArrowheads="1"/>
            </p:cNvSpPr>
            <p:nvPr/>
          </p:nvSpPr>
          <p:spPr bwMode="auto">
            <a:xfrm>
              <a:off x="4674813" y="3199359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4" name="Text Box 81"/>
            <p:cNvSpPr txBox="1">
              <a:spLocks noChangeArrowheads="1"/>
            </p:cNvSpPr>
            <p:nvPr/>
          </p:nvSpPr>
          <p:spPr bwMode="auto">
            <a:xfrm>
              <a:off x="1682057" y="5884928"/>
              <a:ext cx="6896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125" name="Text Box 82"/>
            <p:cNvSpPr txBox="1">
              <a:spLocks noChangeArrowheads="1"/>
            </p:cNvSpPr>
            <p:nvPr/>
          </p:nvSpPr>
          <p:spPr bwMode="auto">
            <a:xfrm>
              <a:off x="2636463" y="3896272"/>
              <a:ext cx="163378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 gas bubble</a:t>
              </a:r>
              <a:endParaRPr lang="en-US" altLang="id-ID" sz="1800" baseline="-25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6" name="Line 83"/>
            <p:cNvSpPr>
              <a:spLocks noChangeShapeType="1"/>
            </p:cNvSpPr>
            <p:nvPr/>
          </p:nvSpPr>
          <p:spPr bwMode="auto">
            <a:xfrm flipV="1">
              <a:off x="2026863" y="4304259"/>
              <a:ext cx="1447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7" name="Line 84"/>
            <p:cNvSpPr>
              <a:spLocks noChangeShapeType="1"/>
            </p:cNvSpPr>
            <p:nvPr/>
          </p:nvSpPr>
          <p:spPr bwMode="auto">
            <a:xfrm>
              <a:off x="1493463" y="5447259"/>
              <a:ext cx="457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8" name="Line 85"/>
            <p:cNvSpPr>
              <a:spLocks noChangeShapeType="1"/>
            </p:cNvSpPr>
            <p:nvPr/>
          </p:nvSpPr>
          <p:spPr bwMode="auto">
            <a:xfrm flipH="1">
              <a:off x="4084263" y="3313659"/>
              <a:ext cx="10668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29" name="Picture 92" descr="j023413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5063" y="2627859"/>
              <a:ext cx="143351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6401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4" name="Rectangle 113"/>
          <p:cNvSpPr/>
          <p:nvPr/>
        </p:nvSpPr>
        <p:spPr>
          <a:xfrm>
            <a:off x="699248" y="711742"/>
            <a:ext cx="7799294" cy="51636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6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985837" y="964514"/>
            <a:ext cx="7243763" cy="4906416"/>
            <a:chOff x="864813" y="1570584"/>
            <a:chExt cx="7243763" cy="4906416"/>
          </a:xfrm>
        </p:grpSpPr>
        <p:sp>
          <p:nvSpPr>
            <p:cNvPr id="62" name="Text Box 5"/>
            <p:cNvSpPr txBox="1">
              <a:spLocks noChangeArrowheads="1"/>
            </p:cNvSpPr>
            <p:nvPr/>
          </p:nvSpPr>
          <p:spPr bwMode="auto">
            <a:xfrm>
              <a:off x="864813" y="1570584"/>
              <a:ext cx="2900363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Our Laboratory Practice: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    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 + </a:t>
              </a:r>
              <a:r>
                <a:rPr lang="en-US" altLang="id-ID" sz="18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endParaRPr lang="en-US" altLang="id-ID" sz="1800" dirty="0">
                <a:solidFill>
                  <a:srgbClr val="00FF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63" name="Picture 92" descr="j02341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5063" y="2627859"/>
              <a:ext cx="143351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Rectangle 2"/>
            <p:cNvSpPr>
              <a:spLocks noChangeArrowheads="1"/>
            </p:cNvSpPr>
            <p:nvPr/>
          </p:nvSpPr>
          <p:spPr bwMode="auto">
            <a:xfrm>
              <a:off x="4305300" y="3962400"/>
              <a:ext cx="1752600" cy="19812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5" name="Rectangle 3"/>
            <p:cNvSpPr>
              <a:spLocks noChangeArrowheads="1"/>
            </p:cNvSpPr>
            <p:nvPr/>
          </p:nvSpPr>
          <p:spPr bwMode="auto">
            <a:xfrm>
              <a:off x="4305300" y="4724400"/>
              <a:ext cx="1752600" cy="120015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Rectangle 7"/>
            <p:cNvSpPr>
              <a:spLocks noChangeArrowheads="1"/>
            </p:cNvSpPr>
            <p:nvPr/>
          </p:nvSpPr>
          <p:spPr bwMode="auto">
            <a:xfrm>
              <a:off x="4857750" y="2514600"/>
              <a:ext cx="552450" cy="28956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AutoShape 8"/>
            <p:cNvSpPr>
              <a:spLocks noChangeArrowheads="1"/>
            </p:cNvSpPr>
            <p:nvPr/>
          </p:nvSpPr>
          <p:spPr bwMode="auto">
            <a:xfrm>
              <a:off x="1066800" y="4038600"/>
              <a:ext cx="1447800" cy="1828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Rectangle 9"/>
            <p:cNvSpPr>
              <a:spLocks noChangeArrowheads="1"/>
            </p:cNvSpPr>
            <p:nvPr/>
          </p:nvSpPr>
          <p:spPr bwMode="auto">
            <a:xfrm>
              <a:off x="1543050" y="3962400"/>
              <a:ext cx="457200" cy="685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9" name="Line 11"/>
            <p:cNvSpPr>
              <a:spLocks noChangeShapeType="1"/>
            </p:cNvSpPr>
            <p:nvPr/>
          </p:nvSpPr>
          <p:spPr bwMode="auto">
            <a:xfrm>
              <a:off x="1828800" y="3200400"/>
              <a:ext cx="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>
              <a:off x="1733550" y="32766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1" name="Rectangle 13"/>
            <p:cNvSpPr>
              <a:spLocks noChangeArrowheads="1"/>
            </p:cNvSpPr>
            <p:nvPr/>
          </p:nvSpPr>
          <p:spPr bwMode="auto">
            <a:xfrm>
              <a:off x="1543050" y="3924300"/>
              <a:ext cx="4572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72" name="AutoShape 14"/>
            <p:cNvCxnSpPr>
              <a:cxnSpLocks noChangeShapeType="1"/>
              <a:stCxn id="69" idx="0"/>
            </p:cNvCxnSpPr>
            <p:nvPr/>
          </p:nvCxnSpPr>
          <p:spPr bwMode="auto">
            <a:xfrm rot="5400000" flipV="1">
              <a:off x="2286000" y="2743200"/>
              <a:ext cx="2438400" cy="3352800"/>
            </a:xfrm>
            <a:prstGeom prst="bentConnector4">
              <a:avLst>
                <a:gd name="adj1" fmla="val -9375"/>
                <a:gd name="adj2" fmla="val 7783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3" name="AutoShape 15"/>
            <p:cNvCxnSpPr>
              <a:cxnSpLocks noChangeShapeType="1"/>
              <a:stCxn id="70" idx="0"/>
            </p:cNvCxnSpPr>
            <p:nvPr/>
          </p:nvCxnSpPr>
          <p:spPr bwMode="auto">
            <a:xfrm rot="5400000" flipV="1">
              <a:off x="2276475" y="2733675"/>
              <a:ext cx="2209800" cy="3295650"/>
            </a:xfrm>
            <a:prstGeom prst="bentConnector4">
              <a:avLst>
                <a:gd name="adj1" fmla="val -19042"/>
                <a:gd name="adj2" fmla="val 8814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4" name="Line 16"/>
            <p:cNvSpPr>
              <a:spLocks noChangeShapeType="1"/>
            </p:cNvSpPr>
            <p:nvPr/>
          </p:nvSpPr>
          <p:spPr bwMode="auto">
            <a:xfrm flipV="1">
              <a:off x="5181600" y="50292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5" name="Line 17"/>
            <p:cNvSpPr>
              <a:spLocks noChangeShapeType="1"/>
            </p:cNvSpPr>
            <p:nvPr/>
          </p:nvSpPr>
          <p:spPr bwMode="auto">
            <a:xfrm flipV="1">
              <a:off x="5029200" y="50292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6" name="Line 19"/>
            <p:cNvSpPr>
              <a:spLocks noChangeShapeType="1"/>
            </p:cNvSpPr>
            <p:nvPr/>
          </p:nvSpPr>
          <p:spPr bwMode="auto">
            <a:xfrm>
              <a:off x="4876800" y="3733800"/>
              <a:ext cx="5334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7" name="AutoShape 24" descr="75%"/>
            <p:cNvSpPr>
              <a:spLocks noChangeArrowheads="1"/>
            </p:cNvSpPr>
            <p:nvPr/>
          </p:nvSpPr>
          <p:spPr bwMode="auto">
            <a:xfrm rot="10800000">
              <a:off x="1104900" y="4991100"/>
              <a:ext cx="1371600" cy="838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8" name="Oval 36"/>
            <p:cNvSpPr>
              <a:spLocks noChangeArrowheads="1"/>
            </p:cNvSpPr>
            <p:nvPr/>
          </p:nvSpPr>
          <p:spPr bwMode="auto">
            <a:xfrm>
              <a:off x="5105400" y="36576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9" name="Oval 37"/>
            <p:cNvSpPr>
              <a:spLocks noChangeArrowheads="1"/>
            </p:cNvSpPr>
            <p:nvPr/>
          </p:nvSpPr>
          <p:spPr bwMode="auto">
            <a:xfrm>
              <a:off x="5181600" y="3810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0" name="Oval 38"/>
            <p:cNvSpPr>
              <a:spLocks noChangeArrowheads="1"/>
            </p:cNvSpPr>
            <p:nvPr/>
          </p:nvSpPr>
          <p:spPr bwMode="auto">
            <a:xfrm>
              <a:off x="4953000" y="3810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1" name="Oval 39"/>
            <p:cNvSpPr>
              <a:spLocks noChangeArrowheads="1"/>
            </p:cNvSpPr>
            <p:nvPr/>
          </p:nvSpPr>
          <p:spPr bwMode="auto">
            <a:xfrm>
              <a:off x="5029200" y="3962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2" name="Oval 40"/>
            <p:cNvSpPr>
              <a:spLocks noChangeArrowheads="1"/>
            </p:cNvSpPr>
            <p:nvPr/>
          </p:nvSpPr>
          <p:spPr bwMode="auto">
            <a:xfrm>
              <a:off x="5181600" y="40386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3" name="Oval 42"/>
            <p:cNvSpPr>
              <a:spLocks noChangeArrowheads="1"/>
            </p:cNvSpPr>
            <p:nvPr/>
          </p:nvSpPr>
          <p:spPr bwMode="auto">
            <a:xfrm>
              <a:off x="4953000" y="4191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4" name="Oval 43"/>
            <p:cNvSpPr>
              <a:spLocks noChangeArrowheads="1"/>
            </p:cNvSpPr>
            <p:nvPr/>
          </p:nvSpPr>
          <p:spPr bwMode="auto">
            <a:xfrm>
              <a:off x="5029200" y="43053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5" name="Oval 44"/>
            <p:cNvSpPr>
              <a:spLocks noChangeArrowheads="1"/>
            </p:cNvSpPr>
            <p:nvPr/>
          </p:nvSpPr>
          <p:spPr bwMode="auto">
            <a:xfrm>
              <a:off x="5181600" y="44577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6" name="Oval 45"/>
            <p:cNvSpPr>
              <a:spLocks noChangeArrowheads="1"/>
            </p:cNvSpPr>
            <p:nvPr/>
          </p:nvSpPr>
          <p:spPr bwMode="auto">
            <a:xfrm>
              <a:off x="5257800" y="4610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7" name="Oval 46"/>
            <p:cNvSpPr>
              <a:spLocks noChangeArrowheads="1"/>
            </p:cNvSpPr>
            <p:nvPr/>
          </p:nvSpPr>
          <p:spPr bwMode="auto">
            <a:xfrm>
              <a:off x="5029200" y="4610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8" name="Oval 47"/>
            <p:cNvSpPr>
              <a:spLocks noChangeArrowheads="1"/>
            </p:cNvSpPr>
            <p:nvPr/>
          </p:nvSpPr>
          <p:spPr bwMode="auto">
            <a:xfrm>
              <a:off x="5105400" y="47625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9" name="Oval 48"/>
            <p:cNvSpPr>
              <a:spLocks noChangeArrowheads="1"/>
            </p:cNvSpPr>
            <p:nvPr/>
          </p:nvSpPr>
          <p:spPr bwMode="auto">
            <a:xfrm>
              <a:off x="5257800" y="4229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0" name="Oval 49"/>
            <p:cNvSpPr>
              <a:spLocks noChangeArrowheads="1"/>
            </p:cNvSpPr>
            <p:nvPr/>
          </p:nvSpPr>
          <p:spPr bwMode="auto">
            <a:xfrm>
              <a:off x="5214938" y="48863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1" name="Oval 50"/>
            <p:cNvSpPr>
              <a:spLocks noChangeArrowheads="1"/>
            </p:cNvSpPr>
            <p:nvPr/>
          </p:nvSpPr>
          <p:spPr bwMode="auto">
            <a:xfrm>
              <a:off x="4986338" y="48863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2" name="Oval 51"/>
            <p:cNvSpPr>
              <a:spLocks noChangeArrowheads="1"/>
            </p:cNvSpPr>
            <p:nvPr/>
          </p:nvSpPr>
          <p:spPr bwMode="auto">
            <a:xfrm>
              <a:off x="5062538" y="50387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3" name="Rectangle 18"/>
            <p:cNvSpPr>
              <a:spLocks noChangeArrowheads="1"/>
            </p:cNvSpPr>
            <p:nvPr/>
          </p:nvSpPr>
          <p:spPr bwMode="auto">
            <a:xfrm>
              <a:off x="4863353" y="2524125"/>
              <a:ext cx="548640" cy="1209675"/>
            </a:xfrm>
            <a:prstGeom prst="rect">
              <a:avLst/>
            </a:prstGeom>
            <a:solidFill>
              <a:srgbClr val="00FF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4" name="Oval 52"/>
            <p:cNvSpPr>
              <a:spLocks noChangeArrowheads="1"/>
            </p:cNvSpPr>
            <p:nvPr/>
          </p:nvSpPr>
          <p:spPr bwMode="auto">
            <a:xfrm>
              <a:off x="1643063" y="52101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5" name="Oval 53"/>
            <p:cNvSpPr>
              <a:spLocks noChangeArrowheads="1"/>
            </p:cNvSpPr>
            <p:nvPr/>
          </p:nvSpPr>
          <p:spPr bwMode="auto">
            <a:xfrm>
              <a:off x="1524000" y="5334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6" name="Oval 55"/>
            <p:cNvSpPr>
              <a:spLocks noChangeArrowheads="1"/>
            </p:cNvSpPr>
            <p:nvPr/>
          </p:nvSpPr>
          <p:spPr bwMode="auto">
            <a:xfrm>
              <a:off x="1600200" y="5486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7" name="Oval 56"/>
            <p:cNvSpPr>
              <a:spLocks noChangeArrowheads="1"/>
            </p:cNvSpPr>
            <p:nvPr/>
          </p:nvSpPr>
          <p:spPr bwMode="auto">
            <a:xfrm>
              <a:off x="2024063" y="53625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8" name="Oval 57"/>
            <p:cNvSpPr>
              <a:spLocks noChangeArrowheads="1"/>
            </p:cNvSpPr>
            <p:nvPr/>
          </p:nvSpPr>
          <p:spPr bwMode="auto">
            <a:xfrm>
              <a:off x="2133600" y="5486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99" name="Oval 59"/>
            <p:cNvSpPr>
              <a:spLocks noChangeArrowheads="1"/>
            </p:cNvSpPr>
            <p:nvPr/>
          </p:nvSpPr>
          <p:spPr bwMode="auto">
            <a:xfrm>
              <a:off x="1981200" y="56388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0" name="Oval 60"/>
            <p:cNvSpPr>
              <a:spLocks noChangeArrowheads="1"/>
            </p:cNvSpPr>
            <p:nvPr/>
          </p:nvSpPr>
          <p:spPr bwMode="auto">
            <a:xfrm>
              <a:off x="1752600" y="4724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1" name="Oval 61"/>
            <p:cNvSpPr>
              <a:spLocks noChangeArrowheads="1"/>
            </p:cNvSpPr>
            <p:nvPr/>
          </p:nvSpPr>
          <p:spPr bwMode="auto">
            <a:xfrm>
              <a:off x="1633538" y="48482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2" name="Oval 62"/>
            <p:cNvSpPr>
              <a:spLocks noChangeArrowheads="1"/>
            </p:cNvSpPr>
            <p:nvPr/>
          </p:nvSpPr>
          <p:spPr bwMode="auto">
            <a:xfrm>
              <a:off x="1709738" y="50006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3" name="Oval 63"/>
            <p:cNvSpPr>
              <a:spLocks noChangeArrowheads="1"/>
            </p:cNvSpPr>
            <p:nvPr/>
          </p:nvSpPr>
          <p:spPr bwMode="auto">
            <a:xfrm>
              <a:off x="2300288" y="28479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4" name="Oval 64"/>
            <p:cNvSpPr>
              <a:spLocks noChangeArrowheads="1"/>
            </p:cNvSpPr>
            <p:nvPr/>
          </p:nvSpPr>
          <p:spPr bwMode="auto">
            <a:xfrm>
              <a:off x="2071688" y="28479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5" name="Oval 65"/>
            <p:cNvSpPr>
              <a:spLocks noChangeArrowheads="1"/>
            </p:cNvSpPr>
            <p:nvPr/>
          </p:nvSpPr>
          <p:spPr bwMode="auto">
            <a:xfrm>
              <a:off x="4191000" y="28622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6" name="Oval 66"/>
            <p:cNvSpPr>
              <a:spLocks noChangeArrowheads="1"/>
            </p:cNvSpPr>
            <p:nvPr/>
          </p:nvSpPr>
          <p:spPr bwMode="auto">
            <a:xfrm>
              <a:off x="3962400" y="28622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7" name="Oval 67"/>
            <p:cNvSpPr>
              <a:spLocks noChangeArrowheads="1"/>
            </p:cNvSpPr>
            <p:nvPr/>
          </p:nvSpPr>
          <p:spPr bwMode="auto">
            <a:xfrm>
              <a:off x="1752600" y="31242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8" name="Oval 68"/>
            <p:cNvSpPr>
              <a:spLocks noChangeArrowheads="1"/>
            </p:cNvSpPr>
            <p:nvPr/>
          </p:nvSpPr>
          <p:spPr bwMode="auto">
            <a:xfrm>
              <a:off x="4476750" y="3467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9" name="Text Box 69"/>
            <p:cNvSpPr txBox="1">
              <a:spLocks noChangeArrowheads="1"/>
            </p:cNvSpPr>
            <p:nvPr/>
          </p:nvSpPr>
          <p:spPr bwMode="auto">
            <a:xfrm>
              <a:off x="1482088" y="6107668"/>
              <a:ext cx="6896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110" name="Text Box 70"/>
            <p:cNvSpPr txBox="1">
              <a:spLocks noChangeArrowheads="1"/>
            </p:cNvSpPr>
            <p:nvPr/>
          </p:nvSpPr>
          <p:spPr bwMode="auto">
            <a:xfrm>
              <a:off x="3137451" y="4101584"/>
              <a:ext cx="856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 gas</a:t>
              </a:r>
              <a:endParaRPr lang="en-US" altLang="id-ID" sz="1800" baseline="-25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1" name="Line 71"/>
            <p:cNvSpPr>
              <a:spLocks noChangeShapeType="1"/>
            </p:cNvSpPr>
            <p:nvPr/>
          </p:nvSpPr>
          <p:spPr bwMode="auto">
            <a:xfrm flipV="1">
              <a:off x="1828800" y="4495800"/>
              <a:ext cx="1447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2" name="Line 72"/>
            <p:cNvSpPr>
              <a:spLocks noChangeShapeType="1"/>
            </p:cNvSpPr>
            <p:nvPr/>
          </p:nvSpPr>
          <p:spPr bwMode="auto">
            <a:xfrm>
              <a:off x="1295400" y="5638800"/>
              <a:ext cx="457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3" name="Line 73"/>
            <p:cNvSpPr>
              <a:spLocks noChangeShapeType="1"/>
            </p:cNvSpPr>
            <p:nvPr/>
          </p:nvSpPr>
          <p:spPr bwMode="auto">
            <a:xfrm flipH="1">
              <a:off x="3886200" y="3505200"/>
              <a:ext cx="10668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698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4" name="Rectangle 113"/>
          <p:cNvSpPr/>
          <p:nvPr/>
        </p:nvSpPr>
        <p:spPr>
          <a:xfrm>
            <a:off x="726142" y="779929"/>
            <a:ext cx="7799294" cy="51636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7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12731" y="1032701"/>
            <a:ext cx="7243763" cy="4906416"/>
            <a:chOff x="864813" y="1570584"/>
            <a:chExt cx="7243763" cy="4906416"/>
          </a:xfrm>
        </p:grpSpPr>
        <p:sp>
          <p:nvSpPr>
            <p:cNvPr id="59" name="Text Box 5"/>
            <p:cNvSpPr txBox="1">
              <a:spLocks noChangeArrowheads="1"/>
            </p:cNvSpPr>
            <p:nvPr/>
          </p:nvSpPr>
          <p:spPr bwMode="auto">
            <a:xfrm>
              <a:off x="864813" y="1570584"/>
              <a:ext cx="2900363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Our Laboratory Practice: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    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 + </a:t>
              </a:r>
              <a:r>
                <a:rPr lang="en-US" altLang="id-ID" sz="18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endParaRPr lang="en-US" altLang="id-ID" sz="1800" dirty="0">
                <a:solidFill>
                  <a:srgbClr val="00FF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60" name="Picture 92" descr="j02341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5063" y="2627859"/>
              <a:ext cx="143351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4305300" y="3962400"/>
              <a:ext cx="1752600" cy="19812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5" name="Rectangle 3"/>
            <p:cNvSpPr>
              <a:spLocks noChangeArrowheads="1"/>
            </p:cNvSpPr>
            <p:nvPr/>
          </p:nvSpPr>
          <p:spPr bwMode="auto">
            <a:xfrm>
              <a:off x="4305300" y="4343400"/>
              <a:ext cx="1752600" cy="158115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6" name="Rectangle 7"/>
            <p:cNvSpPr>
              <a:spLocks noChangeArrowheads="1"/>
            </p:cNvSpPr>
            <p:nvPr/>
          </p:nvSpPr>
          <p:spPr bwMode="auto">
            <a:xfrm>
              <a:off x="4857750" y="2514600"/>
              <a:ext cx="552450" cy="28956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7" name="AutoShape 8"/>
            <p:cNvSpPr>
              <a:spLocks noChangeArrowheads="1"/>
            </p:cNvSpPr>
            <p:nvPr/>
          </p:nvSpPr>
          <p:spPr bwMode="auto">
            <a:xfrm>
              <a:off x="1066800" y="4038600"/>
              <a:ext cx="1447800" cy="1828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8" name="Rectangle 9"/>
            <p:cNvSpPr>
              <a:spLocks noChangeArrowheads="1"/>
            </p:cNvSpPr>
            <p:nvPr/>
          </p:nvSpPr>
          <p:spPr bwMode="auto">
            <a:xfrm>
              <a:off x="1543050" y="3962400"/>
              <a:ext cx="457200" cy="685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19" name="Line 11"/>
            <p:cNvSpPr>
              <a:spLocks noChangeShapeType="1"/>
            </p:cNvSpPr>
            <p:nvPr/>
          </p:nvSpPr>
          <p:spPr bwMode="auto">
            <a:xfrm>
              <a:off x="1828800" y="3200400"/>
              <a:ext cx="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0" name="Line 12"/>
            <p:cNvSpPr>
              <a:spLocks noChangeShapeType="1"/>
            </p:cNvSpPr>
            <p:nvPr/>
          </p:nvSpPr>
          <p:spPr bwMode="auto">
            <a:xfrm>
              <a:off x="1733550" y="32766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1" name="Rectangle 13"/>
            <p:cNvSpPr>
              <a:spLocks noChangeArrowheads="1"/>
            </p:cNvSpPr>
            <p:nvPr/>
          </p:nvSpPr>
          <p:spPr bwMode="auto">
            <a:xfrm>
              <a:off x="1543050" y="3924300"/>
              <a:ext cx="4572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cxnSp>
          <p:nvCxnSpPr>
            <p:cNvPr id="122" name="AutoShape 14"/>
            <p:cNvCxnSpPr>
              <a:cxnSpLocks noChangeShapeType="1"/>
              <a:stCxn id="119" idx="0"/>
            </p:cNvCxnSpPr>
            <p:nvPr/>
          </p:nvCxnSpPr>
          <p:spPr bwMode="auto">
            <a:xfrm rot="5400000" flipV="1">
              <a:off x="2286000" y="2743200"/>
              <a:ext cx="2438400" cy="3352800"/>
            </a:xfrm>
            <a:prstGeom prst="bentConnector4">
              <a:avLst>
                <a:gd name="adj1" fmla="val -9375"/>
                <a:gd name="adj2" fmla="val 7783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" name="AutoShape 15"/>
            <p:cNvCxnSpPr>
              <a:cxnSpLocks noChangeShapeType="1"/>
              <a:stCxn id="120" idx="0"/>
            </p:cNvCxnSpPr>
            <p:nvPr/>
          </p:nvCxnSpPr>
          <p:spPr bwMode="auto">
            <a:xfrm rot="5400000" flipV="1">
              <a:off x="2276475" y="2733675"/>
              <a:ext cx="2209800" cy="3295650"/>
            </a:xfrm>
            <a:prstGeom prst="bentConnector4">
              <a:avLst>
                <a:gd name="adj1" fmla="val -19042"/>
                <a:gd name="adj2" fmla="val 8814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4" name="Line 16"/>
            <p:cNvSpPr>
              <a:spLocks noChangeShapeType="1"/>
            </p:cNvSpPr>
            <p:nvPr/>
          </p:nvSpPr>
          <p:spPr bwMode="auto">
            <a:xfrm flipV="1">
              <a:off x="5181600" y="50292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5" name="Line 17"/>
            <p:cNvSpPr>
              <a:spLocks noChangeShapeType="1"/>
            </p:cNvSpPr>
            <p:nvPr/>
          </p:nvSpPr>
          <p:spPr bwMode="auto">
            <a:xfrm flipV="1">
              <a:off x="5029200" y="50292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6" name="AutoShape 23" descr="80%"/>
            <p:cNvSpPr>
              <a:spLocks noChangeArrowheads="1"/>
            </p:cNvSpPr>
            <p:nvPr/>
          </p:nvSpPr>
          <p:spPr bwMode="auto">
            <a:xfrm rot="10800000">
              <a:off x="1104900" y="4991100"/>
              <a:ext cx="1371600" cy="838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7" name="Rectangle 33"/>
            <p:cNvSpPr>
              <a:spLocks noChangeArrowheads="1"/>
            </p:cNvSpPr>
            <p:nvPr/>
          </p:nvSpPr>
          <p:spPr bwMode="auto">
            <a:xfrm>
              <a:off x="4863353" y="2524125"/>
              <a:ext cx="514350" cy="2124075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8" name="Oval 47"/>
            <p:cNvSpPr>
              <a:spLocks noChangeArrowheads="1"/>
            </p:cNvSpPr>
            <p:nvPr/>
          </p:nvSpPr>
          <p:spPr bwMode="auto">
            <a:xfrm>
              <a:off x="5105400" y="47625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9" name="Oval 49"/>
            <p:cNvSpPr>
              <a:spLocks noChangeArrowheads="1"/>
            </p:cNvSpPr>
            <p:nvPr/>
          </p:nvSpPr>
          <p:spPr bwMode="auto">
            <a:xfrm>
              <a:off x="5214938" y="48863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0" name="Oval 50"/>
            <p:cNvSpPr>
              <a:spLocks noChangeArrowheads="1"/>
            </p:cNvSpPr>
            <p:nvPr/>
          </p:nvSpPr>
          <p:spPr bwMode="auto">
            <a:xfrm>
              <a:off x="4986338" y="48863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1" name="Oval 51"/>
            <p:cNvSpPr>
              <a:spLocks noChangeArrowheads="1"/>
            </p:cNvSpPr>
            <p:nvPr/>
          </p:nvSpPr>
          <p:spPr bwMode="auto">
            <a:xfrm>
              <a:off x="5062538" y="50387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2" name="Oval 70"/>
            <p:cNvSpPr>
              <a:spLocks noChangeArrowheads="1"/>
            </p:cNvSpPr>
            <p:nvPr/>
          </p:nvSpPr>
          <p:spPr bwMode="auto">
            <a:xfrm>
              <a:off x="1743075" y="46767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3" name="Oval 73"/>
            <p:cNvSpPr>
              <a:spLocks noChangeArrowheads="1"/>
            </p:cNvSpPr>
            <p:nvPr/>
          </p:nvSpPr>
          <p:spPr bwMode="auto">
            <a:xfrm>
              <a:off x="1700213" y="4953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4" name="Oval 75"/>
            <p:cNvSpPr>
              <a:spLocks noChangeArrowheads="1"/>
            </p:cNvSpPr>
            <p:nvPr/>
          </p:nvSpPr>
          <p:spPr bwMode="auto">
            <a:xfrm>
              <a:off x="1905000" y="5334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5" name="Oval 77"/>
            <p:cNvSpPr>
              <a:spLocks noChangeArrowheads="1"/>
            </p:cNvSpPr>
            <p:nvPr/>
          </p:nvSpPr>
          <p:spPr bwMode="auto">
            <a:xfrm>
              <a:off x="1752600" y="5486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6" name="Oval 78"/>
            <p:cNvSpPr>
              <a:spLocks noChangeArrowheads="1"/>
            </p:cNvSpPr>
            <p:nvPr/>
          </p:nvSpPr>
          <p:spPr bwMode="auto">
            <a:xfrm>
              <a:off x="2452688" y="28479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7" name="Oval 79"/>
            <p:cNvSpPr>
              <a:spLocks noChangeArrowheads="1"/>
            </p:cNvSpPr>
            <p:nvPr/>
          </p:nvSpPr>
          <p:spPr bwMode="auto">
            <a:xfrm>
              <a:off x="2224088" y="28479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8" name="Oval 80"/>
            <p:cNvSpPr>
              <a:spLocks noChangeArrowheads="1"/>
            </p:cNvSpPr>
            <p:nvPr/>
          </p:nvSpPr>
          <p:spPr bwMode="auto">
            <a:xfrm>
              <a:off x="4343400" y="28622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39" name="Oval 81"/>
            <p:cNvSpPr>
              <a:spLocks noChangeArrowheads="1"/>
            </p:cNvSpPr>
            <p:nvPr/>
          </p:nvSpPr>
          <p:spPr bwMode="auto">
            <a:xfrm>
              <a:off x="4114800" y="28622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0" name="Oval 82"/>
            <p:cNvSpPr>
              <a:spLocks noChangeArrowheads="1"/>
            </p:cNvSpPr>
            <p:nvPr/>
          </p:nvSpPr>
          <p:spPr bwMode="auto">
            <a:xfrm>
              <a:off x="1752600" y="29718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1" name="Oval 83"/>
            <p:cNvSpPr>
              <a:spLocks noChangeArrowheads="1"/>
            </p:cNvSpPr>
            <p:nvPr/>
          </p:nvSpPr>
          <p:spPr bwMode="auto">
            <a:xfrm>
              <a:off x="4476750" y="36195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8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2" name="Text Box 84"/>
            <p:cNvSpPr txBox="1">
              <a:spLocks noChangeArrowheads="1"/>
            </p:cNvSpPr>
            <p:nvPr/>
          </p:nvSpPr>
          <p:spPr bwMode="auto">
            <a:xfrm>
              <a:off x="1398269" y="6107668"/>
              <a:ext cx="68961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</a:p>
          </p:txBody>
        </p:sp>
        <p:sp>
          <p:nvSpPr>
            <p:cNvPr id="143" name="Text Box 85"/>
            <p:cNvSpPr txBox="1">
              <a:spLocks noChangeArrowheads="1"/>
            </p:cNvSpPr>
            <p:nvPr/>
          </p:nvSpPr>
          <p:spPr bwMode="auto">
            <a:xfrm>
              <a:off x="3134188" y="4128709"/>
              <a:ext cx="856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 gas</a:t>
              </a:r>
              <a:endParaRPr lang="en-US" altLang="id-ID" sz="1800" baseline="-25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4" name="Line 86"/>
            <p:cNvSpPr>
              <a:spLocks noChangeShapeType="1"/>
            </p:cNvSpPr>
            <p:nvPr/>
          </p:nvSpPr>
          <p:spPr bwMode="auto">
            <a:xfrm flipV="1">
              <a:off x="1828800" y="4495800"/>
              <a:ext cx="1447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1295400" y="5638800"/>
              <a:ext cx="457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6" name="Line 88"/>
            <p:cNvSpPr>
              <a:spLocks noChangeShapeType="1"/>
            </p:cNvSpPr>
            <p:nvPr/>
          </p:nvSpPr>
          <p:spPr bwMode="auto">
            <a:xfrm flipH="1">
              <a:off x="3886200" y="3505200"/>
              <a:ext cx="10668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91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4" name="Rectangle 113"/>
          <p:cNvSpPr/>
          <p:nvPr/>
        </p:nvSpPr>
        <p:spPr>
          <a:xfrm>
            <a:off x="309283" y="779929"/>
            <a:ext cx="8565776" cy="51636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8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57761" y="1025664"/>
            <a:ext cx="8341098" cy="4874898"/>
            <a:chOff x="726702" y="1563547"/>
            <a:chExt cx="8341098" cy="4874898"/>
          </a:xfrm>
        </p:grpSpPr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864813" y="1570584"/>
              <a:ext cx="2900363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Our Laboratory Practice: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    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 + </a:t>
              </a:r>
              <a:r>
                <a:rPr lang="en-US" altLang="id-ID" sz="18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endParaRPr lang="en-US" altLang="id-ID" sz="1800" dirty="0">
                <a:solidFill>
                  <a:srgbClr val="00FF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9" name="Picture 92" descr="j02341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9400" y="1563547"/>
              <a:ext cx="143351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3965202" y="3949800"/>
              <a:ext cx="1752600" cy="19812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3965202" y="4330800"/>
              <a:ext cx="1752600" cy="158115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4517652" y="2502000"/>
              <a:ext cx="552450" cy="2895600"/>
            </a:xfrm>
            <a:prstGeom prst="rect">
              <a:avLst/>
            </a:prstGeom>
            <a:solidFill>
              <a:srgbClr val="0033C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3" name="AutoShape 8"/>
            <p:cNvSpPr>
              <a:spLocks noChangeArrowheads="1"/>
            </p:cNvSpPr>
            <p:nvPr/>
          </p:nvSpPr>
          <p:spPr bwMode="auto">
            <a:xfrm>
              <a:off x="726702" y="4026000"/>
              <a:ext cx="1447800" cy="1828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1202952" y="3949800"/>
              <a:ext cx="457200" cy="685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488702" y="3187800"/>
              <a:ext cx="0" cy="1600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1393452" y="3264000"/>
              <a:ext cx="0" cy="1524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1202952" y="3911700"/>
              <a:ext cx="457200" cy="533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cxnSp>
          <p:nvCxnSpPr>
            <p:cNvPr id="18" name="AutoShape 13"/>
            <p:cNvCxnSpPr>
              <a:cxnSpLocks noChangeShapeType="1"/>
              <a:stCxn id="15" idx="0"/>
            </p:cNvCxnSpPr>
            <p:nvPr/>
          </p:nvCxnSpPr>
          <p:spPr bwMode="auto">
            <a:xfrm rot="5400000" flipV="1">
              <a:off x="1945902" y="2730600"/>
              <a:ext cx="2438400" cy="3352800"/>
            </a:xfrm>
            <a:prstGeom prst="bentConnector4">
              <a:avLst>
                <a:gd name="adj1" fmla="val -9375"/>
                <a:gd name="adj2" fmla="val 7783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4"/>
            <p:cNvCxnSpPr>
              <a:cxnSpLocks noChangeShapeType="1"/>
              <a:stCxn id="16" idx="0"/>
            </p:cNvCxnSpPr>
            <p:nvPr/>
          </p:nvCxnSpPr>
          <p:spPr bwMode="auto">
            <a:xfrm rot="5400000" flipV="1">
              <a:off x="1936377" y="2721075"/>
              <a:ext cx="2209800" cy="3295650"/>
            </a:xfrm>
            <a:prstGeom prst="bentConnector4">
              <a:avLst>
                <a:gd name="adj1" fmla="val -19042"/>
                <a:gd name="adj2" fmla="val 88148"/>
              </a:avLst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 flipV="1">
              <a:off x="4841502" y="5016600"/>
              <a:ext cx="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6"/>
            <p:cNvSpPr>
              <a:spLocks noChangeShapeType="1"/>
            </p:cNvSpPr>
            <p:nvPr/>
          </p:nvSpPr>
          <p:spPr bwMode="auto">
            <a:xfrm flipV="1">
              <a:off x="4689102" y="50166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 rot="10800000">
              <a:off x="764802" y="4978500"/>
              <a:ext cx="1371600" cy="838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0033CC"/>
                </a:gs>
                <a:gs pos="100000">
                  <a:srgbClr val="00185E"/>
                </a:gs>
              </a:gsLst>
              <a:lin ang="54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4536702" y="2511525"/>
              <a:ext cx="514350" cy="2505075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4722440" y="502612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1402977" y="4664175"/>
              <a:ext cx="76200" cy="114300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1360115" y="4940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564902" y="53214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1412502" y="54738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188790" y="28353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1960190" y="28353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079502" y="28496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3850902" y="2849663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1412502" y="28830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4136652" y="3683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2400">
                <a:latin typeface="Times New Roman" panose="02020603050405020304" pitchFamily="18" charset="0"/>
              </a:endParaRPr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211917" y="6069113"/>
              <a:ext cx="606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altLang="id-ID" sz="18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endParaRPr lang="en-US" altLang="id-ID" sz="1800" baseline="-25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2771677" y="4088984"/>
              <a:ext cx="85632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 gas</a:t>
              </a:r>
              <a:endParaRPr lang="en-US" altLang="id-ID" sz="1800" baseline="-25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1488702" y="4483200"/>
              <a:ext cx="144780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>
              <a:off x="955302" y="5626200"/>
              <a:ext cx="457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546102" y="3492600"/>
              <a:ext cx="10668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6629400" y="3352800"/>
              <a:ext cx="0" cy="2209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>
              <a:off x="6629400" y="5562600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6629400" y="3886200"/>
              <a:ext cx="2133600" cy="1676400"/>
            </a:xfrm>
            <a:custGeom>
              <a:avLst/>
              <a:gdLst>
                <a:gd name="T0" fmla="*/ 0 w 1344"/>
                <a:gd name="T1" fmla="*/ 2147483646 h 1056"/>
                <a:gd name="T2" fmla="*/ 2147483646 w 1344"/>
                <a:gd name="T3" fmla="*/ 2147483646 h 1056"/>
                <a:gd name="T4" fmla="*/ 2147483646 w 1344"/>
                <a:gd name="T5" fmla="*/ 2147483646 h 1056"/>
                <a:gd name="T6" fmla="*/ 2147483646 w 1344"/>
                <a:gd name="T7" fmla="*/ 0 h 10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44"/>
                <a:gd name="T13" fmla="*/ 0 h 1056"/>
                <a:gd name="T14" fmla="*/ 1344 w 1344"/>
                <a:gd name="T15" fmla="*/ 1056 h 10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44" h="1056">
                  <a:moveTo>
                    <a:pt x="0" y="1056"/>
                  </a:moveTo>
                  <a:cubicBezTo>
                    <a:pt x="12" y="960"/>
                    <a:pt x="24" y="864"/>
                    <a:pt x="144" y="720"/>
                  </a:cubicBezTo>
                  <a:cubicBezTo>
                    <a:pt x="264" y="576"/>
                    <a:pt x="520" y="312"/>
                    <a:pt x="720" y="192"/>
                  </a:cubicBezTo>
                  <a:cubicBezTo>
                    <a:pt x="920" y="72"/>
                    <a:pt x="1132" y="36"/>
                    <a:pt x="1344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7086600" y="5715000"/>
              <a:ext cx="16764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Time (min)</a:t>
              </a:r>
            </a:p>
          </p:txBody>
        </p:sp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 rot="16200000">
              <a:off x="5441157" y="4387056"/>
              <a:ext cx="1828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800" dirty="0" smtClean="0">
                  <a:latin typeface="Segoe UI" panose="020B0502040204020203" pitchFamily="34" charset="0"/>
                  <a:cs typeface="Segoe UI" panose="020B0502040204020203" pitchFamily="34" charset="0"/>
                </a:rPr>
                <a:t>Volume 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</a:rPr>
                <a:t> (ml)</a:t>
              </a:r>
              <a:endParaRPr lang="en-US" altLang="id-ID" sz="1800" baseline="-25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2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293" b="36169"/>
          <a:stretch/>
        </p:blipFill>
        <p:spPr>
          <a:xfrm rot="10800000">
            <a:off x="0" y="0"/>
            <a:ext cx="9144000" cy="1556792"/>
          </a:xfrm>
          <a:prstGeom prst="rect">
            <a:avLst/>
          </a:prstGeom>
        </p:spPr>
      </p:pic>
      <p:sp>
        <p:nvSpPr>
          <p:cNvPr id="114" name="Rectangle 113"/>
          <p:cNvSpPr/>
          <p:nvPr/>
        </p:nvSpPr>
        <p:spPr>
          <a:xfrm>
            <a:off x="336176" y="711742"/>
            <a:ext cx="8323729" cy="51636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77518" y="5989687"/>
            <a:ext cx="699247" cy="868313"/>
          </a:xfrm>
          <a:prstGeom prst="rect">
            <a:avLst/>
          </a:prstGeom>
          <a:solidFill>
            <a:srgbClr val="9999FF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77518" y="6218237"/>
            <a:ext cx="699247" cy="365125"/>
          </a:xfrm>
        </p:spPr>
        <p:txBody>
          <a:bodyPr/>
          <a:lstStyle/>
          <a:p>
            <a:pPr algn="ctr"/>
            <a:fld id="{3E6FA1D9-FFFD-49D4-90E8-6FB0953DAABD}" type="slidenum">
              <a:rPr lang="en-US" sz="16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 algn="ctr"/>
              <a:t>9</a:t>
            </a:fld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22766" y="964514"/>
            <a:ext cx="7820400" cy="4482970"/>
            <a:chOff x="864813" y="1570584"/>
            <a:chExt cx="7820400" cy="4482970"/>
          </a:xfrm>
        </p:grpSpPr>
        <p:sp>
          <p:nvSpPr>
            <p:cNvPr id="42" name="Text Box 5"/>
            <p:cNvSpPr txBox="1">
              <a:spLocks noChangeArrowheads="1"/>
            </p:cNvSpPr>
            <p:nvPr/>
          </p:nvSpPr>
          <p:spPr bwMode="auto">
            <a:xfrm>
              <a:off x="864813" y="1570584"/>
              <a:ext cx="2900363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Our Laboratory Practice: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    H</a:t>
              </a:r>
              <a:r>
                <a:rPr lang="en-US" altLang="id-ID" sz="1800" baseline="-250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r>
                <a:rPr lang="en-US" altLang="id-ID" sz="1800" dirty="0"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 + </a:t>
              </a:r>
              <a:r>
                <a:rPr lang="en-US" altLang="id-ID" sz="18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O</a:t>
              </a:r>
              <a:r>
                <a:rPr lang="en-US" altLang="id-ID" sz="1800" baseline="-25000" dirty="0" smtClean="0">
                  <a:solidFill>
                    <a:srgbClr val="00FF00"/>
                  </a:solidFill>
                  <a:latin typeface="Segoe UI" panose="020B0502040204020203" pitchFamily="34" charset="0"/>
                  <a:cs typeface="Segoe UI" panose="020B0502040204020203" pitchFamily="34" charset="0"/>
                  <a:sym typeface="Wingdings" panose="05000000000000000000" pitchFamily="2" charset="2"/>
                </a:rPr>
                <a:t>2</a:t>
              </a:r>
              <a:endParaRPr lang="en-US" altLang="id-ID" sz="1800" dirty="0">
                <a:solidFill>
                  <a:srgbClr val="00FF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endParaRPr>
            </a:p>
          </p:txBody>
        </p:sp>
        <p:pic>
          <p:nvPicPr>
            <p:cNvPr id="43" name="Picture 18" descr="j023413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5176" y="3248025"/>
              <a:ext cx="1433513" cy="1524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48"/>
            <p:cNvSpPr txBox="1">
              <a:spLocks noChangeArrowheads="1"/>
            </p:cNvSpPr>
            <p:nvPr/>
          </p:nvSpPr>
          <p:spPr bwMode="auto">
            <a:xfrm>
              <a:off x="1600200" y="5410200"/>
              <a:ext cx="1524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5" name="Text Box 49"/>
            <p:cNvSpPr txBox="1">
              <a:spLocks noChangeArrowheads="1"/>
            </p:cNvSpPr>
            <p:nvPr/>
          </p:nvSpPr>
          <p:spPr bwMode="auto">
            <a:xfrm>
              <a:off x="1600200" y="5410200"/>
              <a:ext cx="1524000" cy="338554"/>
            </a:xfrm>
            <a:prstGeom prst="rect">
              <a:avLst/>
            </a:prstGeom>
            <a:noFill/>
            <a:ln w="12700">
              <a:solidFill>
                <a:srgbClr val="A45100"/>
              </a:solidFill>
              <a:miter lim="800000"/>
              <a:headEnd type="none" w="sm" len="sm"/>
              <a:tailEnd type="none" w="sm" len="sm"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A45100"/>
              </a:extrusionClr>
              <a:contourClr>
                <a:srgbClr val="A451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  <a:flatTx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600">
                  <a:latin typeface="Segoe UI" panose="020B0502040204020203" pitchFamily="34" charset="0"/>
                  <a:cs typeface="Segoe UI" panose="020B0502040204020203" pitchFamily="34" charset="0"/>
                </a:rPr>
                <a:t>    </a:t>
              </a:r>
            </a:p>
          </p:txBody>
        </p:sp>
        <p:sp>
          <p:nvSpPr>
            <p:cNvPr id="46" name="Rectangle 47"/>
            <p:cNvSpPr>
              <a:spLocks noChangeArrowheads="1"/>
            </p:cNvSpPr>
            <p:nvPr/>
          </p:nvSpPr>
          <p:spPr bwMode="auto">
            <a:xfrm>
              <a:off x="1600200" y="5267325"/>
              <a:ext cx="1524000" cy="15240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  <a:contourClr>
                <a:schemeClr val="accent1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7" name="Text Box 50"/>
            <p:cNvSpPr txBox="1">
              <a:spLocks noChangeArrowheads="1"/>
            </p:cNvSpPr>
            <p:nvPr/>
          </p:nvSpPr>
          <p:spPr bwMode="auto">
            <a:xfrm>
              <a:off x="1696478" y="5381625"/>
              <a:ext cx="1333500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13,356   g</a:t>
              </a:r>
            </a:p>
          </p:txBody>
        </p:sp>
        <p:sp>
          <p:nvSpPr>
            <p:cNvPr id="48" name="AutoShape 31"/>
            <p:cNvSpPr>
              <a:spLocks noChangeArrowheads="1"/>
            </p:cNvSpPr>
            <p:nvPr/>
          </p:nvSpPr>
          <p:spPr bwMode="auto">
            <a:xfrm>
              <a:off x="1714500" y="3390900"/>
              <a:ext cx="1447800" cy="18288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9" name="Rectangle 32"/>
            <p:cNvSpPr>
              <a:spLocks noChangeArrowheads="1"/>
            </p:cNvSpPr>
            <p:nvPr/>
          </p:nvSpPr>
          <p:spPr bwMode="auto">
            <a:xfrm>
              <a:off x="2190750" y="3314700"/>
              <a:ext cx="457200" cy="685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0" name="Rectangle 33" descr="Outlined diamond"/>
            <p:cNvSpPr>
              <a:spLocks noChangeArrowheads="1"/>
            </p:cNvSpPr>
            <p:nvPr/>
          </p:nvSpPr>
          <p:spPr bwMode="auto">
            <a:xfrm>
              <a:off x="2190750" y="3276600"/>
              <a:ext cx="457200" cy="533400"/>
            </a:xfrm>
            <a:prstGeom prst="rect">
              <a:avLst/>
            </a:prstGeom>
            <a:blipFill dpi="0" rotWithShape="0">
              <a:blip r:embed="rId6"/>
              <a:srcRect/>
              <a:tile tx="0" ty="0" sx="100000" sy="100000" flip="none" algn="tl"/>
            </a:blip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1" name="AutoShape 34" descr="70%"/>
            <p:cNvSpPr>
              <a:spLocks noChangeArrowheads="1"/>
            </p:cNvSpPr>
            <p:nvPr/>
          </p:nvSpPr>
          <p:spPr bwMode="auto">
            <a:xfrm rot="10800000">
              <a:off x="1752600" y="4343400"/>
              <a:ext cx="1371600" cy="8382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0">
              <a:blip r:embed="rId7"/>
              <a:srcRect/>
              <a:tile tx="0" ty="0" sx="100000" sy="100000" flip="none" algn="tl"/>
            </a:blip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2" name="Oval 35"/>
            <p:cNvSpPr>
              <a:spLocks noChangeArrowheads="1"/>
            </p:cNvSpPr>
            <p:nvPr/>
          </p:nvSpPr>
          <p:spPr bwMode="auto">
            <a:xfrm>
              <a:off x="2390775" y="40290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3" name="Oval 36"/>
            <p:cNvSpPr>
              <a:spLocks noChangeArrowheads="1"/>
            </p:cNvSpPr>
            <p:nvPr/>
          </p:nvSpPr>
          <p:spPr bwMode="auto">
            <a:xfrm>
              <a:off x="2500313" y="41529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4" name="Oval 37"/>
            <p:cNvSpPr>
              <a:spLocks noChangeArrowheads="1"/>
            </p:cNvSpPr>
            <p:nvPr/>
          </p:nvSpPr>
          <p:spPr bwMode="auto">
            <a:xfrm>
              <a:off x="2271713" y="41529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5" name="Oval 38"/>
            <p:cNvSpPr>
              <a:spLocks noChangeArrowheads="1"/>
            </p:cNvSpPr>
            <p:nvPr/>
          </p:nvSpPr>
          <p:spPr bwMode="auto">
            <a:xfrm>
              <a:off x="2347913" y="43053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6" name="Oval 39"/>
            <p:cNvSpPr>
              <a:spLocks noChangeArrowheads="1"/>
            </p:cNvSpPr>
            <p:nvPr/>
          </p:nvSpPr>
          <p:spPr bwMode="auto">
            <a:xfrm>
              <a:off x="2290763" y="45624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7" name="Oval 40"/>
            <p:cNvSpPr>
              <a:spLocks noChangeArrowheads="1"/>
            </p:cNvSpPr>
            <p:nvPr/>
          </p:nvSpPr>
          <p:spPr bwMode="auto">
            <a:xfrm>
              <a:off x="2400300" y="46863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58" name="Oval 41"/>
            <p:cNvSpPr>
              <a:spLocks noChangeArrowheads="1"/>
            </p:cNvSpPr>
            <p:nvPr/>
          </p:nvSpPr>
          <p:spPr bwMode="auto">
            <a:xfrm>
              <a:off x="2171700" y="46863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2" name="Oval 42"/>
            <p:cNvSpPr>
              <a:spLocks noChangeArrowheads="1"/>
            </p:cNvSpPr>
            <p:nvPr/>
          </p:nvSpPr>
          <p:spPr bwMode="auto">
            <a:xfrm>
              <a:off x="2247900" y="48387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3" name="Oval 43"/>
            <p:cNvSpPr>
              <a:spLocks noChangeArrowheads="1"/>
            </p:cNvSpPr>
            <p:nvPr/>
          </p:nvSpPr>
          <p:spPr bwMode="auto">
            <a:xfrm>
              <a:off x="2671763" y="4714875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4" name="Oval 44"/>
            <p:cNvSpPr>
              <a:spLocks noChangeArrowheads="1"/>
            </p:cNvSpPr>
            <p:nvPr/>
          </p:nvSpPr>
          <p:spPr bwMode="auto">
            <a:xfrm>
              <a:off x="2781300" y="48387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5" name="Oval 45"/>
            <p:cNvSpPr>
              <a:spLocks noChangeArrowheads="1"/>
            </p:cNvSpPr>
            <p:nvPr/>
          </p:nvSpPr>
          <p:spPr bwMode="auto">
            <a:xfrm>
              <a:off x="2552700" y="48387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6" name="Oval 46"/>
            <p:cNvSpPr>
              <a:spLocks noChangeArrowheads="1"/>
            </p:cNvSpPr>
            <p:nvPr/>
          </p:nvSpPr>
          <p:spPr bwMode="auto">
            <a:xfrm>
              <a:off x="2628900" y="4991100"/>
              <a:ext cx="76200" cy="114300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id-ID" altLang="id-ID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7" name="AutoShape 51"/>
            <p:cNvSpPr>
              <a:spLocks noChangeArrowheads="1"/>
            </p:cNvSpPr>
            <p:nvPr/>
          </p:nvSpPr>
          <p:spPr bwMode="auto">
            <a:xfrm>
              <a:off x="1676400" y="5257800"/>
              <a:ext cx="152400" cy="109538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8" name="Line 52"/>
            <p:cNvSpPr>
              <a:spLocks noChangeShapeType="1"/>
            </p:cNvSpPr>
            <p:nvPr/>
          </p:nvSpPr>
          <p:spPr bwMode="auto">
            <a:xfrm>
              <a:off x="6246813" y="3352800"/>
              <a:ext cx="0" cy="2209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69" name="Line 53"/>
            <p:cNvSpPr>
              <a:spLocks noChangeShapeType="1"/>
            </p:cNvSpPr>
            <p:nvPr/>
          </p:nvSpPr>
          <p:spPr bwMode="auto">
            <a:xfrm>
              <a:off x="6246813" y="5562600"/>
              <a:ext cx="2438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0" name="Text Box 55"/>
            <p:cNvSpPr txBox="1">
              <a:spLocks noChangeArrowheads="1"/>
            </p:cNvSpPr>
            <p:nvPr/>
          </p:nvSpPr>
          <p:spPr bwMode="auto">
            <a:xfrm>
              <a:off x="6704013" y="5715000"/>
              <a:ext cx="1676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600">
                  <a:latin typeface="Segoe UI" panose="020B0502040204020203" pitchFamily="34" charset="0"/>
                  <a:cs typeface="Segoe UI" panose="020B0502040204020203" pitchFamily="34" charset="0"/>
                </a:rPr>
                <a:t>Time (min)</a:t>
              </a:r>
            </a:p>
          </p:txBody>
        </p:sp>
        <p:sp>
          <p:nvSpPr>
            <p:cNvPr id="71" name="Text Box 56"/>
            <p:cNvSpPr txBox="1">
              <a:spLocks noChangeArrowheads="1"/>
            </p:cNvSpPr>
            <p:nvPr/>
          </p:nvSpPr>
          <p:spPr bwMode="auto">
            <a:xfrm rot="16200000">
              <a:off x="5060157" y="4399547"/>
              <a:ext cx="18288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anose="05000000000000000000" pitchFamily="2" charset="2"/>
                <a:buChar char="¡"/>
                <a:defRPr sz="29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25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anose="05000000000000000000" pitchFamily="2" charset="2"/>
                <a:buChar char="¡"/>
                <a:defRPr sz="22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l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¡"/>
                <a:defRPr sz="19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id-ID" sz="1600">
                  <a:latin typeface="Segoe UI" panose="020B0502040204020203" pitchFamily="34" charset="0"/>
                  <a:cs typeface="Segoe UI" panose="020B0502040204020203" pitchFamily="34" charset="0"/>
                </a:rPr>
                <a:t>H</a:t>
              </a:r>
              <a:r>
                <a:rPr lang="en-US" altLang="id-ID" sz="16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600">
                  <a:latin typeface="Segoe UI" panose="020B0502040204020203" pitchFamily="34" charset="0"/>
                  <a:cs typeface="Segoe UI" panose="020B0502040204020203" pitchFamily="34" charset="0"/>
                </a:rPr>
                <a:t>O</a:t>
              </a:r>
              <a:r>
                <a:rPr lang="en-US" altLang="id-ID" sz="1600" baseline="-25000">
                  <a:latin typeface="Segoe UI" panose="020B0502040204020203" pitchFamily="34" charset="0"/>
                  <a:cs typeface="Segoe UI" panose="020B0502040204020203" pitchFamily="34" charset="0"/>
                </a:rPr>
                <a:t>2</a:t>
              </a:r>
              <a:r>
                <a:rPr lang="en-US" altLang="id-ID" sz="1600">
                  <a:latin typeface="Segoe UI" panose="020B0502040204020203" pitchFamily="34" charset="0"/>
                  <a:cs typeface="Segoe UI" panose="020B0502040204020203" pitchFamily="34" charset="0"/>
                </a:rPr>
                <a:t> Mass (g)</a:t>
              </a:r>
              <a:endParaRPr lang="en-US" altLang="id-ID" sz="1600" baseline="-250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72" name="Freeform 57"/>
            <p:cNvSpPr>
              <a:spLocks/>
            </p:cNvSpPr>
            <p:nvPr/>
          </p:nvSpPr>
          <p:spPr bwMode="auto">
            <a:xfrm>
              <a:off x="6246813" y="3657600"/>
              <a:ext cx="2133600" cy="1905000"/>
            </a:xfrm>
            <a:custGeom>
              <a:avLst/>
              <a:gdLst>
                <a:gd name="T0" fmla="*/ 0 w 1344"/>
                <a:gd name="T1" fmla="*/ 0 h 1200"/>
                <a:gd name="T2" fmla="*/ 2147483646 w 1344"/>
                <a:gd name="T3" fmla="*/ 2147483646 h 1200"/>
                <a:gd name="T4" fmla="*/ 2147483646 w 1344"/>
                <a:gd name="T5" fmla="*/ 2147483646 h 1200"/>
                <a:gd name="T6" fmla="*/ 2147483646 w 1344"/>
                <a:gd name="T7" fmla="*/ 2147483646 h 1200"/>
                <a:gd name="T8" fmla="*/ 2147483646 w 1344"/>
                <a:gd name="T9" fmla="*/ 2147483646 h 12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44"/>
                <a:gd name="T16" fmla="*/ 0 h 1200"/>
                <a:gd name="T17" fmla="*/ 1344 w 1344"/>
                <a:gd name="T18" fmla="*/ 1200 h 12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44" h="1200">
                  <a:moveTo>
                    <a:pt x="0" y="0"/>
                  </a:moveTo>
                  <a:cubicBezTo>
                    <a:pt x="28" y="120"/>
                    <a:pt x="56" y="240"/>
                    <a:pt x="144" y="384"/>
                  </a:cubicBezTo>
                  <a:cubicBezTo>
                    <a:pt x="232" y="528"/>
                    <a:pt x="352" y="736"/>
                    <a:pt x="528" y="864"/>
                  </a:cubicBezTo>
                  <a:cubicBezTo>
                    <a:pt x="704" y="992"/>
                    <a:pt x="1064" y="1104"/>
                    <a:pt x="1200" y="1152"/>
                  </a:cubicBezTo>
                  <a:cubicBezTo>
                    <a:pt x="1336" y="1200"/>
                    <a:pt x="1340" y="1176"/>
                    <a:pt x="1344" y="1152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60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255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8050</TotalTime>
  <Words>1255</Words>
  <Application>Microsoft Office PowerPoint</Application>
  <PresentationFormat>On-screen Show (4:3)</PresentationFormat>
  <Paragraphs>327</Paragraphs>
  <Slides>35</Slides>
  <Notes>34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Arial</vt:lpstr>
      <vt:lpstr>Calibri</vt:lpstr>
      <vt:lpstr>Calibri Light</vt:lpstr>
      <vt:lpstr>Cambria Math</vt:lpstr>
      <vt:lpstr>Corbel</vt:lpstr>
      <vt:lpstr>Segoe UI</vt:lpstr>
      <vt:lpstr>Segoe UI Black</vt:lpstr>
      <vt:lpstr>Times New Roman</vt:lpstr>
      <vt:lpstr>Wingdings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 Ramadhani</dc:creator>
  <cp:lastModifiedBy>Aida Ramadhani</cp:lastModifiedBy>
  <cp:revision>305</cp:revision>
  <dcterms:created xsi:type="dcterms:W3CDTF">2020-04-15T11:40:03Z</dcterms:created>
  <dcterms:modified xsi:type="dcterms:W3CDTF">2020-05-12T01:30:45Z</dcterms:modified>
</cp:coreProperties>
</file>