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57" r:id="rId8"/>
    <p:sldId id="267" r:id="rId9"/>
    <p:sldId id="268" r:id="rId10"/>
    <p:sldId id="264" r:id="rId11"/>
    <p:sldId id="261" r:id="rId12"/>
    <p:sldId id="269" r:id="rId13"/>
    <p:sldId id="266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D41C24-9D9E-4B1F-A3B3-2DF47E9BEBE4}" type="doc">
      <dgm:prSet loTypeId="urn:microsoft.com/office/officeart/2005/8/layout/arrow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7D98C472-1FFC-4AFF-AA3A-3A1E1B4BDA68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rPr>
            <a:t>Negara Dunia Ketiga</a:t>
          </a:r>
          <a:endParaRPr lang="id-ID" dirty="0">
            <a:solidFill>
              <a:schemeClr val="tx1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614D0B30-902F-472C-B246-76AAD82C797A}" type="parTrans" cxnId="{10119830-A207-435D-B70D-FEAC83CD277A}">
      <dgm:prSet/>
      <dgm:spPr/>
      <dgm:t>
        <a:bodyPr/>
        <a:lstStyle/>
        <a:p>
          <a:endParaRPr lang="id-ID">
            <a:solidFill>
              <a:schemeClr val="tx1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803E46AB-D20B-476C-B435-2D66D3B91B77}" type="sibTrans" cxnId="{10119830-A207-435D-B70D-FEAC83CD277A}">
      <dgm:prSet/>
      <dgm:spPr/>
      <dgm:t>
        <a:bodyPr/>
        <a:lstStyle/>
        <a:p>
          <a:endParaRPr lang="id-ID">
            <a:solidFill>
              <a:schemeClr val="tx1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D36AED6E-58F0-4EAF-B760-4F19D343C41F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rPr>
            <a:t>Negara maju</a:t>
          </a:r>
          <a:endParaRPr lang="id-ID" dirty="0">
            <a:solidFill>
              <a:schemeClr val="tx1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AF73FCB4-7F96-4E6E-9EC7-42C3C941D7CB}" type="parTrans" cxnId="{9DB4A3D3-FF8F-4A1F-BBE1-A1250ABEA91F}">
      <dgm:prSet/>
      <dgm:spPr/>
      <dgm:t>
        <a:bodyPr/>
        <a:lstStyle/>
        <a:p>
          <a:endParaRPr lang="id-ID">
            <a:solidFill>
              <a:schemeClr val="tx1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E7A99775-D55E-4A9D-91CA-B792B566641A}" type="sibTrans" cxnId="{9DB4A3D3-FF8F-4A1F-BBE1-A1250ABEA91F}">
      <dgm:prSet/>
      <dgm:spPr/>
      <dgm:t>
        <a:bodyPr/>
        <a:lstStyle/>
        <a:p>
          <a:endParaRPr lang="id-ID">
            <a:solidFill>
              <a:schemeClr val="tx1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ECA4463B-0E71-43FC-BD71-BA78122D708C}" type="pres">
      <dgm:prSet presAssocID="{5DD41C24-9D9E-4B1F-A3B3-2DF47E9BEBE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FA55F04-F7EB-4FC6-BB59-D4FCF53B8A95}" type="pres">
      <dgm:prSet presAssocID="{7D98C472-1FFC-4AFF-AA3A-3A1E1B4BDA68}" presName="arrow" presStyleLbl="node1" presStyleIdx="0" presStyleCnt="2" custRadScaleRad="51266" custRadScaleInc="-105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BD2E298-F33B-4CAE-BCEC-42C37638AE64}" type="pres">
      <dgm:prSet presAssocID="{D36AED6E-58F0-4EAF-B760-4F19D343C41F}" presName="arrow" presStyleLbl="node1" presStyleIdx="1" presStyleCnt="2" custRadScaleRad="48511" custRadScaleInc="-22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DB4A3D3-FF8F-4A1F-BBE1-A1250ABEA91F}" srcId="{5DD41C24-9D9E-4B1F-A3B3-2DF47E9BEBE4}" destId="{D36AED6E-58F0-4EAF-B760-4F19D343C41F}" srcOrd="1" destOrd="0" parTransId="{AF73FCB4-7F96-4E6E-9EC7-42C3C941D7CB}" sibTransId="{E7A99775-D55E-4A9D-91CA-B792B566641A}"/>
    <dgm:cxn modelId="{B7B662DA-1950-4FB4-8867-195EEF404E0E}" type="presOf" srcId="{5DD41C24-9D9E-4B1F-A3B3-2DF47E9BEBE4}" destId="{ECA4463B-0E71-43FC-BD71-BA78122D708C}" srcOrd="0" destOrd="0" presId="urn:microsoft.com/office/officeart/2005/8/layout/arrow5"/>
    <dgm:cxn modelId="{E350CE0B-2960-4015-812A-2FB1C5A4BDAB}" type="presOf" srcId="{D36AED6E-58F0-4EAF-B760-4F19D343C41F}" destId="{1BD2E298-F33B-4CAE-BCEC-42C37638AE64}" srcOrd="0" destOrd="0" presId="urn:microsoft.com/office/officeart/2005/8/layout/arrow5"/>
    <dgm:cxn modelId="{10119830-A207-435D-B70D-FEAC83CD277A}" srcId="{5DD41C24-9D9E-4B1F-A3B3-2DF47E9BEBE4}" destId="{7D98C472-1FFC-4AFF-AA3A-3A1E1B4BDA68}" srcOrd="0" destOrd="0" parTransId="{614D0B30-902F-472C-B246-76AAD82C797A}" sibTransId="{803E46AB-D20B-476C-B435-2D66D3B91B77}"/>
    <dgm:cxn modelId="{835F314D-D2BB-4581-AC8C-9E1BCEA93ACC}" type="presOf" srcId="{7D98C472-1FFC-4AFF-AA3A-3A1E1B4BDA68}" destId="{FFA55F04-F7EB-4FC6-BB59-D4FCF53B8A95}" srcOrd="0" destOrd="0" presId="urn:microsoft.com/office/officeart/2005/8/layout/arrow5"/>
    <dgm:cxn modelId="{2503C691-CD15-487E-B979-A75159BF6245}" type="presParOf" srcId="{ECA4463B-0E71-43FC-BD71-BA78122D708C}" destId="{FFA55F04-F7EB-4FC6-BB59-D4FCF53B8A95}" srcOrd="0" destOrd="0" presId="urn:microsoft.com/office/officeart/2005/8/layout/arrow5"/>
    <dgm:cxn modelId="{963B57A9-4C05-480D-9B39-13CBA603A00A}" type="presParOf" srcId="{ECA4463B-0E71-43FC-BD71-BA78122D708C}" destId="{1BD2E298-F33B-4CAE-BCEC-42C37638AE6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5D23A8-92D3-4048-A704-74E46EB98CD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61161B3-772A-4A1F-AD83-D1A03E7D3EE3}">
      <dgm:prSet phldrT="[Text]" custT="1"/>
      <dgm:spPr/>
      <dgm:t>
        <a:bodyPr/>
        <a:lstStyle/>
        <a:p>
          <a:r>
            <a:rPr lang="id-ID" sz="2000" dirty="0" smtClean="0">
              <a:latin typeface="Aharoni" panose="02010803020104030203" pitchFamily="2" charset="-79"/>
              <a:cs typeface="Aharoni" panose="02010803020104030203" pitchFamily="2" charset="-79"/>
            </a:rPr>
            <a:t>Tahap prakondisi </a:t>
          </a:r>
          <a:r>
            <a:rPr lang="id-ID" sz="2000" dirty="0" smtClean="0">
              <a:latin typeface="Aharoni" panose="02010803020104030203" pitchFamily="2" charset="-79"/>
              <a:cs typeface="Aharoni" panose="02010803020104030203" pitchFamily="2" charset="-79"/>
            </a:rPr>
            <a:t>lepas </a:t>
          </a:r>
          <a:r>
            <a:rPr lang="id-ID" sz="2000" dirty="0" smtClean="0">
              <a:latin typeface="Aharoni" panose="02010803020104030203" pitchFamily="2" charset="-79"/>
              <a:cs typeface="Aharoni" panose="02010803020104030203" pitchFamily="2" charset="-79"/>
            </a:rPr>
            <a:t>landas</a:t>
          </a:r>
          <a:endParaRPr lang="id-ID" sz="2000" dirty="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9094B7E4-6607-4A2A-841A-63A1F16EB44B}" type="parTrans" cxnId="{9965DAC3-9DDC-49D8-A5D3-68E3A758B91D}">
      <dgm:prSet/>
      <dgm:spPr/>
      <dgm:t>
        <a:bodyPr/>
        <a:lstStyle/>
        <a:p>
          <a:endParaRPr lang="id-ID" sz="200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EA5D4C3E-F9E3-42D5-9BC7-1E103FEFEFBF}" type="sibTrans" cxnId="{9965DAC3-9DDC-49D8-A5D3-68E3A758B91D}">
      <dgm:prSet/>
      <dgm:spPr/>
      <dgm:t>
        <a:bodyPr/>
        <a:lstStyle/>
        <a:p>
          <a:endParaRPr lang="id-ID" sz="200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3222566E-CE84-4D02-AE2C-86717881BF6A}">
      <dgm:prSet phldrT="[Text]" custT="1"/>
      <dgm:spPr/>
      <dgm:t>
        <a:bodyPr/>
        <a:lstStyle/>
        <a:p>
          <a:r>
            <a:rPr lang="id-ID" sz="2000" dirty="0" smtClean="0">
              <a:latin typeface="Aharoni" panose="02010803020104030203" pitchFamily="2" charset="-79"/>
              <a:cs typeface="Aharoni" panose="02010803020104030203" pitchFamily="2" charset="-79"/>
            </a:rPr>
            <a:t>Tahap </a:t>
          </a:r>
          <a:r>
            <a:rPr lang="id-ID" sz="2000" dirty="0" smtClean="0">
              <a:latin typeface="Aharoni" panose="02010803020104030203" pitchFamily="2" charset="-79"/>
              <a:cs typeface="Aharoni" panose="02010803020104030203" pitchFamily="2" charset="-79"/>
            </a:rPr>
            <a:t>lepas </a:t>
          </a:r>
          <a:r>
            <a:rPr lang="id-ID" sz="2000" dirty="0" smtClean="0">
              <a:latin typeface="Aharoni" panose="02010803020104030203" pitchFamily="2" charset="-79"/>
              <a:cs typeface="Aharoni" panose="02010803020104030203" pitchFamily="2" charset="-79"/>
            </a:rPr>
            <a:t>landas</a:t>
          </a:r>
          <a:endParaRPr lang="id-ID" sz="2000" dirty="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4FE307D-41A5-447D-A974-87F75A592270}" type="parTrans" cxnId="{B11EE472-BB03-43E6-BFD1-7E0DBC9C57EF}">
      <dgm:prSet/>
      <dgm:spPr/>
      <dgm:t>
        <a:bodyPr/>
        <a:lstStyle/>
        <a:p>
          <a:endParaRPr lang="id-ID" sz="200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EE49F076-6302-499E-8650-9B5C8095156E}" type="sibTrans" cxnId="{B11EE472-BB03-43E6-BFD1-7E0DBC9C57EF}">
      <dgm:prSet/>
      <dgm:spPr/>
      <dgm:t>
        <a:bodyPr/>
        <a:lstStyle/>
        <a:p>
          <a:endParaRPr lang="id-ID" sz="200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1A68979C-5891-417A-B6AD-8C941BB125C6}">
      <dgm:prSet phldrT="[Text]" custT="1"/>
      <dgm:spPr/>
      <dgm:t>
        <a:bodyPr/>
        <a:lstStyle/>
        <a:p>
          <a:r>
            <a:rPr lang="id-ID" sz="2000" dirty="0" smtClean="0">
              <a:latin typeface="Aharoni" panose="02010803020104030203" pitchFamily="2" charset="-79"/>
              <a:cs typeface="Aharoni" panose="02010803020104030203" pitchFamily="2" charset="-79"/>
            </a:rPr>
            <a:t>Tahap pematangan pertumbuhan</a:t>
          </a:r>
          <a:endParaRPr lang="id-ID" sz="2000" dirty="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0AF768D9-0B63-4F5F-ACB5-7BA62B0CE826}" type="parTrans" cxnId="{229607BE-315B-4FCC-827A-912A0FC3A793}">
      <dgm:prSet/>
      <dgm:spPr/>
      <dgm:t>
        <a:bodyPr/>
        <a:lstStyle/>
        <a:p>
          <a:endParaRPr lang="id-ID" sz="200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7262BE48-71F0-48A0-AEEC-9DA0CD2D2993}" type="sibTrans" cxnId="{229607BE-315B-4FCC-827A-912A0FC3A793}">
      <dgm:prSet/>
      <dgm:spPr/>
      <dgm:t>
        <a:bodyPr/>
        <a:lstStyle/>
        <a:p>
          <a:endParaRPr lang="id-ID" sz="200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ACAB31AD-0ABF-4506-B65A-243A067B701E}">
      <dgm:prSet custT="1"/>
      <dgm:spPr/>
      <dgm:t>
        <a:bodyPr/>
        <a:lstStyle/>
        <a:p>
          <a:r>
            <a:rPr lang="id-ID" sz="2000" dirty="0" smtClean="0">
              <a:latin typeface="Aharoni" panose="02010803020104030203" pitchFamily="2" charset="-79"/>
              <a:cs typeface="Aharoni" panose="02010803020104030203" pitchFamily="2" charset="-79"/>
            </a:rPr>
            <a:t>Tahap masyarakat tradisional</a:t>
          </a:r>
          <a:endParaRPr lang="id-ID" sz="2000" dirty="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8913ED5A-5E09-4E0F-97DC-B01A365324F6}" type="parTrans" cxnId="{E64B82EC-02E7-4915-B138-466E36C5447B}">
      <dgm:prSet/>
      <dgm:spPr/>
      <dgm:t>
        <a:bodyPr/>
        <a:lstStyle/>
        <a:p>
          <a:endParaRPr lang="id-ID" sz="200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D00D59BB-E34C-4ACA-A478-C007834DBE25}" type="sibTrans" cxnId="{E64B82EC-02E7-4915-B138-466E36C5447B}">
      <dgm:prSet/>
      <dgm:spPr/>
      <dgm:t>
        <a:bodyPr/>
        <a:lstStyle/>
        <a:p>
          <a:endParaRPr lang="id-ID" sz="200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F05D79C7-AE2C-4B09-A4EA-FFB4AA4E149D}">
      <dgm:prSet custT="1"/>
      <dgm:spPr/>
      <dgm:t>
        <a:bodyPr/>
        <a:lstStyle/>
        <a:p>
          <a:r>
            <a:rPr lang="id-ID" sz="2000" dirty="0" smtClean="0">
              <a:latin typeface="Aharoni" panose="02010803020104030203" pitchFamily="2" charset="-79"/>
              <a:cs typeface="Aharoni" panose="02010803020104030203" pitchFamily="2" charset="-79"/>
            </a:rPr>
            <a:t>Tahap konsumsi masa yang tinggi</a:t>
          </a:r>
          <a:endParaRPr lang="id-ID" sz="2000" dirty="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3A30C2FD-D3FC-4766-B84C-A0AE7581B8E9}" type="parTrans" cxnId="{4BFDDBEB-2479-4D52-B154-660E0905F87B}">
      <dgm:prSet/>
      <dgm:spPr/>
      <dgm:t>
        <a:bodyPr/>
        <a:lstStyle/>
        <a:p>
          <a:endParaRPr lang="id-ID" sz="200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08C0E9B8-6A2B-4ADE-911D-39DCD455B074}" type="sibTrans" cxnId="{4BFDDBEB-2479-4D52-B154-660E0905F87B}">
      <dgm:prSet/>
      <dgm:spPr/>
      <dgm:t>
        <a:bodyPr/>
        <a:lstStyle/>
        <a:p>
          <a:endParaRPr lang="id-ID" sz="200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77C229EB-17DB-48B5-8A65-7524122A2066}" type="pres">
      <dgm:prSet presAssocID="{995D23A8-92D3-4048-A704-74E46EB98CD2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6476627-0594-40BB-A7B2-C5AB7657F029}" type="pres">
      <dgm:prSet presAssocID="{995D23A8-92D3-4048-A704-74E46EB98CD2}" presName="arrow" presStyleLbl="bgShp" presStyleIdx="0" presStyleCnt="1"/>
      <dgm:spPr/>
    </dgm:pt>
    <dgm:pt modelId="{4E8D1781-98F6-4D81-AE22-F53A08ED399C}" type="pres">
      <dgm:prSet presAssocID="{995D23A8-92D3-4048-A704-74E46EB98CD2}" presName="arrowDiagram5" presStyleCnt="0"/>
      <dgm:spPr/>
    </dgm:pt>
    <dgm:pt modelId="{83D6D359-CE4B-4186-9209-670B9CFA5F3E}" type="pres">
      <dgm:prSet presAssocID="{ACAB31AD-0ABF-4506-B65A-243A067B701E}" presName="bullet5a" presStyleLbl="node1" presStyleIdx="0" presStyleCnt="5"/>
      <dgm:spPr/>
    </dgm:pt>
    <dgm:pt modelId="{D5501A89-DC77-4BBF-913A-E5821EB057E7}" type="pres">
      <dgm:prSet presAssocID="{ACAB31AD-0ABF-4506-B65A-243A067B701E}" presName="textBox5a" presStyleLbl="revTx" presStyleIdx="0" presStyleCnt="5" custScaleX="159084" custScaleY="7113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8801998-6D69-49C3-A18D-BF0AC57F10F7}" type="pres">
      <dgm:prSet presAssocID="{161161B3-772A-4A1F-AD83-D1A03E7D3EE3}" presName="bullet5b" presStyleLbl="node1" presStyleIdx="1" presStyleCnt="5"/>
      <dgm:spPr/>
    </dgm:pt>
    <dgm:pt modelId="{EAA66E4B-5757-43D1-A800-D09D808BB501}" type="pres">
      <dgm:prSet presAssocID="{161161B3-772A-4A1F-AD83-D1A03E7D3EE3}" presName="textBox5b" presStyleLbl="revTx" presStyleIdx="1" presStyleCnt="5" custScaleX="125540" custScaleY="84450" custLinFactNeighborX="1867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63860A6-A578-490D-A1A0-435D501B917B}" type="pres">
      <dgm:prSet presAssocID="{3222566E-CE84-4D02-AE2C-86717881BF6A}" presName="bullet5c" presStyleLbl="node1" presStyleIdx="2" presStyleCnt="5"/>
      <dgm:spPr/>
    </dgm:pt>
    <dgm:pt modelId="{95F63B33-ADFF-4186-B1B0-3E62018B7779}" type="pres">
      <dgm:prSet presAssocID="{3222566E-CE84-4D02-AE2C-86717881BF6A}" presName="textBox5c" presStyleLbl="revTx" presStyleIdx="2" presStyleCnt="5" custScaleY="69731" custLinFactNeighborX="11098" custLinFactNeighborY="-120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823BDA5-DE6B-4FFB-981F-BD021380305D}" type="pres">
      <dgm:prSet presAssocID="{1A68979C-5891-417A-B6AD-8C941BB125C6}" presName="bullet5d" presStyleLbl="node1" presStyleIdx="3" presStyleCnt="5"/>
      <dgm:spPr/>
    </dgm:pt>
    <dgm:pt modelId="{CCC6DAA8-A859-489E-BDBD-818AC723DFF4}" type="pres">
      <dgm:prSet presAssocID="{1A68979C-5891-417A-B6AD-8C941BB125C6}" presName="textBox5d" presStyleLbl="revTx" presStyleIdx="3" presStyleCnt="5" custScaleX="119843" custScaleY="59023" custLinFactNeighborX="12239" custLinFactNeighborY="-1441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EA26A05-3A09-48A7-811E-6ECF7E42AF83}" type="pres">
      <dgm:prSet presAssocID="{F05D79C7-AE2C-4B09-A4EA-FFB4AA4E149D}" presName="bullet5e" presStyleLbl="node1" presStyleIdx="4" presStyleCnt="5"/>
      <dgm:spPr/>
    </dgm:pt>
    <dgm:pt modelId="{337E9BD5-4454-4FE9-9C30-93296B83E4F4}" type="pres">
      <dgm:prSet presAssocID="{F05D79C7-AE2C-4B09-A4EA-FFB4AA4E149D}" presName="textBox5e" presStyleLbl="revTx" presStyleIdx="4" presStyleCnt="5" custScaleX="115568" custScaleY="58627" custLinFactNeighborX="13871" custLinFactNeighborY="-2164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9239A68-6761-4D4D-AF9C-E87B3B7F43D3}" type="presOf" srcId="{1A68979C-5891-417A-B6AD-8C941BB125C6}" destId="{CCC6DAA8-A859-489E-BDBD-818AC723DFF4}" srcOrd="0" destOrd="0" presId="urn:microsoft.com/office/officeart/2005/8/layout/arrow2"/>
    <dgm:cxn modelId="{D3D05B66-CCC3-40A7-BB42-0B2F9214D693}" type="presOf" srcId="{F05D79C7-AE2C-4B09-A4EA-FFB4AA4E149D}" destId="{337E9BD5-4454-4FE9-9C30-93296B83E4F4}" srcOrd="0" destOrd="0" presId="urn:microsoft.com/office/officeart/2005/8/layout/arrow2"/>
    <dgm:cxn modelId="{D519BC3B-B42B-489F-A0B8-7193389428C6}" type="presOf" srcId="{ACAB31AD-0ABF-4506-B65A-243A067B701E}" destId="{D5501A89-DC77-4BBF-913A-E5821EB057E7}" srcOrd="0" destOrd="0" presId="urn:microsoft.com/office/officeart/2005/8/layout/arrow2"/>
    <dgm:cxn modelId="{9965DAC3-9DDC-49D8-A5D3-68E3A758B91D}" srcId="{995D23A8-92D3-4048-A704-74E46EB98CD2}" destId="{161161B3-772A-4A1F-AD83-D1A03E7D3EE3}" srcOrd="1" destOrd="0" parTransId="{9094B7E4-6607-4A2A-841A-63A1F16EB44B}" sibTransId="{EA5D4C3E-F9E3-42D5-9BC7-1E103FEFEFBF}"/>
    <dgm:cxn modelId="{E64B82EC-02E7-4915-B138-466E36C5447B}" srcId="{995D23A8-92D3-4048-A704-74E46EB98CD2}" destId="{ACAB31AD-0ABF-4506-B65A-243A067B701E}" srcOrd="0" destOrd="0" parTransId="{8913ED5A-5E09-4E0F-97DC-B01A365324F6}" sibTransId="{D00D59BB-E34C-4ACA-A478-C007834DBE25}"/>
    <dgm:cxn modelId="{272B3A47-5496-4D92-AA60-1EABE512FCD6}" type="presOf" srcId="{995D23A8-92D3-4048-A704-74E46EB98CD2}" destId="{77C229EB-17DB-48B5-8A65-7524122A2066}" srcOrd="0" destOrd="0" presId="urn:microsoft.com/office/officeart/2005/8/layout/arrow2"/>
    <dgm:cxn modelId="{229607BE-315B-4FCC-827A-912A0FC3A793}" srcId="{995D23A8-92D3-4048-A704-74E46EB98CD2}" destId="{1A68979C-5891-417A-B6AD-8C941BB125C6}" srcOrd="3" destOrd="0" parTransId="{0AF768D9-0B63-4F5F-ACB5-7BA62B0CE826}" sibTransId="{7262BE48-71F0-48A0-AEEC-9DA0CD2D2993}"/>
    <dgm:cxn modelId="{38CC0364-400C-40BD-96BB-6C7465ED6B1C}" type="presOf" srcId="{161161B3-772A-4A1F-AD83-D1A03E7D3EE3}" destId="{EAA66E4B-5757-43D1-A800-D09D808BB501}" srcOrd="0" destOrd="0" presId="urn:microsoft.com/office/officeart/2005/8/layout/arrow2"/>
    <dgm:cxn modelId="{ED5CFA80-4AF7-4130-8E6D-F8FDA2082C95}" type="presOf" srcId="{3222566E-CE84-4D02-AE2C-86717881BF6A}" destId="{95F63B33-ADFF-4186-B1B0-3E62018B7779}" srcOrd="0" destOrd="0" presId="urn:microsoft.com/office/officeart/2005/8/layout/arrow2"/>
    <dgm:cxn modelId="{4BFDDBEB-2479-4D52-B154-660E0905F87B}" srcId="{995D23A8-92D3-4048-A704-74E46EB98CD2}" destId="{F05D79C7-AE2C-4B09-A4EA-FFB4AA4E149D}" srcOrd="4" destOrd="0" parTransId="{3A30C2FD-D3FC-4766-B84C-A0AE7581B8E9}" sibTransId="{08C0E9B8-6A2B-4ADE-911D-39DCD455B074}"/>
    <dgm:cxn modelId="{B11EE472-BB03-43E6-BFD1-7E0DBC9C57EF}" srcId="{995D23A8-92D3-4048-A704-74E46EB98CD2}" destId="{3222566E-CE84-4D02-AE2C-86717881BF6A}" srcOrd="2" destOrd="0" parTransId="{F4FE307D-41A5-447D-A974-87F75A592270}" sibTransId="{EE49F076-6302-499E-8650-9B5C8095156E}"/>
    <dgm:cxn modelId="{A63EA04D-3FC2-4AEA-A2CB-71C3A123F19B}" type="presParOf" srcId="{77C229EB-17DB-48B5-8A65-7524122A2066}" destId="{56476627-0594-40BB-A7B2-C5AB7657F029}" srcOrd="0" destOrd="0" presId="urn:microsoft.com/office/officeart/2005/8/layout/arrow2"/>
    <dgm:cxn modelId="{1895F3A8-589E-42C2-BC70-2711EDC05613}" type="presParOf" srcId="{77C229EB-17DB-48B5-8A65-7524122A2066}" destId="{4E8D1781-98F6-4D81-AE22-F53A08ED399C}" srcOrd="1" destOrd="0" presId="urn:microsoft.com/office/officeart/2005/8/layout/arrow2"/>
    <dgm:cxn modelId="{D81D6F4E-9AED-4A1C-B7D5-84DA34568D7F}" type="presParOf" srcId="{4E8D1781-98F6-4D81-AE22-F53A08ED399C}" destId="{83D6D359-CE4B-4186-9209-670B9CFA5F3E}" srcOrd="0" destOrd="0" presId="urn:microsoft.com/office/officeart/2005/8/layout/arrow2"/>
    <dgm:cxn modelId="{D4C2D73E-AEA5-4142-A278-58025B289256}" type="presParOf" srcId="{4E8D1781-98F6-4D81-AE22-F53A08ED399C}" destId="{D5501A89-DC77-4BBF-913A-E5821EB057E7}" srcOrd="1" destOrd="0" presId="urn:microsoft.com/office/officeart/2005/8/layout/arrow2"/>
    <dgm:cxn modelId="{DC8A17CA-BFB7-4780-8244-2E3941D59809}" type="presParOf" srcId="{4E8D1781-98F6-4D81-AE22-F53A08ED399C}" destId="{88801998-6D69-49C3-A18D-BF0AC57F10F7}" srcOrd="2" destOrd="0" presId="urn:microsoft.com/office/officeart/2005/8/layout/arrow2"/>
    <dgm:cxn modelId="{806E0B87-4B9B-4589-A17C-4CCB133DC6CB}" type="presParOf" srcId="{4E8D1781-98F6-4D81-AE22-F53A08ED399C}" destId="{EAA66E4B-5757-43D1-A800-D09D808BB501}" srcOrd="3" destOrd="0" presId="urn:microsoft.com/office/officeart/2005/8/layout/arrow2"/>
    <dgm:cxn modelId="{CAEF5BDB-20D0-462B-AF3A-56CD9771A39A}" type="presParOf" srcId="{4E8D1781-98F6-4D81-AE22-F53A08ED399C}" destId="{C63860A6-A578-490D-A1A0-435D501B917B}" srcOrd="4" destOrd="0" presId="urn:microsoft.com/office/officeart/2005/8/layout/arrow2"/>
    <dgm:cxn modelId="{D4BE09CF-DCAB-43EC-B8A7-961130990BC8}" type="presParOf" srcId="{4E8D1781-98F6-4D81-AE22-F53A08ED399C}" destId="{95F63B33-ADFF-4186-B1B0-3E62018B7779}" srcOrd="5" destOrd="0" presId="urn:microsoft.com/office/officeart/2005/8/layout/arrow2"/>
    <dgm:cxn modelId="{89A5A7E1-047D-4E3E-9BD5-18D30C0A7914}" type="presParOf" srcId="{4E8D1781-98F6-4D81-AE22-F53A08ED399C}" destId="{2823BDA5-DE6B-4FFB-981F-BD021380305D}" srcOrd="6" destOrd="0" presId="urn:microsoft.com/office/officeart/2005/8/layout/arrow2"/>
    <dgm:cxn modelId="{5067B675-8F6B-47AD-8DAC-F9DACF5CFDD8}" type="presParOf" srcId="{4E8D1781-98F6-4D81-AE22-F53A08ED399C}" destId="{CCC6DAA8-A859-489E-BDBD-818AC723DFF4}" srcOrd="7" destOrd="0" presId="urn:microsoft.com/office/officeart/2005/8/layout/arrow2"/>
    <dgm:cxn modelId="{BD3466D1-B777-4AAB-ABD0-8A4006013752}" type="presParOf" srcId="{4E8D1781-98F6-4D81-AE22-F53A08ED399C}" destId="{3EA26A05-3A09-48A7-811E-6ECF7E42AF83}" srcOrd="8" destOrd="0" presId="urn:microsoft.com/office/officeart/2005/8/layout/arrow2"/>
    <dgm:cxn modelId="{4DEEB381-45FE-498D-B268-D166A23EE10E}" type="presParOf" srcId="{4E8D1781-98F6-4D81-AE22-F53A08ED399C}" destId="{337E9BD5-4454-4FE9-9C30-93296B83E4F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55F04-F7EB-4FC6-BB59-D4FCF53B8A95}">
      <dsp:nvSpPr>
        <dsp:cNvPr id="0" name=""/>
        <dsp:cNvSpPr/>
      </dsp:nvSpPr>
      <dsp:spPr>
        <a:xfrm rot="16200000">
          <a:off x="2007774" y="3127"/>
          <a:ext cx="3482834" cy="3482834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500" kern="12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rPr>
            <a:t>Negara Dunia Ketiga</a:t>
          </a:r>
          <a:endParaRPr lang="id-ID" sz="3500" kern="1200" dirty="0">
            <a:solidFill>
              <a:schemeClr val="tx1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 rot="5400000">
        <a:off x="2007775" y="873834"/>
        <a:ext cx="2873338" cy="1741417"/>
      </dsp:txXfrm>
    </dsp:sp>
    <dsp:sp modelId="{1BD2E298-F33B-4CAE-BCEC-42C37638AE64}">
      <dsp:nvSpPr>
        <dsp:cNvPr id="0" name=""/>
        <dsp:cNvSpPr/>
      </dsp:nvSpPr>
      <dsp:spPr>
        <a:xfrm rot="5400000">
          <a:off x="6109605" y="0"/>
          <a:ext cx="3482834" cy="3482834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500" kern="12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rPr>
            <a:t>Negara maju</a:t>
          </a:r>
          <a:endParaRPr lang="id-ID" sz="3500" kern="1200" dirty="0">
            <a:solidFill>
              <a:schemeClr val="tx1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 rot="-5400000">
        <a:off x="6719102" y="870709"/>
        <a:ext cx="2873338" cy="1741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76627-0594-40BB-A7B2-C5AB7657F029}">
      <dsp:nvSpPr>
        <dsp:cNvPr id="0" name=""/>
        <dsp:cNvSpPr/>
      </dsp:nvSpPr>
      <dsp:spPr>
        <a:xfrm>
          <a:off x="1355867" y="0"/>
          <a:ext cx="8240356" cy="515022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6D359-CE4B-4186-9209-670B9CFA5F3E}">
      <dsp:nvSpPr>
        <dsp:cNvPr id="0" name=""/>
        <dsp:cNvSpPr/>
      </dsp:nvSpPr>
      <dsp:spPr>
        <a:xfrm>
          <a:off x="2167542" y="3829705"/>
          <a:ext cx="189528" cy="1895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01A89-DC77-4BBF-913A-E5821EB057E7}">
      <dsp:nvSpPr>
        <dsp:cNvPr id="0" name=""/>
        <dsp:cNvSpPr/>
      </dsp:nvSpPr>
      <dsp:spPr>
        <a:xfrm>
          <a:off x="1943404" y="4101352"/>
          <a:ext cx="1717290" cy="871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42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Aharoni" panose="02010803020104030203" pitchFamily="2" charset="-79"/>
              <a:cs typeface="Aharoni" panose="02010803020104030203" pitchFamily="2" charset="-79"/>
            </a:rPr>
            <a:t>Tahap masyarakat tradisional</a:t>
          </a:r>
          <a:endParaRPr lang="id-ID" sz="2000" kern="1200" dirty="0"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1943404" y="4101352"/>
        <a:ext cx="1717290" cy="871988"/>
      </dsp:txXfrm>
    </dsp:sp>
    <dsp:sp modelId="{88801998-6D69-49C3-A18D-BF0AC57F10F7}">
      <dsp:nvSpPr>
        <dsp:cNvPr id="0" name=""/>
        <dsp:cNvSpPr/>
      </dsp:nvSpPr>
      <dsp:spPr>
        <a:xfrm>
          <a:off x="3193466" y="2843953"/>
          <a:ext cx="296652" cy="296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66E4B-5757-43D1-A800-D09D808BB501}">
      <dsp:nvSpPr>
        <dsp:cNvPr id="0" name=""/>
        <dsp:cNvSpPr/>
      </dsp:nvSpPr>
      <dsp:spPr>
        <a:xfrm>
          <a:off x="3422608" y="3160059"/>
          <a:ext cx="1717260" cy="1822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19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Aharoni" panose="02010803020104030203" pitchFamily="2" charset="-79"/>
              <a:cs typeface="Aharoni" panose="02010803020104030203" pitchFamily="2" charset="-79"/>
            </a:rPr>
            <a:t>Tahap prakondisi </a:t>
          </a:r>
          <a:r>
            <a:rPr lang="id-ID" sz="2000" kern="1200" dirty="0" smtClean="0">
              <a:latin typeface="Aharoni" panose="02010803020104030203" pitchFamily="2" charset="-79"/>
              <a:cs typeface="Aharoni" panose="02010803020104030203" pitchFamily="2" charset="-79"/>
            </a:rPr>
            <a:t>lepas </a:t>
          </a:r>
          <a:r>
            <a:rPr lang="id-ID" sz="2000" kern="1200" dirty="0" smtClean="0">
              <a:latin typeface="Aharoni" panose="02010803020104030203" pitchFamily="2" charset="-79"/>
              <a:cs typeface="Aharoni" panose="02010803020104030203" pitchFamily="2" charset="-79"/>
            </a:rPr>
            <a:t>landas</a:t>
          </a:r>
          <a:endParaRPr lang="id-ID" sz="2000" kern="1200" dirty="0"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3422608" y="3160059"/>
        <a:ext cx="1717260" cy="1822383"/>
      </dsp:txXfrm>
    </dsp:sp>
    <dsp:sp modelId="{C63860A6-A578-490D-A1A0-435D501B917B}">
      <dsp:nvSpPr>
        <dsp:cNvPr id="0" name=""/>
        <dsp:cNvSpPr/>
      </dsp:nvSpPr>
      <dsp:spPr>
        <a:xfrm>
          <a:off x="4511923" y="2058029"/>
          <a:ext cx="395537" cy="3955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63B33-ADFF-4186-B1B0-3E62018B7779}">
      <dsp:nvSpPr>
        <dsp:cNvPr id="0" name=""/>
        <dsp:cNvSpPr/>
      </dsp:nvSpPr>
      <dsp:spPr>
        <a:xfrm>
          <a:off x="4886193" y="2344236"/>
          <a:ext cx="1590388" cy="2018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8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Aharoni" panose="02010803020104030203" pitchFamily="2" charset="-79"/>
              <a:cs typeface="Aharoni" panose="02010803020104030203" pitchFamily="2" charset="-79"/>
            </a:rPr>
            <a:t>Tahap </a:t>
          </a:r>
          <a:r>
            <a:rPr lang="id-ID" sz="2000" kern="1200" dirty="0" smtClean="0">
              <a:latin typeface="Aharoni" panose="02010803020104030203" pitchFamily="2" charset="-79"/>
              <a:cs typeface="Aharoni" panose="02010803020104030203" pitchFamily="2" charset="-79"/>
            </a:rPr>
            <a:t>lepas </a:t>
          </a:r>
          <a:r>
            <a:rPr lang="id-ID" sz="2000" kern="1200" dirty="0" smtClean="0">
              <a:latin typeface="Aharoni" panose="02010803020104030203" pitchFamily="2" charset="-79"/>
              <a:cs typeface="Aharoni" panose="02010803020104030203" pitchFamily="2" charset="-79"/>
            </a:rPr>
            <a:t>landas</a:t>
          </a:r>
          <a:endParaRPr lang="id-ID" sz="2000" kern="1200" dirty="0"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4886193" y="2344236"/>
        <a:ext cx="1590388" cy="2018311"/>
      </dsp:txXfrm>
    </dsp:sp>
    <dsp:sp modelId="{2823BDA5-DE6B-4FFB-981F-BD021380305D}">
      <dsp:nvSpPr>
        <dsp:cNvPr id="0" name=""/>
        <dsp:cNvSpPr/>
      </dsp:nvSpPr>
      <dsp:spPr>
        <a:xfrm>
          <a:off x="6044630" y="1444122"/>
          <a:ext cx="510902" cy="510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6DAA8-A859-489E-BDBD-818AC723DFF4}">
      <dsp:nvSpPr>
        <dsp:cNvPr id="0" name=""/>
        <dsp:cNvSpPr/>
      </dsp:nvSpPr>
      <dsp:spPr>
        <a:xfrm>
          <a:off x="6338275" y="1909010"/>
          <a:ext cx="1975098" cy="2036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71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Aharoni" panose="02010803020104030203" pitchFamily="2" charset="-79"/>
              <a:cs typeface="Aharoni" panose="02010803020104030203" pitchFamily="2" charset="-79"/>
            </a:rPr>
            <a:t>Tahap pematangan pertumbuhan</a:t>
          </a:r>
          <a:endParaRPr lang="id-ID" sz="2000" kern="1200" dirty="0"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6338275" y="1909010"/>
        <a:ext cx="1975098" cy="2036676"/>
      </dsp:txXfrm>
    </dsp:sp>
    <dsp:sp modelId="{3EA26A05-3A09-48A7-811E-6ECF7E42AF83}">
      <dsp:nvSpPr>
        <dsp:cNvPr id="0" name=""/>
        <dsp:cNvSpPr/>
      </dsp:nvSpPr>
      <dsp:spPr>
        <a:xfrm>
          <a:off x="7622658" y="1034164"/>
          <a:ext cx="650988" cy="6509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E9BD5-4454-4FE9-9C30-93296B83E4F4}">
      <dsp:nvSpPr>
        <dsp:cNvPr id="0" name=""/>
        <dsp:cNvSpPr/>
      </dsp:nvSpPr>
      <dsp:spPr>
        <a:xfrm>
          <a:off x="8048470" y="1323515"/>
          <a:ext cx="1904643" cy="2222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94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Aharoni" panose="02010803020104030203" pitchFamily="2" charset="-79"/>
              <a:cs typeface="Aharoni" panose="02010803020104030203" pitchFamily="2" charset="-79"/>
            </a:rPr>
            <a:t>Tahap konsumsi masa yang tinggi</a:t>
          </a:r>
          <a:endParaRPr lang="id-ID" sz="2000" kern="1200" dirty="0"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8048470" y="1323515"/>
        <a:ext cx="1904643" cy="2222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9708-542F-479A-9526-73ADD0E56256}" type="datetimeFigureOut">
              <a:rPr lang="id-ID" smtClean="0"/>
              <a:t>26/11/2019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C186-CD5F-402E-8610-A2A17EF8F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676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9708-542F-479A-9526-73ADD0E56256}" type="datetimeFigureOut">
              <a:rPr lang="id-ID" smtClean="0"/>
              <a:t>26/11/2019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C186-CD5F-402E-8610-A2A17EF8F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849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9708-542F-479A-9526-73ADD0E56256}" type="datetimeFigureOut">
              <a:rPr lang="id-ID" smtClean="0"/>
              <a:t>26/11/2019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C186-CD5F-402E-8610-A2A17EF8F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530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9708-542F-479A-9526-73ADD0E56256}" type="datetimeFigureOut">
              <a:rPr lang="id-ID" smtClean="0"/>
              <a:t>26/11/2019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C186-CD5F-402E-8610-A2A17EF8F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081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9708-542F-479A-9526-73ADD0E56256}" type="datetimeFigureOut">
              <a:rPr lang="id-ID" smtClean="0"/>
              <a:t>26/11/2019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C186-CD5F-402E-8610-A2A17EF8F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032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9708-542F-479A-9526-73ADD0E56256}" type="datetimeFigureOut">
              <a:rPr lang="id-ID" smtClean="0"/>
              <a:t>26/11/2019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C186-CD5F-402E-8610-A2A17EF8F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507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9708-542F-479A-9526-73ADD0E56256}" type="datetimeFigureOut">
              <a:rPr lang="id-ID" smtClean="0"/>
              <a:t>26/11/2019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C186-CD5F-402E-8610-A2A17EF8F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205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9708-542F-479A-9526-73ADD0E56256}" type="datetimeFigureOut">
              <a:rPr lang="id-ID" smtClean="0"/>
              <a:t>26/11/2019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C186-CD5F-402E-8610-A2A17EF8F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66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9708-542F-479A-9526-73ADD0E56256}" type="datetimeFigureOut">
              <a:rPr lang="id-ID" smtClean="0"/>
              <a:t>26/11/2019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C186-CD5F-402E-8610-A2A17EF8F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015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9708-542F-479A-9526-73ADD0E56256}" type="datetimeFigureOut">
              <a:rPr lang="id-ID" smtClean="0"/>
              <a:t>26/11/2019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C186-CD5F-402E-8610-A2A17EF8F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883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9708-542F-479A-9526-73ADD0E56256}" type="datetimeFigureOut">
              <a:rPr lang="id-ID" smtClean="0"/>
              <a:t>26/11/2019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C186-CD5F-402E-8610-A2A17EF8F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474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49708-542F-479A-9526-73ADD0E56256}" type="datetimeFigureOut">
              <a:rPr lang="id-ID" smtClean="0"/>
              <a:t>26/11/2019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5C186-CD5F-402E-8610-A2A17EF8F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733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TEORI MODERNISASI</a:t>
            </a:r>
            <a:endParaRPr lang="id-ID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91743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365126"/>
            <a:ext cx="11551023" cy="952686"/>
          </a:xfrm>
        </p:spPr>
        <p:txBody>
          <a:bodyPr>
            <a:normAutofit/>
          </a:bodyPr>
          <a:lstStyle/>
          <a:p>
            <a:r>
              <a:rPr lang="id-ID" dirty="0">
                <a:latin typeface="Aharoni" panose="02010803020104030203" pitchFamily="2" charset="-79"/>
                <a:cs typeface="Aharoni" panose="02010803020104030203" pitchFamily="2" charset="-79"/>
              </a:rPr>
              <a:t>W.W. Rostow: Lima </a:t>
            </a:r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Tahap </a:t>
            </a:r>
            <a:r>
              <a:rPr lang="id-ID" dirty="0">
                <a:latin typeface="Aharoni" panose="02010803020104030203" pitchFamily="2" charset="-79"/>
                <a:cs typeface="Aharoni" panose="02010803020104030203" pitchFamily="2" charset="-79"/>
              </a:rPr>
              <a:t>Pembangunan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56895807"/>
              </p:ext>
            </p:extLst>
          </p:nvPr>
        </p:nvGraphicFramePr>
        <p:xfrm>
          <a:off x="389965" y="1513822"/>
          <a:ext cx="11080377" cy="5150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1326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451"/>
          </a:xfrm>
        </p:spPr>
        <p:txBody>
          <a:bodyPr/>
          <a:lstStyle/>
          <a:p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Lanjutan. . .</a:t>
            </a:r>
            <a:endParaRPr lang="id-ID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06" y="1371600"/>
            <a:ext cx="11308976" cy="5136776"/>
          </a:xfrm>
        </p:spPr>
        <p:txBody>
          <a:bodyPr/>
          <a:lstStyle/>
          <a:p>
            <a:r>
              <a:rPr lang="id-ID" sz="4000" dirty="0" smtClean="0">
                <a:latin typeface="Brush Script MT" panose="03060802040406070304" pitchFamily="66" charset="0"/>
              </a:rPr>
              <a:t>Hal-hal yang perlu dilakukan untuk mencapai kemajuan :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Revolusi di bidang sosial, politik, dan inovasi teknologi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Pengarahan sumber daya alam yang mampu mencapai tingkat investasi produktif 10% dari pendapatan nasional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Adanya pertumbuhan jumlah unit produksi yang terpusat</a:t>
            </a:r>
          </a:p>
          <a:p>
            <a:pPr marL="268288" lvl="1" indent="-268288"/>
            <a:r>
              <a:rPr lang="id-ID" sz="4000" dirty="0" smtClean="0">
                <a:latin typeface="Brush Script MT" panose="03060802040406070304" pitchFamily="66" charset="0"/>
              </a:rPr>
              <a:t>Cara untuk mengatasi keterbatasan modal bagi negara Dunia Ketiga :</a:t>
            </a:r>
          </a:p>
          <a:p>
            <a:pPr marL="914400" lvl="2" indent="-457200">
              <a:buFont typeface="+mj-lt"/>
              <a:buAutoNum type="arabicPeriod"/>
            </a:pPr>
            <a:r>
              <a:rPr lang="id-ID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Pemindahan sumber dana</a:t>
            </a:r>
          </a:p>
          <a:p>
            <a:pPr marL="914400" lvl="2" indent="-457200">
              <a:buFont typeface="+mj-lt"/>
              <a:buAutoNum type="arabicPeriod"/>
            </a:pPr>
            <a:r>
              <a:rPr lang="id-ID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Menggali investasi yang berasal dari lembaga-lembaga keuangan </a:t>
            </a:r>
          </a:p>
          <a:p>
            <a:pPr marL="914400" lvl="2" indent="-457200">
              <a:buFont typeface="+mj-lt"/>
              <a:buAutoNum type="arabicPeriod"/>
            </a:pPr>
            <a:r>
              <a:rPr lang="id-ID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Melakukan perdagangan internasional</a:t>
            </a:r>
          </a:p>
          <a:p>
            <a:pPr marL="914400" lvl="2" indent="-457200">
              <a:buFont typeface="+mj-lt"/>
              <a:buAutoNum type="arabicPeriod"/>
            </a:pPr>
            <a:r>
              <a:rPr lang="id-ID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Perlu ada investor asing yang menanamkan modal pada sektor tertentu</a:t>
            </a:r>
          </a:p>
        </p:txBody>
      </p:sp>
    </p:spTree>
    <p:extLst>
      <p:ext uri="{BB962C8B-B14F-4D97-AF65-F5344CB8AC3E}">
        <p14:creationId xmlns:p14="http://schemas.microsoft.com/office/powerpoint/2010/main" val="3147105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4443"/>
            <a:ext cx="10515600" cy="670299"/>
          </a:xfrm>
        </p:spPr>
        <p:txBody>
          <a:bodyPr>
            <a:normAutofit/>
          </a:bodyPr>
          <a:lstStyle/>
          <a:p>
            <a:r>
              <a:rPr lang="id-ID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Bert F. Hoselitz: Faktor-faktor Non-ekonomi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2658"/>
            <a:ext cx="11430000" cy="5446059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Hoselitz mengkaji faktor-faktor non-ekonomi yang tidak dikaji oleh Rostow Faktor tersebut sebagai faktor kondisi lingkungan yang penting dalam proses pembangunan. </a:t>
            </a:r>
            <a:endParaRPr lang="id-ID" dirty="0" smtClean="0"/>
          </a:p>
          <a:p>
            <a:r>
              <a:rPr lang="id-ID" dirty="0" smtClean="0"/>
              <a:t>Faktor </a:t>
            </a:r>
            <a:r>
              <a:rPr lang="id-ID" dirty="0"/>
              <a:t>kondisi lingkungan seperti perubahan kelembagaan yang terjadi dalam masyarakat </a:t>
            </a:r>
            <a:r>
              <a:rPr lang="id-ID" dirty="0" smtClean="0"/>
              <a:t>mendukung </a:t>
            </a:r>
            <a:r>
              <a:rPr lang="id-ID" dirty="0"/>
              <a:t>untuk pertumbuhan ekonomi yang tinggi. </a:t>
            </a:r>
            <a:endParaRPr lang="id-ID" dirty="0" smtClean="0"/>
          </a:p>
          <a:p>
            <a:r>
              <a:rPr lang="id-ID" dirty="0" smtClean="0"/>
              <a:t>Faktor </a:t>
            </a:r>
            <a:r>
              <a:rPr lang="id-ID" dirty="0"/>
              <a:t>non ekonomis yang </a:t>
            </a:r>
            <a:r>
              <a:rPr lang="id-ID" dirty="0" smtClean="0"/>
              <a:t>lain </a:t>
            </a:r>
            <a:r>
              <a:rPr lang="id-ID" dirty="0"/>
              <a:t>antara lain </a:t>
            </a:r>
            <a:r>
              <a:rPr lang="id-ID" dirty="0" smtClean="0"/>
              <a:t>: pemasokan </a:t>
            </a:r>
            <a:r>
              <a:rPr lang="id-ID" dirty="0"/>
              <a:t>tenaga ahli dan terampil. </a:t>
            </a:r>
            <a:endParaRPr lang="id-ID" dirty="0" smtClean="0"/>
          </a:p>
          <a:p>
            <a:r>
              <a:rPr lang="id-ID" dirty="0" smtClean="0"/>
              <a:t>Bahwa </a:t>
            </a:r>
            <a:r>
              <a:rPr lang="id-ID" dirty="0"/>
              <a:t>salah satu </a:t>
            </a:r>
            <a:r>
              <a:rPr lang="id-ID" dirty="0" smtClean="0"/>
              <a:t>faktor </a:t>
            </a:r>
            <a:r>
              <a:rPr lang="id-ID" dirty="0"/>
              <a:t>yang penting dalam </a:t>
            </a:r>
            <a:r>
              <a:rPr lang="id-ID" dirty="0" smtClean="0"/>
              <a:t>pertumbuhan </a:t>
            </a:r>
            <a:r>
              <a:rPr lang="id-ID" dirty="0"/>
              <a:t>ekonomi, diperlukan sebuah penyediaan tenaga terampil yang memadai, karena </a:t>
            </a:r>
            <a:r>
              <a:rPr lang="id-ID" dirty="0" smtClean="0"/>
              <a:t>jika didukung </a:t>
            </a:r>
            <a:r>
              <a:rPr lang="id-ID" dirty="0"/>
              <a:t>oleh modal dan investasi saja, maka proses pembangunan juga tidak berjalan lancar. </a:t>
            </a:r>
            <a:endParaRPr lang="id-ID" dirty="0" smtClean="0"/>
          </a:p>
          <a:p>
            <a:r>
              <a:rPr lang="id-ID" dirty="0"/>
              <a:t>S</a:t>
            </a:r>
            <a:r>
              <a:rPr lang="id-ID" dirty="0" smtClean="0"/>
              <a:t>alah </a:t>
            </a:r>
            <a:r>
              <a:rPr lang="id-ID" dirty="0"/>
              <a:t>satu hal menarik dari pemikiran Hoselitz ini adalah penekanannya pada aspek kelembagaan yang menopang pembangunan seperti lembaga pendidikan, mobilisasi modal. </a:t>
            </a:r>
            <a:endParaRPr lang="id-ID" dirty="0" smtClean="0"/>
          </a:p>
          <a:p>
            <a:r>
              <a:rPr lang="id-ID" dirty="0" smtClean="0"/>
              <a:t>Dari faktor individual </a:t>
            </a:r>
            <a:r>
              <a:rPr lang="id-ID" dirty="0"/>
              <a:t>dan budaya, Hoselitz bergerak untuk mengkaji masalah lebih nyata yaitu lembaga politik dan sosial.</a:t>
            </a:r>
          </a:p>
        </p:txBody>
      </p:sp>
    </p:spTree>
    <p:extLst>
      <p:ext uri="{BB962C8B-B14F-4D97-AF65-F5344CB8AC3E}">
        <p14:creationId xmlns:p14="http://schemas.microsoft.com/office/powerpoint/2010/main" val="2297683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29" y="270997"/>
            <a:ext cx="11591365" cy="925792"/>
          </a:xfrm>
        </p:spPr>
        <p:txBody>
          <a:bodyPr>
            <a:normAutofit/>
          </a:bodyPr>
          <a:lstStyle/>
          <a:p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KRITIK TERHADAP TEORI MODERNISASI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9" y="1707776"/>
            <a:ext cx="11389659" cy="4746811"/>
          </a:xfrm>
        </p:spPr>
        <p:txBody>
          <a:bodyPr/>
          <a:lstStyle/>
          <a:p>
            <a:r>
              <a:rPr lang="id-ID" dirty="0" smtClean="0"/>
              <a:t>GERAK PEMBANGUNAN</a:t>
            </a:r>
          </a:p>
          <a:p>
            <a:r>
              <a:rPr lang="id-ID" dirty="0" smtClean="0"/>
              <a:t>PERTENTANGAN NILAI-NILAI TRADISIONAL</a:t>
            </a:r>
          </a:p>
          <a:p>
            <a:r>
              <a:rPr lang="id-ID" dirty="0" smtClean="0"/>
              <a:t>METODE KAJIAN</a:t>
            </a:r>
          </a:p>
          <a:p>
            <a:r>
              <a:rPr lang="id-ID" dirty="0" smtClean="0"/>
              <a:t>MASALAH IDEOLOGI</a:t>
            </a:r>
          </a:p>
          <a:p>
            <a:r>
              <a:rPr lang="id-ID" dirty="0" smtClean="0"/>
              <a:t>DOMINASI ASING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19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891"/>
            <a:ext cx="10515600" cy="845110"/>
          </a:xfrm>
        </p:spPr>
        <p:txBody>
          <a:bodyPr/>
          <a:lstStyle/>
          <a:p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Asumsi </a:t>
            </a:r>
            <a:endParaRPr lang="id-ID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906" y="1250577"/>
            <a:ext cx="11147612" cy="5325036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Agency FB" panose="020B0503020202020204" pitchFamily="34" charset="0"/>
              </a:rPr>
              <a:t>Modernisasi dianggap sebagai proses bertahap</a:t>
            </a:r>
          </a:p>
          <a:p>
            <a:r>
              <a:rPr lang="id-ID" dirty="0" smtClean="0">
                <a:latin typeface="Agency FB" panose="020B0503020202020204" pitchFamily="34" charset="0"/>
              </a:rPr>
              <a:t>Modernisasi merupakan proses homogenisasi </a:t>
            </a:r>
          </a:p>
          <a:p>
            <a:r>
              <a:rPr lang="id-ID" dirty="0" smtClean="0">
                <a:latin typeface="Agency FB" panose="020B0503020202020204" pitchFamily="34" charset="0"/>
              </a:rPr>
              <a:t>Modernisasi kadang kala mewujud dalam bentuk lahirnya sebagai proses Eropanisasi atau Amerikanisasi (westernisasi)</a:t>
            </a:r>
          </a:p>
          <a:p>
            <a:r>
              <a:rPr lang="id-ID" dirty="0" smtClean="0">
                <a:latin typeface="Agency FB" panose="020B0503020202020204" pitchFamily="34" charset="0"/>
              </a:rPr>
              <a:t>Modernisasi merupakan proses yang tidak bergerak mundur</a:t>
            </a:r>
          </a:p>
          <a:p>
            <a:r>
              <a:rPr lang="id-ID" dirty="0" smtClean="0">
                <a:latin typeface="Agency FB" panose="020B0503020202020204" pitchFamily="34" charset="0"/>
              </a:rPr>
              <a:t>Modernisasi merupakan perubahan yang progesif</a:t>
            </a:r>
          </a:p>
          <a:p>
            <a:r>
              <a:rPr lang="id-ID" dirty="0" smtClean="0">
                <a:latin typeface="Agency FB" panose="020B0503020202020204" pitchFamily="34" charset="0"/>
              </a:rPr>
              <a:t>Modernisasi memerlukan waktu yang panjang</a:t>
            </a:r>
          </a:p>
          <a:p>
            <a:r>
              <a:rPr lang="id-ID" dirty="0" smtClean="0">
                <a:latin typeface="Agency FB" panose="020B0503020202020204" pitchFamily="34" charset="0"/>
              </a:rPr>
              <a:t>Modernisasi merupakan proses yang sistemik</a:t>
            </a:r>
          </a:p>
          <a:p>
            <a:r>
              <a:rPr lang="id-ID" dirty="0" smtClean="0">
                <a:latin typeface="Agency FB" panose="020B0503020202020204" pitchFamily="34" charset="0"/>
              </a:rPr>
              <a:t>Modernisasi diartikan sebagai proses transformasi</a:t>
            </a:r>
          </a:p>
          <a:p>
            <a:r>
              <a:rPr lang="id-ID" dirty="0" smtClean="0">
                <a:latin typeface="Agency FB" panose="020B0503020202020204" pitchFamily="34" charset="0"/>
              </a:rPr>
              <a:t>Modernisasi melibatkan proses yang terus-menerus (imanen)</a:t>
            </a:r>
          </a:p>
        </p:txBody>
      </p:sp>
    </p:spTree>
    <p:extLst>
      <p:ext uri="{BB962C8B-B14F-4D97-AF65-F5344CB8AC3E}">
        <p14:creationId xmlns:p14="http://schemas.microsoft.com/office/powerpoint/2010/main" val="312149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Implikasi Kebijakan terhadap Dunia Ketiga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2929"/>
            <a:ext cx="10515600" cy="4254034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Agency FB" panose="020B0503020202020204" pitchFamily="34" charset="0"/>
              </a:rPr>
              <a:t>Membantu memberikan secara implisit pembenaran hubungan kekuatan yang bertolak belakang antara masyarakat “tradisional” dan modern</a:t>
            </a:r>
          </a:p>
          <a:p>
            <a:r>
              <a:rPr lang="id-ID" sz="3200" dirty="0" smtClean="0">
                <a:latin typeface="Agency FB" panose="020B0503020202020204" pitchFamily="34" charset="0"/>
              </a:rPr>
              <a:t>Menilai ideologi komunis sebagai ancaman pembangunan di negara Dunia Ketiga</a:t>
            </a:r>
          </a:p>
          <a:p>
            <a:r>
              <a:rPr lang="id-ID" sz="3200" dirty="0" smtClean="0">
                <a:latin typeface="Agency FB" panose="020B0503020202020204" pitchFamily="34" charset="0"/>
              </a:rPr>
              <a:t>Mampu memberikan legitimasi mengenai perlunya bantuan asing.</a:t>
            </a:r>
            <a:endParaRPr lang="id-ID" sz="32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94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882" y="365125"/>
            <a:ext cx="11147612" cy="1325563"/>
          </a:xfrm>
        </p:spPr>
        <p:txBody>
          <a:bodyPr>
            <a:normAutofit/>
          </a:bodyPr>
          <a:lstStyle/>
          <a:p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DALAM TEORI MODERNISASI TERDAPAT 2 KELOMPOK NEGARA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672704"/>
              </p:ext>
            </p:extLst>
          </p:nvPr>
        </p:nvGraphicFramePr>
        <p:xfrm>
          <a:off x="228600" y="1502897"/>
          <a:ext cx="11712388" cy="348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asil gambar untuk hasil pertania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82" y="4491316"/>
            <a:ext cx="3603811" cy="202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sil gambar untuk globalisas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188" y="4343400"/>
            <a:ext cx="3523130" cy="21699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75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>
                <a:latin typeface="Aharoni" panose="02010803020104030203" pitchFamily="2" charset="-79"/>
                <a:cs typeface="Aharoni" panose="02010803020104030203" pitchFamily="2" charset="-79"/>
              </a:rPr>
              <a:t>Harrod-Domar: Tabungan dan Investasi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Pertumbuhan </a:t>
            </a:r>
            <a:r>
              <a:rPr lang="id-ID" dirty="0"/>
              <a:t>ekonomi ditentukan oleh tingginya tabungan dan investasi. </a:t>
            </a:r>
            <a:endParaRPr lang="id-ID" dirty="0" smtClean="0"/>
          </a:p>
          <a:p>
            <a:r>
              <a:rPr lang="id-ID" dirty="0" smtClean="0"/>
              <a:t>Jika </a:t>
            </a:r>
            <a:r>
              <a:rPr lang="id-ID" dirty="0"/>
              <a:t>tabungan dan investasi masyarakat rendah, maka pertumbuhan ekonomi masyarakat atau negara tersebut juga rendah. </a:t>
            </a:r>
            <a:endParaRPr lang="id-ID" dirty="0" smtClean="0"/>
          </a:p>
          <a:p>
            <a:r>
              <a:rPr lang="id-ID" dirty="0" smtClean="0"/>
              <a:t>Masyarakat </a:t>
            </a:r>
            <a:r>
              <a:rPr lang="id-ID" dirty="0"/>
              <a:t>di negara maju merupakan masyarakat yang memiliki investasi yang tinggi yang diwujudkan dalam saham, danareksa, indeks, dan bentuk investasi yang lain</a:t>
            </a:r>
            <a:r>
              <a:rPr lang="id-ID" dirty="0" smtClean="0"/>
              <a:t>.</a:t>
            </a:r>
          </a:p>
          <a:p>
            <a:r>
              <a:rPr lang="id-ID" dirty="0"/>
              <a:t>Asumsi yang mendasari teori ini bahwa masalah pembangunan pada dasarnya adalah masalah investasi modal. Jika investasi </a:t>
            </a:r>
            <a:r>
              <a:rPr lang="id-ID" dirty="0" smtClean="0"/>
              <a:t>modal </a:t>
            </a:r>
            <a:r>
              <a:rPr lang="id-ID" dirty="0"/>
              <a:t>sudah </a:t>
            </a:r>
            <a:r>
              <a:rPr lang="id-ID" dirty="0" smtClean="0"/>
              <a:t>berkembang, </a:t>
            </a:r>
            <a:r>
              <a:rPr lang="id-ID" dirty="0"/>
              <a:t>maka </a:t>
            </a:r>
            <a:r>
              <a:rPr lang="id-ID" dirty="0" smtClean="0"/>
              <a:t>pembangunan </a:t>
            </a:r>
            <a:r>
              <a:rPr lang="id-ID" dirty="0"/>
              <a:t>ekonomi negara </a:t>
            </a:r>
            <a:r>
              <a:rPr lang="id-ID" dirty="0" smtClean="0"/>
              <a:t>tersebut </a:t>
            </a:r>
            <a:r>
              <a:rPr lang="id-ID" dirty="0"/>
              <a:t>juga akan </a:t>
            </a:r>
            <a:r>
              <a:rPr lang="id-ID" dirty="0" smtClean="0"/>
              <a:t>berkembang.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50232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7549"/>
            <a:ext cx="10515600" cy="482040"/>
          </a:xfrm>
        </p:spPr>
        <p:txBody>
          <a:bodyPr>
            <a:normAutofit/>
          </a:bodyPr>
          <a:lstStyle/>
          <a:p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Max Weber (Etika Protestan)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176" y="954741"/>
            <a:ext cx="11497236" cy="5607424"/>
          </a:xfrm>
        </p:spPr>
        <p:txBody>
          <a:bodyPr>
            <a:normAutofit/>
          </a:bodyPr>
          <a:lstStyle/>
          <a:p>
            <a:r>
              <a:rPr lang="id-ID" sz="3400" dirty="0">
                <a:latin typeface="Agency FB" panose="020B0503020202020204" pitchFamily="34" charset="0"/>
              </a:rPr>
              <a:t>M</a:t>
            </a:r>
            <a:r>
              <a:rPr lang="id-ID" sz="3400" dirty="0" smtClean="0">
                <a:latin typeface="Agency FB" panose="020B0503020202020204" pitchFamily="34" charset="0"/>
              </a:rPr>
              <a:t>embahas </a:t>
            </a:r>
            <a:r>
              <a:rPr lang="id-ID" sz="3400" dirty="0">
                <a:latin typeface="Agency FB" panose="020B0503020202020204" pitchFamily="34" charset="0"/>
              </a:rPr>
              <a:t>masalah </a:t>
            </a:r>
            <a:r>
              <a:rPr lang="id-ID" sz="3400" dirty="0" smtClean="0">
                <a:latin typeface="Agency FB" panose="020B0503020202020204" pitchFamily="34" charset="0"/>
              </a:rPr>
              <a:t>manusia yangdibentuk </a:t>
            </a:r>
            <a:r>
              <a:rPr lang="id-ID" sz="3400" dirty="0">
                <a:latin typeface="Agency FB" panose="020B0503020202020204" pitchFamily="34" charset="0"/>
              </a:rPr>
              <a:t>oleh budaya di sekitarnya, khususnya agama. Weber tertarik untuk mengkaji pengaruh agama, pada saat itu adalah protestanisme yang mempengaruhi munculnya kapitalisme modern di Eropa. </a:t>
            </a:r>
            <a:endParaRPr lang="id-ID" sz="3400" dirty="0" smtClean="0">
              <a:latin typeface="Agency FB" panose="020B0503020202020204" pitchFamily="34" charset="0"/>
            </a:endParaRPr>
          </a:p>
          <a:p>
            <a:r>
              <a:rPr lang="id-ID" sz="3400" dirty="0" smtClean="0">
                <a:latin typeface="Agency FB" panose="020B0503020202020204" pitchFamily="34" charset="0"/>
              </a:rPr>
              <a:t>Kepercayaan atau etikaprotestan menyatakan bahwa hal yang menentukan apakah </a:t>
            </a:r>
            <a:r>
              <a:rPr lang="id-ID" sz="3400" dirty="0">
                <a:latin typeface="Agency FB" panose="020B0503020202020204" pitchFamily="34" charset="0"/>
              </a:rPr>
              <a:t>mereka masuk </a:t>
            </a:r>
            <a:r>
              <a:rPr lang="id-ID" sz="3400" dirty="0" smtClean="0">
                <a:latin typeface="Agency FB" panose="020B0503020202020204" pitchFamily="34" charset="0"/>
              </a:rPr>
              <a:t>surga atau neraka adalah </a:t>
            </a:r>
            <a:r>
              <a:rPr lang="id-ID" sz="3400" dirty="0">
                <a:latin typeface="Agency FB" panose="020B0503020202020204" pitchFamily="34" charset="0"/>
              </a:rPr>
              <a:t>keberhasilan kerjanya selama di dunia. Apabila dia melakukan karya yang bermanfaat luas maka dapat dipastikan bahwa dia akan mendapatkan surga setelah mati. Semangat inilah yang membuat orang protestan </a:t>
            </a:r>
            <a:r>
              <a:rPr lang="id-ID" sz="3400" dirty="0" smtClean="0">
                <a:latin typeface="Agency FB" panose="020B0503020202020204" pitchFamily="34" charset="0"/>
              </a:rPr>
              <a:t>melakukan kerja </a:t>
            </a:r>
            <a:r>
              <a:rPr lang="id-ID" sz="3400" dirty="0">
                <a:latin typeface="Agency FB" panose="020B0503020202020204" pitchFamily="34" charset="0"/>
              </a:rPr>
              <a:t>dengan sepenuh hati dan etos kerja </a:t>
            </a:r>
            <a:r>
              <a:rPr lang="id-ID" sz="3400" dirty="0" smtClean="0">
                <a:latin typeface="Agency FB" panose="020B0503020202020204" pitchFamily="34" charset="0"/>
              </a:rPr>
              <a:t>yang tinggi</a:t>
            </a:r>
            <a:r>
              <a:rPr lang="id-ID" sz="3400" dirty="0">
                <a:latin typeface="Agency FB" panose="020B0503020202020204" pitchFamily="34" charset="0"/>
              </a:rPr>
              <a:t>. Dengan demikian, seluruh pekerjaan yang dilakukan akan </a:t>
            </a:r>
            <a:r>
              <a:rPr lang="id-ID" sz="3400" dirty="0" smtClean="0">
                <a:latin typeface="Agency FB" panose="020B0503020202020204" pitchFamily="34" charset="0"/>
              </a:rPr>
              <a:t>serta merta menghasilkan </a:t>
            </a:r>
            <a:r>
              <a:rPr lang="id-ID" sz="3400" dirty="0">
                <a:latin typeface="Agency FB" panose="020B0503020202020204" pitchFamily="34" charset="0"/>
              </a:rPr>
              <a:t>surga dan agregat semangat individual </a:t>
            </a:r>
            <a:r>
              <a:rPr lang="id-ID" sz="3400" dirty="0" smtClean="0">
                <a:latin typeface="Agency FB" panose="020B0503020202020204" pitchFamily="34" charset="0"/>
              </a:rPr>
              <a:t>inilah </a:t>
            </a:r>
            <a:r>
              <a:rPr lang="id-ID" sz="3400" dirty="0">
                <a:latin typeface="Agency FB" panose="020B0503020202020204" pitchFamily="34" charset="0"/>
              </a:rPr>
              <a:t>yang memunculkan kapitalisme di Eropa dan </a:t>
            </a:r>
            <a:r>
              <a:rPr lang="id-ID" sz="3400" dirty="0" smtClean="0">
                <a:latin typeface="Agency FB" panose="020B0503020202020204" pitchFamily="34" charset="0"/>
              </a:rPr>
              <a:t>Amerika</a:t>
            </a:r>
            <a:endParaRPr lang="id-ID" sz="3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553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004"/>
          </a:xfrm>
        </p:spPr>
        <p:txBody>
          <a:bodyPr/>
          <a:lstStyle/>
          <a:p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David McClelland (n-Ach)</a:t>
            </a:r>
            <a:endParaRPr lang="id-ID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2" y="1344706"/>
            <a:ext cx="11470342" cy="5136776"/>
          </a:xfrm>
        </p:spPr>
        <p:txBody>
          <a:bodyPr/>
          <a:lstStyle/>
          <a:p>
            <a:r>
              <a:rPr lang="id-ID" dirty="0" smtClean="0"/>
              <a:t>Yang menyebabkan negara Dunia Ketiga mengalami kemiskinan adalah karena masyarakat di negara Dunia Ketiga tidak memiliki semangat untuk berprestasi</a:t>
            </a:r>
          </a:p>
          <a:p>
            <a:r>
              <a:rPr lang="id-ID" dirty="0" smtClean="0"/>
              <a:t>Teori ini dikenal dengan </a:t>
            </a:r>
            <a:r>
              <a:rPr lang="id-ID" i="1" dirty="0" smtClean="0"/>
              <a:t>n-Ach (need for achievement)</a:t>
            </a:r>
          </a:p>
          <a:p>
            <a:r>
              <a:rPr lang="id-ID" dirty="0"/>
              <a:t>J</a:t>
            </a:r>
            <a:r>
              <a:rPr lang="id-ID" dirty="0" smtClean="0"/>
              <a:t>ika </a:t>
            </a:r>
            <a:r>
              <a:rPr lang="id-ID" dirty="0"/>
              <a:t>dalam suatu masyarakat ada yang banyak memiliki n-ach yang tinggi, dapat diharapkan masyarakat tersebut akan menghasilkan pertumbuhan ekonomi yang </a:t>
            </a:r>
            <a:r>
              <a:rPr lang="id-ID" dirty="0" smtClean="0"/>
              <a:t>tinggi</a:t>
            </a:r>
          </a:p>
          <a:p>
            <a:r>
              <a:rPr lang="id-ID" dirty="0" smtClean="0"/>
              <a:t>Mampu memanfaatkan waktu luang, meningkatkan situasi ke arah yang lebih baik, dan melaksanakan tugas dengan baik  (kebutuhan berprestasi kuat)</a:t>
            </a:r>
          </a:p>
        </p:txBody>
      </p:sp>
    </p:spTree>
    <p:extLst>
      <p:ext uri="{BB962C8B-B14F-4D97-AF65-F5344CB8AC3E}">
        <p14:creationId xmlns:p14="http://schemas.microsoft.com/office/powerpoint/2010/main" val="3952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6" y="230655"/>
            <a:ext cx="10515600" cy="629957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Alex Inkeles : Manusia Modern </a:t>
            </a:r>
            <a:endParaRPr lang="id-ID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54" y="981635"/>
            <a:ext cx="11725834" cy="5620871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>
                <a:latin typeface="Agency FB" panose="020B0503020202020204" pitchFamily="34" charset="0"/>
                <a:cs typeface="Arial" panose="020B0604020202020204" pitchFamily="34" charset="0"/>
              </a:rPr>
              <a:t>Mengkaji </a:t>
            </a:r>
            <a:r>
              <a:rPr lang="id-ID" dirty="0">
                <a:latin typeface="Agency FB" panose="020B0503020202020204" pitchFamily="34" charset="0"/>
                <a:cs typeface="Arial" panose="020B0604020202020204" pitchFamily="34" charset="0"/>
              </a:rPr>
              <a:t>tentang pentingnya faktor </a:t>
            </a:r>
            <a:r>
              <a:rPr lang="id-ID" dirty="0" smtClean="0">
                <a:latin typeface="Agency FB" panose="020B0503020202020204" pitchFamily="34" charset="0"/>
                <a:cs typeface="Arial" panose="020B0604020202020204" pitchFamily="34" charset="0"/>
              </a:rPr>
              <a:t>manusia </a:t>
            </a:r>
            <a:r>
              <a:rPr lang="id-ID" dirty="0">
                <a:latin typeface="Agency FB" panose="020B0503020202020204" pitchFamily="34" charset="0"/>
                <a:cs typeface="Arial" panose="020B0604020202020204" pitchFamily="34" charset="0"/>
              </a:rPr>
              <a:t>sebagai </a:t>
            </a:r>
            <a:r>
              <a:rPr lang="id-ID" dirty="0" smtClean="0">
                <a:latin typeface="Agency FB" panose="020B0503020202020204" pitchFamily="34" charset="0"/>
                <a:cs typeface="Arial" panose="020B0604020202020204" pitchFamily="34" charset="0"/>
              </a:rPr>
              <a:t>faktor </a:t>
            </a:r>
            <a:r>
              <a:rPr lang="id-ID" dirty="0">
                <a:latin typeface="Agency FB" panose="020B0503020202020204" pitchFamily="34" charset="0"/>
                <a:cs typeface="Arial" panose="020B0604020202020204" pitchFamily="34" charset="0"/>
              </a:rPr>
              <a:t>penting dalam penopang pembangunan. </a:t>
            </a:r>
            <a:r>
              <a:rPr lang="id-ID" dirty="0" smtClean="0">
                <a:latin typeface="Agency FB" panose="020B0503020202020204" pitchFamily="34" charset="0"/>
                <a:cs typeface="Arial" panose="020B0604020202020204" pitchFamily="34" charset="0"/>
              </a:rPr>
              <a:t>Pembangunan </a:t>
            </a:r>
            <a:r>
              <a:rPr lang="id-ID" dirty="0">
                <a:latin typeface="Agency FB" panose="020B0503020202020204" pitchFamily="34" charset="0"/>
                <a:cs typeface="Arial" panose="020B0604020202020204" pitchFamily="34" charset="0"/>
              </a:rPr>
              <a:t>bukan sekedar masalah pemasokan modal dan teknologi saja. Aspek manusia </a:t>
            </a:r>
            <a:r>
              <a:rPr lang="id-ID" dirty="0" smtClean="0">
                <a:latin typeface="Agency FB" panose="020B0503020202020204" pitchFamily="34" charset="0"/>
                <a:cs typeface="Arial" panose="020B0604020202020204" pitchFamily="34" charset="0"/>
              </a:rPr>
              <a:t>sebagai </a:t>
            </a:r>
            <a:r>
              <a:rPr lang="id-ID" dirty="0">
                <a:latin typeface="Agency FB" panose="020B0503020202020204" pitchFamily="34" charset="0"/>
                <a:cs typeface="Arial" panose="020B0604020202020204" pitchFamily="34" charset="0"/>
              </a:rPr>
              <a:t>pelaksana teknologi atau pelaku utama proses pembangunan yang berlangsung. </a:t>
            </a:r>
            <a:endParaRPr lang="id-ID" dirty="0" smtClean="0">
              <a:latin typeface="Agency FB" panose="020B0503020202020204" pitchFamily="34" charset="0"/>
              <a:cs typeface="Arial" panose="020B0604020202020204" pitchFamily="34" charset="0"/>
            </a:endParaRPr>
          </a:p>
          <a:p>
            <a:r>
              <a:rPr lang="id-ID" dirty="0" smtClean="0">
                <a:latin typeface="Agency FB" panose="020B0503020202020204" pitchFamily="34" charset="0"/>
                <a:cs typeface="Arial" panose="020B0604020202020204" pitchFamily="34" charset="0"/>
              </a:rPr>
              <a:t>Untuk dapat maju dalam suatu masyarakat diperlukan manusia modern</a:t>
            </a:r>
          </a:p>
          <a:p>
            <a:r>
              <a:rPr lang="id-ID" dirty="0" smtClean="0">
                <a:latin typeface="Agency FB" panose="020B0503020202020204" pitchFamily="34" charset="0"/>
                <a:cs typeface="Arial" panose="020B0604020202020204" pitchFamily="34" charset="0"/>
              </a:rPr>
              <a:t>Karaktersitik manusia modern, :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sz="3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Memiliki sikap hidup untuk menerima hal-hal yang baru dan terbuka untuk perubahan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sz="3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Menyatakan pendapat atau opini mengenai lingkungan sendiri atau kejadian yang terjadi di luar jangkauan serta dapat bersikap demokratis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sz="3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Menghargai waktu dan lebih banyak berorientasi ke masa depan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sz="3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Memiliki perencanaan dan pengorganisasian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sz="3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Percaya diri 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sz="3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Perhitungan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sz="3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Lebih percaya pada IPTEK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sz="3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Menghargai harkat hidup manusia lain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sz="3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Menjunjung tinggi suatu sikap bahwa imbalan yang diterima seseorang harus sesuai dengan prestasinya dimasyaraka</a:t>
            </a:r>
            <a:r>
              <a:rPr lang="id-ID" sz="2600" dirty="0" smtClean="0">
                <a:latin typeface="Aldhabi" panose="01000000000000000000" pitchFamily="2" charset="-78"/>
                <a:cs typeface="Aldhabi" panose="01000000000000000000" pitchFamily="2" charset="-78"/>
              </a:rPr>
              <a:t>t</a:t>
            </a:r>
            <a:endParaRPr lang="id-ID" sz="26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8797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Lanjutan . . .</a:t>
            </a:r>
            <a:endParaRPr lang="id-ID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Aharoni" panose="02010803020104030203" pitchFamily="2" charset="-79"/>
                <a:cs typeface="Aharoni" panose="02010803020104030203" pitchFamily="2" charset="-79"/>
              </a:rPr>
              <a:t>Sarana untuk dapat menjadi manusia modern :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Faktor pendidikan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Peran kurikulum tersembunyi (kurikulum informal), ex : penggunaan buku2 literatur dari negara Barat, penggunaan teknologi dari negara barat, dsb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29980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810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Agency FB</vt:lpstr>
      <vt:lpstr>Aharoni</vt:lpstr>
      <vt:lpstr>Aldhabi</vt:lpstr>
      <vt:lpstr>Andalus</vt:lpstr>
      <vt:lpstr>Arial</vt:lpstr>
      <vt:lpstr>Brush Script MT</vt:lpstr>
      <vt:lpstr>Calibri</vt:lpstr>
      <vt:lpstr>Calibri Light</vt:lpstr>
      <vt:lpstr>Office Theme</vt:lpstr>
      <vt:lpstr>TEORI MODERNISASI</vt:lpstr>
      <vt:lpstr>Asumsi </vt:lpstr>
      <vt:lpstr>Implikasi Kebijakan terhadap Dunia Ketiga</vt:lpstr>
      <vt:lpstr>DALAM TEORI MODERNISASI TERDAPAT 2 KELOMPOK NEGARA</vt:lpstr>
      <vt:lpstr>Harrod-Domar: Tabungan dan Investasi</vt:lpstr>
      <vt:lpstr>Max Weber (Etika Protestan)</vt:lpstr>
      <vt:lpstr>David McClelland (n-Ach)</vt:lpstr>
      <vt:lpstr>Alex Inkeles : Manusia Modern </vt:lpstr>
      <vt:lpstr>Lanjutan . . .</vt:lpstr>
      <vt:lpstr>W.W. Rostow: Lima Tahap Pembangunan</vt:lpstr>
      <vt:lpstr>Lanjutan. . .</vt:lpstr>
      <vt:lpstr>Bert F. Hoselitz: Faktor-faktor Non-ekonomi </vt:lpstr>
      <vt:lpstr>KRITIK TERHADAP TEORI MODERNISASI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26</cp:revision>
  <dcterms:created xsi:type="dcterms:W3CDTF">2019-10-07T02:41:38Z</dcterms:created>
  <dcterms:modified xsi:type="dcterms:W3CDTF">2019-11-26T00:49:43Z</dcterms:modified>
</cp:coreProperties>
</file>