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88" r:id="rId4"/>
    <p:sldId id="289" r:id="rId5"/>
    <p:sldId id="290" r:id="rId6"/>
    <p:sldId id="326" r:id="rId7"/>
    <p:sldId id="283" r:id="rId8"/>
    <p:sldId id="316" r:id="rId9"/>
    <p:sldId id="327" r:id="rId10"/>
    <p:sldId id="328" r:id="rId11"/>
    <p:sldId id="259" r:id="rId12"/>
    <p:sldId id="258" r:id="rId13"/>
    <p:sldId id="32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351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 CENA" panose="020B0604020202020204" charset="0"/>
      <p:regular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Century Schoolbook" panose="02040604050505020304" pitchFamily="18" charset="0"/>
      <p:regular r:id="rId33"/>
      <p:bold r:id="rId34"/>
      <p:italic r:id="rId35"/>
      <p:boldItalic r:id="rId36"/>
    </p:embeddedFont>
    <p:embeddedFont>
      <p:font typeface="AR CHRISTY" panose="020B0604020202020204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C5"/>
    <a:srgbClr val="1F497D"/>
    <a:srgbClr val="4BACC6"/>
    <a:srgbClr val="9BBB59"/>
    <a:srgbClr val="C0504D"/>
    <a:srgbClr val="EEECE1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C74C1-00C5-4975-B79E-DC8BA0B16187}" type="doc">
      <dgm:prSet loTypeId="urn:microsoft.com/office/officeart/2011/layout/Circle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94304C-5DBB-4B0E-B8CA-AFC6715582FD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16 </a:t>
          </a:r>
          <a:r>
            <a:rPr lang="en-US" sz="2000" dirty="0">
              <a:latin typeface="AR CENA" panose="02000000000000000000" pitchFamily="2" charset="0"/>
            </a:rPr>
            <a:t>Des</a:t>
          </a:r>
          <a:r>
            <a:rPr lang="id-ID" sz="2000" dirty="0">
              <a:latin typeface="AR CENA" panose="02000000000000000000" pitchFamily="2" charset="0"/>
            </a:rPr>
            <a:t> 2016</a:t>
          </a:r>
          <a:endParaRPr lang="en-US" sz="2000" dirty="0">
            <a:latin typeface="AR CENA" panose="02000000000000000000" pitchFamily="2" charset="0"/>
          </a:endParaRPr>
        </a:p>
      </dgm:t>
    </dgm:pt>
    <dgm:pt modelId="{BDB8B706-05E8-4CA0-80BD-7DA88207614A}" type="parTrans" cxnId="{211A21EA-48AF-499F-BC36-BA1BC08A96A9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F12711E3-029C-43E3-AAA3-7A6BB4DADAF1}" type="sibTrans" cxnId="{211A21EA-48AF-499F-BC36-BA1BC08A96A9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CA1E4150-57DA-46F4-9FF4-139DC3087C47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23 </a:t>
          </a:r>
          <a:r>
            <a:rPr lang="en-US" sz="2000" dirty="0">
              <a:latin typeface="AR CENA" panose="02000000000000000000" pitchFamily="2" charset="0"/>
            </a:rPr>
            <a:t>Ju</a:t>
          </a:r>
          <a:r>
            <a:rPr lang="id-ID" sz="2000" dirty="0">
              <a:latin typeface="AR CENA" panose="02000000000000000000" pitchFamily="2" charset="0"/>
            </a:rPr>
            <a:t>li 2018</a:t>
          </a:r>
          <a:endParaRPr lang="en-US" sz="2000" dirty="0">
            <a:latin typeface="AR CENA" panose="02000000000000000000" pitchFamily="2" charset="0"/>
          </a:endParaRPr>
        </a:p>
      </dgm:t>
    </dgm:pt>
    <dgm:pt modelId="{064F63C0-6042-45A9-8CDA-02A02D275B8A}" type="parTrans" cxnId="{35EDE5CE-24D1-4AB9-8A2F-C695591FC292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02B501E8-E8AF-43DA-8062-0CA9C29EC058}" type="sibTrans" cxnId="{35EDE5CE-24D1-4AB9-8A2F-C695591FC292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25D790E8-52DA-4C3E-A4DA-F835E4C0A701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16 </a:t>
          </a:r>
          <a:r>
            <a:rPr lang="en-US" sz="2000" dirty="0">
              <a:latin typeface="AR CENA" panose="02000000000000000000" pitchFamily="2" charset="0"/>
            </a:rPr>
            <a:t>A</a:t>
          </a:r>
          <a:r>
            <a:rPr lang="id-ID" sz="2000" dirty="0">
              <a:latin typeface="AR CENA" panose="02000000000000000000" pitchFamily="2" charset="0"/>
            </a:rPr>
            <a:t>gustus 2018</a:t>
          </a:r>
          <a:endParaRPr lang="en-US" sz="2000" dirty="0">
            <a:latin typeface="AR CENA" panose="02000000000000000000" pitchFamily="2" charset="0"/>
          </a:endParaRPr>
        </a:p>
      </dgm:t>
    </dgm:pt>
    <dgm:pt modelId="{A90A2D35-B115-4C1A-B8C5-A28E3350F64F}" type="parTrans" cxnId="{99DAA916-95EA-494E-9FEA-855314E7F95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13304D0A-834E-42B8-BE2F-0609D2DBA06F}" type="sibTrans" cxnId="{99DAA916-95EA-494E-9FEA-855314E7F95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B378637-18D6-49BC-900F-EF5640EFC381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28 </a:t>
          </a:r>
          <a:r>
            <a:rPr lang="en-US" sz="2000" dirty="0">
              <a:latin typeface="AR CENA" panose="02000000000000000000" pitchFamily="2" charset="0"/>
            </a:rPr>
            <a:t>Sep</a:t>
          </a:r>
          <a:r>
            <a:rPr lang="id-ID" sz="2000" dirty="0">
              <a:latin typeface="AR CENA" panose="02000000000000000000" pitchFamily="2" charset="0"/>
            </a:rPr>
            <a:t> 2018</a:t>
          </a:r>
          <a:endParaRPr lang="en-US" sz="2000" dirty="0">
            <a:latin typeface="AR CENA" panose="02000000000000000000" pitchFamily="2" charset="0"/>
          </a:endParaRPr>
        </a:p>
      </dgm:t>
    </dgm:pt>
    <dgm:pt modelId="{C38CAAD8-2382-4E7E-AABE-80797B524B04}" type="parTrans" cxnId="{EF3B75CB-8F4F-4982-9BFE-EB9E38BF10B6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AF3ED4CE-4FA3-4DD7-9749-00FF0DC785F1}" type="sibTrans" cxnId="{EF3B75CB-8F4F-4982-9BFE-EB9E38BF10B6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1E220209-74F7-44B5-BFC7-CD1E9C582940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26 </a:t>
          </a:r>
          <a:r>
            <a:rPr lang="en-US" sz="2000" dirty="0" err="1">
              <a:latin typeface="AR CENA" panose="02000000000000000000" pitchFamily="2" charset="0"/>
            </a:rPr>
            <a:t>Okt</a:t>
          </a:r>
          <a:r>
            <a:rPr lang="id-ID" sz="2000" dirty="0">
              <a:latin typeface="AR CENA" panose="02000000000000000000" pitchFamily="2" charset="0"/>
            </a:rPr>
            <a:t> 2018</a:t>
          </a:r>
          <a:endParaRPr lang="en-US" sz="2000" dirty="0">
            <a:latin typeface="AR CENA" panose="02000000000000000000" pitchFamily="2" charset="0"/>
          </a:endParaRPr>
        </a:p>
      </dgm:t>
    </dgm:pt>
    <dgm:pt modelId="{6866BC21-9534-4248-8DA6-8CDB6EFB20AF}" type="parTrans" cxnId="{6B0FDBF8-3B27-4A15-A45F-A39AFF37A124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BD10BAED-3129-434A-A97A-9EA289056CF3}" type="sibTrans" cxnId="{6B0FDBF8-3B27-4A15-A45F-A39AFF37A124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0B1E559E-DD85-4C13-90F7-70C373D8637F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4 Jan 2019</a:t>
          </a:r>
          <a:endParaRPr lang="en-US" sz="2000" dirty="0">
            <a:latin typeface="AR CENA" panose="02000000000000000000" pitchFamily="2" charset="0"/>
          </a:endParaRPr>
        </a:p>
      </dgm:t>
    </dgm:pt>
    <dgm:pt modelId="{A9C1F86B-A8DF-4610-ACCC-B459DD979FEB}" type="parTrans" cxnId="{623E46AC-CCCC-4972-BA39-5E1781C7C41E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C25E4EE1-60DE-40C2-8BA2-7FFA01696411}" type="sibTrans" cxnId="{623E46AC-CCCC-4972-BA39-5E1781C7C41E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17977601-87BC-4C09-999F-5CD8AD54478E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18 Jan</a:t>
          </a:r>
          <a:r>
            <a:rPr lang="en-US" sz="2000" dirty="0">
              <a:latin typeface="AR CENA" panose="02000000000000000000" pitchFamily="2" charset="0"/>
            </a:rPr>
            <a:t> </a:t>
          </a:r>
          <a:r>
            <a:rPr lang="id-ID" sz="2000" dirty="0">
              <a:latin typeface="AR CENA" panose="02000000000000000000" pitchFamily="2" charset="0"/>
            </a:rPr>
            <a:t>2019</a:t>
          </a:r>
          <a:endParaRPr lang="en-US" sz="2000" dirty="0">
            <a:latin typeface="AR CENA" panose="02000000000000000000" pitchFamily="2" charset="0"/>
          </a:endParaRPr>
        </a:p>
      </dgm:t>
    </dgm:pt>
    <dgm:pt modelId="{D8288046-D589-4E51-B2D4-8179F9E24452}" type="parTrans" cxnId="{22DC9BC5-6D83-451B-9BB5-2553DEB84D1C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D5207DE0-6F76-48A3-9307-DDBC79E53387}" type="sibTrans" cxnId="{22DC9BC5-6D83-451B-9BB5-2553DEB84D1C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748F5F16-6D8D-4A15-AD5E-106FFA6B05FD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22 </a:t>
          </a:r>
          <a:r>
            <a:rPr lang="en-US" sz="2000" dirty="0">
              <a:latin typeface="AR CENA" panose="02000000000000000000" pitchFamily="2" charset="0"/>
            </a:rPr>
            <a:t>Feb </a:t>
          </a:r>
          <a:r>
            <a:rPr lang="id-ID" sz="2000" dirty="0">
              <a:latin typeface="AR CENA" panose="02000000000000000000" pitchFamily="2" charset="0"/>
            </a:rPr>
            <a:t>2019</a:t>
          </a:r>
          <a:endParaRPr lang="en-US" sz="2000" dirty="0">
            <a:latin typeface="AR CENA" panose="02000000000000000000" pitchFamily="2" charset="0"/>
          </a:endParaRPr>
        </a:p>
      </dgm:t>
    </dgm:pt>
    <dgm:pt modelId="{6DDE0221-A12F-454D-8469-661BDC004488}" type="parTrans" cxnId="{27E6BC6F-1F4D-4146-B890-E0A375AC04B0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594E79AC-0532-4753-ABA5-82B1009C73B5}" type="sibTrans" cxnId="{27E6BC6F-1F4D-4146-B890-E0A375AC04B0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D07FD35B-FF25-45F5-B917-5F34078F1842}">
      <dgm:prSet custT="1"/>
      <dgm:spPr/>
      <dgm:t>
        <a:bodyPr/>
        <a:lstStyle/>
        <a:p>
          <a:r>
            <a:rPr lang="id-ID" sz="2000" dirty="0">
              <a:latin typeface="AR CENA" panose="02000000000000000000" pitchFamily="2" charset="0"/>
            </a:rPr>
            <a:t>16 </a:t>
          </a:r>
          <a:r>
            <a:rPr lang="en-US" sz="2000" dirty="0">
              <a:latin typeface="AR CENA" panose="02000000000000000000" pitchFamily="2" charset="0"/>
            </a:rPr>
            <a:t>Nov</a:t>
          </a:r>
          <a:r>
            <a:rPr lang="id-ID" sz="2000" dirty="0">
              <a:latin typeface="AR CENA" panose="02000000000000000000" pitchFamily="2" charset="0"/>
            </a:rPr>
            <a:t> 2018</a:t>
          </a:r>
          <a:endParaRPr lang="en-US" sz="2000" dirty="0">
            <a:latin typeface="AR CENA" panose="02000000000000000000" pitchFamily="2" charset="0"/>
          </a:endParaRPr>
        </a:p>
      </dgm:t>
    </dgm:pt>
    <dgm:pt modelId="{954A701F-C2CD-4F74-8D0A-8F9639C46922}" type="sibTrans" cxnId="{E38CF6D8-1566-41F6-8668-417D8045E96C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9AD0BFB-45EC-4E42-BD6A-73BED5BA872B}" type="parTrans" cxnId="{E38CF6D8-1566-41F6-8668-417D8045E96C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CE411834-1FEE-4ADD-B3D5-F9CBD086E5F9}" type="pres">
      <dgm:prSet presAssocID="{937C74C1-00C5-4975-B79E-DC8BA0B161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3908E31-B961-4AA8-96F8-7CF8F40C7A60}" type="pres">
      <dgm:prSet presAssocID="{748F5F16-6D8D-4A15-AD5E-106FFA6B05FD}" presName="Accent9" presStyleCnt="0"/>
      <dgm:spPr/>
    </dgm:pt>
    <dgm:pt modelId="{F961CBD2-FFCC-4765-9585-5EA8E2BE691B}" type="pres">
      <dgm:prSet presAssocID="{748F5F16-6D8D-4A15-AD5E-106FFA6B05FD}" presName="Accent" presStyleLbl="node1" presStyleIdx="0" presStyleCnt="9"/>
      <dgm:spPr/>
    </dgm:pt>
    <dgm:pt modelId="{DDA2A05B-75BA-4C38-9524-B973C690138D}" type="pres">
      <dgm:prSet presAssocID="{748F5F16-6D8D-4A15-AD5E-106FFA6B05FD}" presName="ParentBackground9" presStyleCnt="0"/>
      <dgm:spPr/>
    </dgm:pt>
    <dgm:pt modelId="{E0EBF14D-C1FD-4DB5-9F1B-4847A2C4597D}" type="pres">
      <dgm:prSet presAssocID="{748F5F16-6D8D-4A15-AD5E-106FFA6B05FD}" presName="ParentBackground" presStyleLbl="fgAcc1" presStyleIdx="0" presStyleCnt="9"/>
      <dgm:spPr/>
      <dgm:t>
        <a:bodyPr/>
        <a:lstStyle/>
        <a:p>
          <a:endParaRPr lang="en-US"/>
        </a:p>
      </dgm:t>
    </dgm:pt>
    <dgm:pt modelId="{07C7535F-109F-4485-A145-7CC569319E72}" type="pres">
      <dgm:prSet presAssocID="{748F5F16-6D8D-4A15-AD5E-106FFA6B05FD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5C155-286D-45EA-AC7F-894D9A62C13C}" type="pres">
      <dgm:prSet presAssocID="{17977601-87BC-4C09-999F-5CD8AD54478E}" presName="Accent8" presStyleCnt="0"/>
      <dgm:spPr/>
    </dgm:pt>
    <dgm:pt modelId="{C09794C6-1307-4767-AF01-2E06624AF2A9}" type="pres">
      <dgm:prSet presAssocID="{17977601-87BC-4C09-999F-5CD8AD54478E}" presName="Accent" presStyleLbl="node1" presStyleIdx="1" presStyleCnt="9"/>
      <dgm:spPr/>
    </dgm:pt>
    <dgm:pt modelId="{8CC67175-8876-4DB8-AB05-0A8E1B42DADB}" type="pres">
      <dgm:prSet presAssocID="{17977601-87BC-4C09-999F-5CD8AD54478E}" presName="ParentBackground8" presStyleCnt="0"/>
      <dgm:spPr/>
    </dgm:pt>
    <dgm:pt modelId="{20A29009-DBFA-4A7D-8203-2F7B9A1430FC}" type="pres">
      <dgm:prSet presAssocID="{17977601-87BC-4C09-999F-5CD8AD54478E}" presName="ParentBackground" presStyleLbl="fgAcc1" presStyleIdx="1" presStyleCnt="9"/>
      <dgm:spPr/>
      <dgm:t>
        <a:bodyPr/>
        <a:lstStyle/>
        <a:p>
          <a:endParaRPr lang="en-US"/>
        </a:p>
      </dgm:t>
    </dgm:pt>
    <dgm:pt modelId="{E5F628F8-971E-45EA-A9D8-6E392DD0ADDA}" type="pres">
      <dgm:prSet presAssocID="{17977601-87BC-4C09-999F-5CD8AD54478E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B46C9-BB52-4427-A52B-39DBAA64C337}" type="pres">
      <dgm:prSet presAssocID="{0B1E559E-DD85-4C13-90F7-70C373D8637F}" presName="Accent7" presStyleCnt="0"/>
      <dgm:spPr/>
    </dgm:pt>
    <dgm:pt modelId="{E1D66802-EEA8-42D2-875A-B5389D698BE6}" type="pres">
      <dgm:prSet presAssocID="{0B1E559E-DD85-4C13-90F7-70C373D8637F}" presName="Accent" presStyleLbl="node1" presStyleIdx="2" presStyleCnt="9"/>
      <dgm:spPr/>
    </dgm:pt>
    <dgm:pt modelId="{865C4F0B-2F0D-45CA-AF3B-E466BA3747ED}" type="pres">
      <dgm:prSet presAssocID="{0B1E559E-DD85-4C13-90F7-70C373D8637F}" presName="ParentBackground7" presStyleCnt="0"/>
      <dgm:spPr/>
    </dgm:pt>
    <dgm:pt modelId="{BEF325BC-DAB1-4FDC-8FBC-B633B49B2A73}" type="pres">
      <dgm:prSet presAssocID="{0B1E559E-DD85-4C13-90F7-70C373D8637F}" presName="ParentBackground" presStyleLbl="fgAcc1" presStyleIdx="2" presStyleCnt="9"/>
      <dgm:spPr/>
      <dgm:t>
        <a:bodyPr/>
        <a:lstStyle/>
        <a:p>
          <a:endParaRPr lang="en-US"/>
        </a:p>
      </dgm:t>
    </dgm:pt>
    <dgm:pt modelId="{53B368AD-58C4-4B49-84A0-AFC875D98B47}" type="pres">
      <dgm:prSet presAssocID="{0B1E559E-DD85-4C13-90F7-70C373D8637F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580EF-284C-45D1-8A34-4B1887EEC8B0}" type="pres">
      <dgm:prSet presAssocID="{D07FD35B-FF25-45F5-B917-5F34078F1842}" presName="Accent6" presStyleCnt="0"/>
      <dgm:spPr/>
    </dgm:pt>
    <dgm:pt modelId="{BD5C454C-5446-4939-B734-5A032F2DE89C}" type="pres">
      <dgm:prSet presAssocID="{D07FD35B-FF25-45F5-B917-5F34078F1842}" presName="Accent" presStyleLbl="node1" presStyleIdx="3" presStyleCnt="9"/>
      <dgm:spPr/>
    </dgm:pt>
    <dgm:pt modelId="{23B467B2-9A03-4CF1-A477-6B2C5E6BAB7C}" type="pres">
      <dgm:prSet presAssocID="{D07FD35B-FF25-45F5-B917-5F34078F1842}" presName="ParentBackground6" presStyleCnt="0"/>
      <dgm:spPr/>
    </dgm:pt>
    <dgm:pt modelId="{73917AA9-B043-436E-99B3-E5E3F9C11C5A}" type="pres">
      <dgm:prSet presAssocID="{D07FD35B-FF25-45F5-B917-5F34078F1842}" presName="ParentBackground" presStyleLbl="fgAcc1" presStyleIdx="3" presStyleCnt="9"/>
      <dgm:spPr/>
      <dgm:t>
        <a:bodyPr/>
        <a:lstStyle/>
        <a:p>
          <a:endParaRPr lang="en-US"/>
        </a:p>
      </dgm:t>
    </dgm:pt>
    <dgm:pt modelId="{8ADF66D8-F7C1-4C98-8F84-A71216F346FF}" type="pres">
      <dgm:prSet presAssocID="{D07FD35B-FF25-45F5-B917-5F34078F184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AEBD8-B121-4DFE-AB48-4CC100EF0507}" type="pres">
      <dgm:prSet presAssocID="{1E220209-74F7-44B5-BFC7-CD1E9C582940}" presName="Accent5" presStyleCnt="0"/>
      <dgm:spPr/>
    </dgm:pt>
    <dgm:pt modelId="{F1020117-8FA8-4449-9213-95ECD463ED26}" type="pres">
      <dgm:prSet presAssocID="{1E220209-74F7-44B5-BFC7-CD1E9C582940}" presName="Accent" presStyleLbl="node1" presStyleIdx="4" presStyleCnt="9"/>
      <dgm:spPr/>
    </dgm:pt>
    <dgm:pt modelId="{1FAA4774-2183-4043-A6F1-41F791C7194F}" type="pres">
      <dgm:prSet presAssocID="{1E220209-74F7-44B5-BFC7-CD1E9C582940}" presName="ParentBackground5" presStyleCnt="0"/>
      <dgm:spPr/>
    </dgm:pt>
    <dgm:pt modelId="{36950011-4266-4504-A1BD-9751FE57EDBA}" type="pres">
      <dgm:prSet presAssocID="{1E220209-74F7-44B5-BFC7-CD1E9C582940}" presName="ParentBackground" presStyleLbl="fgAcc1" presStyleIdx="4" presStyleCnt="9"/>
      <dgm:spPr/>
      <dgm:t>
        <a:bodyPr/>
        <a:lstStyle/>
        <a:p>
          <a:endParaRPr lang="en-US"/>
        </a:p>
      </dgm:t>
    </dgm:pt>
    <dgm:pt modelId="{185B563D-427D-42EC-A96D-F0EFF4A05352}" type="pres">
      <dgm:prSet presAssocID="{1E220209-74F7-44B5-BFC7-CD1E9C58294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2EF55-2349-4127-8F23-84DF48BEDD74}" type="pres">
      <dgm:prSet presAssocID="{4B378637-18D6-49BC-900F-EF5640EFC381}" presName="Accent4" presStyleCnt="0"/>
      <dgm:spPr/>
    </dgm:pt>
    <dgm:pt modelId="{33406FD7-3C3B-4F3B-823A-C49A5FD6DA91}" type="pres">
      <dgm:prSet presAssocID="{4B378637-18D6-49BC-900F-EF5640EFC381}" presName="Accent" presStyleLbl="node1" presStyleIdx="5" presStyleCnt="9"/>
      <dgm:spPr/>
    </dgm:pt>
    <dgm:pt modelId="{9B7B535D-A144-4DE9-BE38-ED0CFCD5A659}" type="pres">
      <dgm:prSet presAssocID="{4B378637-18D6-49BC-900F-EF5640EFC381}" presName="ParentBackground4" presStyleCnt="0"/>
      <dgm:spPr/>
    </dgm:pt>
    <dgm:pt modelId="{061F1796-B16E-4CEB-83B5-F23E0594BC74}" type="pres">
      <dgm:prSet presAssocID="{4B378637-18D6-49BC-900F-EF5640EFC381}" presName="ParentBackground" presStyleLbl="fgAcc1" presStyleIdx="5" presStyleCnt="9"/>
      <dgm:spPr/>
      <dgm:t>
        <a:bodyPr/>
        <a:lstStyle/>
        <a:p>
          <a:endParaRPr lang="en-US"/>
        </a:p>
      </dgm:t>
    </dgm:pt>
    <dgm:pt modelId="{FA410C2B-5A6A-496D-B0DC-ADD05A2F556B}" type="pres">
      <dgm:prSet presAssocID="{4B378637-18D6-49BC-900F-EF5640EFC38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3A565-C8E1-4836-B26D-76BE337BBF27}" type="pres">
      <dgm:prSet presAssocID="{25D790E8-52DA-4C3E-A4DA-F835E4C0A701}" presName="Accent3" presStyleCnt="0"/>
      <dgm:spPr/>
    </dgm:pt>
    <dgm:pt modelId="{D1B21811-4E7B-4C5D-9E79-FB7809932DD8}" type="pres">
      <dgm:prSet presAssocID="{25D790E8-52DA-4C3E-A4DA-F835E4C0A701}" presName="Accent" presStyleLbl="node1" presStyleIdx="6" presStyleCnt="9"/>
      <dgm:spPr/>
    </dgm:pt>
    <dgm:pt modelId="{E3FBFE28-F518-47A5-9448-F32B2D07063D}" type="pres">
      <dgm:prSet presAssocID="{25D790E8-52DA-4C3E-A4DA-F835E4C0A701}" presName="ParentBackground3" presStyleCnt="0"/>
      <dgm:spPr/>
    </dgm:pt>
    <dgm:pt modelId="{992EA443-477E-4BBC-9C07-1296FB4BF52B}" type="pres">
      <dgm:prSet presAssocID="{25D790E8-52DA-4C3E-A4DA-F835E4C0A701}" presName="ParentBackground" presStyleLbl="fgAcc1" presStyleIdx="6" presStyleCnt="9"/>
      <dgm:spPr/>
      <dgm:t>
        <a:bodyPr/>
        <a:lstStyle/>
        <a:p>
          <a:endParaRPr lang="en-US"/>
        </a:p>
      </dgm:t>
    </dgm:pt>
    <dgm:pt modelId="{35A947E2-CE24-47B2-84CE-EA15A45EB57E}" type="pres">
      <dgm:prSet presAssocID="{25D790E8-52DA-4C3E-A4DA-F835E4C0A70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E288B-CB11-4A76-84ED-E784CC0D5CAD}" type="pres">
      <dgm:prSet presAssocID="{CA1E4150-57DA-46F4-9FF4-139DC3087C47}" presName="Accent2" presStyleCnt="0"/>
      <dgm:spPr/>
    </dgm:pt>
    <dgm:pt modelId="{BA4783C7-FEAA-4A21-9CC9-3C8B83B59504}" type="pres">
      <dgm:prSet presAssocID="{CA1E4150-57DA-46F4-9FF4-139DC3087C47}" presName="Accent" presStyleLbl="node1" presStyleIdx="7" presStyleCnt="9"/>
      <dgm:spPr/>
    </dgm:pt>
    <dgm:pt modelId="{CAF0329D-2C4A-4CFF-B3E1-2794CE86007C}" type="pres">
      <dgm:prSet presAssocID="{CA1E4150-57DA-46F4-9FF4-139DC3087C47}" presName="ParentBackground2" presStyleCnt="0"/>
      <dgm:spPr/>
    </dgm:pt>
    <dgm:pt modelId="{144A0CAA-2E0D-4AF5-AD2E-DB697A30A3B9}" type="pres">
      <dgm:prSet presAssocID="{CA1E4150-57DA-46F4-9FF4-139DC3087C47}" presName="ParentBackground" presStyleLbl="fgAcc1" presStyleIdx="7" presStyleCnt="9"/>
      <dgm:spPr/>
      <dgm:t>
        <a:bodyPr/>
        <a:lstStyle/>
        <a:p>
          <a:endParaRPr lang="en-US"/>
        </a:p>
      </dgm:t>
    </dgm:pt>
    <dgm:pt modelId="{D559E974-2911-4DEB-894E-9E3F3BF707FD}" type="pres">
      <dgm:prSet presAssocID="{CA1E4150-57DA-46F4-9FF4-139DC3087C4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44FF-4EAA-402E-8A37-E198B6F7F020}" type="pres">
      <dgm:prSet presAssocID="{E794304C-5DBB-4B0E-B8CA-AFC6715582FD}" presName="Accent1" presStyleCnt="0"/>
      <dgm:spPr/>
    </dgm:pt>
    <dgm:pt modelId="{CA266390-4D51-464D-A72D-185B73E0253D}" type="pres">
      <dgm:prSet presAssocID="{E794304C-5DBB-4B0E-B8CA-AFC6715582FD}" presName="Accent" presStyleLbl="node1" presStyleIdx="8" presStyleCnt="9"/>
      <dgm:spPr/>
    </dgm:pt>
    <dgm:pt modelId="{EB7EE44F-250C-434E-B76E-D2889CB15625}" type="pres">
      <dgm:prSet presAssocID="{E794304C-5DBB-4B0E-B8CA-AFC6715582FD}" presName="ParentBackground1" presStyleCnt="0"/>
      <dgm:spPr/>
    </dgm:pt>
    <dgm:pt modelId="{9F8CD9C7-81C6-4F7D-944A-92FE6EAF156B}" type="pres">
      <dgm:prSet presAssocID="{E794304C-5DBB-4B0E-B8CA-AFC6715582FD}" presName="ParentBackground" presStyleLbl="fgAcc1" presStyleIdx="8" presStyleCnt="9"/>
      <dgm:spPr/>
      <dgm:t>
        <a:bodyPr/>
        <a:lstStyle/>
        <a:p>
          <a:endParaRPr lang="en-US"/>
        </a:p>
      </dgm:t>
    </dgm:pt>
    <dgm:pt modelId="{9751C07A-236D-4698-89A0-04D2DA7A4536}" type="pres">
      <dgm:prSet presAssocID="{E794304C-5DBB-4B0E-B8CA-AFC6715582F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48F0A-C69E-4BFC-B728-FC096A61A2B6}" type="presOf" srcId="{E794304C-5DBB-4B0E-B8CA-AFC6715582FD}" destId="{9751C07A-236D-4698-89A0-04D2DA7A4536}" srcOrd="1" destOrd="0" presId="urn:microsoft.com/office/officeart/2011/layout/CircleProcess"/>
    <dgm:cxn modelId="{01F8E36D-88A1-498B-BF86-8917981C5AE3}" type="presOf" srcId="{17977601-87BC-4C09-999F-5CD8AD54478E}" destId="{20A29009-DBFA-4A7D-8203-2F7B9A1430FC}" srcOrd="0" destOrd="0" presId="urn:microsoft.com/office/officeart/2011/layout/CircleProcess"/>
    <dgm:cxn modelId="{E1F6C0AF-B04B-4E82-8E29-14C6CCA63C3E}" type="presOf" srcId="{25D790E8-52DA-4C3E-A4DA-F835E4C0A701}" destId="{992EA443-477E-4BBC-9C07-1296FB4BF52B}" srcOrd="0" destOrd="0" presId="urn:microsoft.com/office/officeart/2011/layout/CircleProcess"/>
    <dgm:cxn modelId="{AE1A24C2-E5B1-4597-A4BE-64D24FB6353A}" type="presOf" srcId="{D07FD35B-FF25-45F5-B917-5F34078F1842}" destId="{8ADF66D8-F7C1-4C98-8F84-A71216F346FF}" srcOrd="1" destOrd="0" presId="urn:microsoft.com/office/officeart/2011/layout/CircleProcess"/>
    <dgm:cxn modelId="{FC073162-3E2F-4BE5-8153-BEB9BDAA4867}" type="presOf" srcId="{0B1E559E-DD85-4C13-90F7-70C373D8637F}" destId="{BEF325BC-DAB1-4FDC-8FBC-B633B49B2A73}" srcOrd="0" destOrd="0" presId="urn:microsoft.com/office/officeart/2011/layout/CircleProcess"/>
    <dgm:cxn modelId="{763043DA-CD06-4CA4-AC99-9E1A03D92CAC}" type="presOf" srcId="{0B1E559E-DD85-4C13-90F7-70C373D8637F}" destId="{53B368AD-58C4-4B49-84A0-AFC875D98B47}" srcOrd="1" destOrd="0" presId="urn:microsoft.com/office/officeart/2011/layout/CircleProcess"/>
    <dgm:cxn modelId="{ED4570F3-3E29-4FDA-94EE-146B1B1F8E6C}" type="presOf" srcId="{1E220209-74F7-44B5-BFC7-CD1E9C582940}" destId="{36950011-4266-4504-A1BD-9751FE57EDBA}" srcOrd="0" destOrd="0" presId="urn:microsoft.com/office/officeart/2011/layout/CircleProcess"/>
    <dgm:cxn modelId="{365C50D6-7893-472E-8D2E-D22B0E645735}" type="presOf" srcId="{748F5F16-6D8D-4A15-AD5E-106FFA6B05FD}" destId="{E0EBF14D-C1FD-4DB5-9F1B-4847A2C4597D}" srcOrd="0" destOrd="0" presId="urn:microsoft.com/office/officeart/2011/layout/CircleProcess"/>
    <dgm:cxn modelId="{211A21EA-48AF-499F-BC36-BA1BC08A96A9}" srcId="{937C74C1-00C5-4975-B79E-DC8BA0B16187}" destId="{E794304C-5DBB-4B0E-B8CA-AFC6715582FD}" srcOrd="0" destOrd="0" parTransId="{BDB8B706-05E8-4CA0-80BD-7DA88207614A}" sibTransId="{F12711E3-029C-43E3-AAA3-7A6BB4DADAF1}"/>
    <dgm:cxn modelId="{A81BB727-D121-433D-96BF-72D7D493123C}" type="presOf" srcId="{17977601-87BC-4C09-999F-5CD8AD54478E}" destId="{E5F628F8-971E-45EA-A9D8-6E392DD0ADDA}" srcOrd="1" destOrd="0" presId="urn:microsoft.com/office/officeart/2011/layout/CircleProcess"/>
    <dgm:cxn modelId="{99DAA916-95EA-494E-9FEA-855314E7F955}" srcId="{937C74C1-00C5-4975-B79E-DC8BA0B16187}" destId="{25D790E8-52DA-4C3E-A4DA-F835E4C0A701}" srcOrd="2" destOrd="0" parTransId="{A90A2D35-B115-4C1A-B8C5-A28E3350F64F}" sibTransId="{13304D0A-834E-42B8-BE2F-0609D2DBA06F}"/>
    <dgm:cxn modelId="{623E46AC-CCCC-4972-BA39-5E1781C7C41E}" srcId="{937C74C1-00C5-4975-B79E-DC8BA0B16187}" destId="{0B1E559E-DD85-4C13-90F7-70C373D8637F}" srcOrd="6" destOrd="0" parTransId="{A9C1F86B-A8DF-4610-ACCC-B459DD979FEB}" sibTransId="{C25E4EE1-60DE-40C2-8BA2-7FFA01696411}"/>
    <dgm:cxn modelId="{6F58D964-B6B3-4072-9918-67BC7C1FBE7D}" type="presOf" srcId="{CA1E4150-57DA-46F4-9FF4-139DC3087C47}" destId="{144A0CAA-2E0D-4AF5-AD2E-DB697A30A3B9}" srcOrd="0" destOrd="0" presId="urn:microsoft.com/office/officeart/2011/layout/CircleProcess"/>
    <dgm:cxn modelId="{82ED3FE7-453B-47BE-B532-33BE72A9D5B2}" type="presOf" srcId="{CA1E4150-57DA-46F4-9FF4-139DC3087C47}" destId="{D559E974-2911-4DEB-894E-9E3F3BF707FD}" srcOrd="1" destOrd="0" presId="urn:microsoft.com/office/officeart/2011/layout/CircleProcess"/>
    <dgm:cxn modelId="{DB00F378-D08C-42AA-86A4-0D48173E686A}" type="presOf" srcId="{937C74C1-00C5-4975-B79E-DC8BA0B16187}" destId="{CE411834-1FEE-4ADD-B3D5-F9CBD086E5F9}" srcOrd="0" destOrd="0" presId="urn:microsoft.com/office/officeart/2011/layout/CircleProcess"/>
    <dgm:cxn modelId="{6B0FDBF8-3B27-4A15-A45F-A39AFF37A124}" srcId="{937C74C1-00C5-4975-B79E-DC8BA0B16187}" destId="{1E220209-74F7-44B5-BFC7-CD1E9C582940}" srcOrd="4" destOrd="0" parTransId="{6866BC21-9534-4248-8DA6-8CDB6EFB20AF}" sibTransId="{BD10BAED-3129-434A-A97A-9EA289056CF3}"/>
    <dgm:cxn modelId="{22DC9BC5-6D83-451B-9BB5-2553DEB84D1C}" srcId="{937C74C1-00C5-4975-B79E-DC8BA0B16187}" destId="{17977601-87BC-4C09-999F-5CD8AD54478E}" srcOrd="7" destOrd="0" parTransId="{D8288046-D589-4E51-B2D4-8179F9E24452}" sibTransId="{D5207DE0-6F76-48A3-9307-DDBC79E53387}"/>
    <dgm:cxn modelId="{F4E6B8F4-B211-40F8-BFF5-27C91179537F}" type="presOf" srcId="{E794304C-5DBB-4B0E-B8CA-AFC6715582FD}" destId="{9F8CD9C7-81C6-4F7D-944A-92FE6EAF156B}" srcOrd="0" destOrd="0" presId="urn:microsoft.com/office/officeart/2011/layout/CircleProcess"/>
    <dgm:cxn modelId="{27E6BC6F-1F4D-4146-B890-E0A375AC04B0}" srcId="{937C74C1-00C5-4975-B79E-DC8BA0B16187}" destId="{748F5F16-6D8D-4A15-AD5E-106FFA6B05FD}" srcOrd="8" destOrd="0" parTransId="{6DDE0221-A12F-454D-8469-661BDC004488}" sibTransId="{594E79AC-0532-4753-ABA5-82B1009C73B5}"/>
    <dgm:cxn modelId="{A8A58FF1-BF14-4A28-B807-9DF378675746}" type="presOf" srcId="{25D790E8-52DA-4C3E-A4DA-F835E4C0A701}" destId="{35A947E2-CE24-47B2-84CE-EA15A45EB57E}" srcOrd="1" destOrd="0" presId="urn:microsoft.com/office/officeart/2011/layout/CircleProcess"/>
    <dgm:cxn modelId="{E62ECF33-43EF-434A-B580-B0EE76C720BB}" type="presOf" srcId="{1E220209-74F7-44B5-BFC7-CD1E9C582940}" destId="{185B563D-427D-42EC-A96D-F0EFF4A05352}" srcOrd="1" destOrd="0" presId="urn:microsoft.com/office/officeart/2011/layout/CircleProcess"/>
    <dgm:cxn modelId="{4922B78E-D616-4254-8269-57BD02AB13B9}" type="presOf" srcId="{D07FD35B-FF25-45F5-B917-5F34078F1842}" destId="{73917AA9-B043-436E-99B3-E5E3F9C11C5A}" srcOrd="0" destOrd="0" presId="urn:microsoft.com/office/officeart/2011/layout/CircleProcess"/>
    <dgm:cxn modelId="{EF3B75CB-8F4F-4982-9BFE-EB9E38BF10B6}" srcId="{937C74C1-00C5-4975-B79E-DC8BA0B16187}" destId="{4B378637-18D6-49BC-900F-EF5640EFC381}" srcOrd="3" destOrd="0" parTransId="{C38CAAD8-2382-4E7E-AABE-80797B524B04}" sibTransId="{AF3ED4CE-4FA3-4DD7-9749-00FF0DC785F1}"/>
    <dgm:cxn modelId="{35EDE5CE-24D1-4AB9-8A2F-C695591FC292}" srcId="{937C74C1-00C5-4975-B79E-DC8BA0B16187}" destId="{CA1E4150-57DA-46F4-9FF4-139DC3087C47}" srcOrd="1" destOrd="0" parTransId="{064F63C0-6042-45A9-8CDA-02A02D275B8A}" sibTransId="{02B501E8-E8AF-43DA-8062-0CA9C29EC058}"/>
    <dgm:cxn modelId="{31E438CC-E464-403F-8EE9-29E76E83C461}" type="presOf" srcId="{748F5F16-6D8D-4A15-AD5E-106FFA6B05FD}" destId="{07C7535F-109F-4485-A145-7CC569319E72}" srcOrd="1" destOrd="0" presId="urn:microsoft.com/office/officeart/2011/layout/CircleProcess"/>
    <dgm:cxn modelId="{8E17CC1C-2537-45A6-AC0B-BE6891FBFE70}" type="presOf" srcId="{4B378637-18D6-49BC-900F-EF5640EFC381}" destId="{FA410C2B-5A6A-496D-B0DC-ADD05A2F556B}" srcOrd="1" destOrd="0" presId="urn:microsoft.com/office/officeart/2011/layout/CircleProcess"/>
    <dgm:cxn modelId="{E38CF6D8-1566-41F6-8668-417D8045E96C}" srcId="{937C74C1-00C5-4975-B79E-DC8BA0B16187}" destId="{D07FD35B-FF25-45F5-B917-5F34078F1842}" srcOrd="5" destOrd="0" parTransId="{99AD0BFB-45EC-4E42-BD6A-73BED5BA872B}" sibTransId="{954A701F-C2CD-4F74-8D0A-8F9639C46922}"/>
    <dgm:cxn modelId="{42B9BE91-48BE-4FFF-B6D9-1A7AA990A3DF}" type="presOf" srcId="{4B378637-18D6-49BC-900F-EF5640EFC381}" destId="{061F1796-B16E-4CEB-83B5-F23E0594BC74}" srcOrd="0" destOrd="0" presId="urn:microsoft.com/office/officeart/2011/layout/CircleProcess"/>
    <dgm:cxn modelId="{D2B43BCB-319D-450B-AE12-5F2AA5978228}" type="presParOf" srcId="{CE411834-1FEE-4ADD-B3D5-F9CBD086E5F9}" destId="{93908E31-B961-4AA8-96F8-7CF8F40C7A60}" srcOrd="0" destOrd="0" presId="urn:microsoft.com/office/officeart/2011/layout/CircleProcess"/>
    <dgm:cxn modelId="{7B143C51-E1AC-4ED6-84EC-3F4BA0D7D1F0}" type="presParOf" srcId="{93908E31-B961-4AA8-96F8-7CF8F40C7A60}" destId="{F961CBD2-FFCC-4765-9585-5EA8E2BE691B}" srcOrd="0" destOrd="0" presId="urn:microsoft.com/office/officeart/2011/layout/CircleProcess"/>
    <dgm:cxn modelId="{3D187065-7FDD-4B22-BA63-6CDE192CAF47}" type="presParOf" srcId="{CE411834-1FEE-4ADD-B3D5-F9CBD086E5F9}" destId="{DDA2A05B-75BA-4C38-9524-B973C690138D}" srcOrd="1" destOrd="0" presId="urn:microsoft.com/office/officeart/2011/layout/CircleProcess"/>
    <dgm:cxn modelId="{4A6C0AF0-A9A0-4EF0-886A-FA281F7CD6A8}" type="presParOf" srcId="{DDA2A05B-75BA-4C38-9524-B973C690138D}" destId="{E0EBF14D-C1FD-4DB5-9F1B-4847A2C4597D}" srcOrd="0" destOrd="0" presId="urn:microsoft.com/office/officeart/2011/layout/CircleProcess"/>
    <dgm:cxn modelId="{3E0ED43B-4BB9-4ABD-86D0-E931EE6AE88D}" type="presParOf" srcId="{CE411834-1FEE-4ADD-B3D5-F9CBD086E5F9}" destId="{07C7535F-109F-4485-A145-7CC569319E72}" srcOrd="2" destOrd="0" presId="urn:microsoft.com/office/officeart/2011/layout/CircleProcess"/>
    <dgm:cxn modelId="{409C9138-0639-48B9-B355-473357027442}" type="presParOf" srcId="{CE411834-1FEE-4ADD-B3D5-F9CBD086E5F9}" destId="{4375C155-286D-45EA-AC7F-894D9A62C13C}" srcOrd="3" destOrd="0" presId="urn:microsoft.com/office/officeart/2011/layout/CircleProcess"/>
    <dgm:cxn modelId="{B524B065-67CD-4790-A07E-550BCC689C19}" type="presParOf" srcId="{4375C155-286D-45EA-AC7F-894D9A62C13C}" destId="{C09794C6-1307-4767-AF01-2E06624AF2A9}" srcOrd="0" destOrd="0" presId="urn:microsoft.com/office/officeart/2011/layout/CircleProcess"/>
    <dgm:cxn modelId="{0C1A9B7A-2041-4C25-ACA4-4BE4C89DD073}" type="presParOf" srcId="{CE411834-1FEE-4ADD-B3D5-F9CBD086E5F9}" destId="{8CC67175-8876-4DB8-AB05-0A8E1B42DADB}" srcOrd="4" destOrd="0" presId="urn:microsoft.com/office/officeart/2011/layout/CircleProcess"/>
    <dgm:cxn modelId="{2C3D744B-B34E-4343-9C44-FF7A1CC1E8B8}" type="presParOf" srcId="{8CC67175-8876-4DB8-AB05-0A8E1B42DADB}" destId="{20A29009-DBFA-4A7D-8203-2F7B9A1430FC}" srcOrd="0" destOrd="0" presId="urn:microsoft.com/office/officeart/2011/layout/CircleProcess"/>
    <dgm:cxn modelId="{47996ECC-A452-4FCF-B915-B779A452BD0E}" type="presParOf" srcId="{CE411834-1FEE-4ADD-B3D5-F9CBD086E5F9}" destId="{E5F628F8-971E-45EA-A9D8-6E392DD0ADDA}" srcOrd="5" destOrd="0" presId="urn:microsoft.com/office/officeart/2011/layout/CircleProcess"/>
    <dgm:cxn modelId="{916BA15D-49F7-4837-AA43-DDC87AF5CA01}" type="presParOf" srcId="{CE411834-1FEE-4ADD-B3D5-F9CBD086E5F9}" destId="{FB5B46C9-BB52-4427-A52B-39DBAA64C337}" srcOrd="6" destOrd="0" presId="urn:microsoft.com/office/officeart/2011/layout/CircleProcess"/>
    <dgm:cxn modelId="{17722D33-758F-49FA-A477-3ADD42EF8D93}" type="presParOf" srcId="{FB5B46C9-BB52-4427-A52B-39DBAA64C337}" destId="{E1D66802-EEA8-42D2-875A-B5389D698BE6}" srcOrd="0" destOrd="0" presId="urn:microsoft.com/office/officeart/2011/layout/CircleProcess"/>
    <dgm:cxn modelId="{50113F2D-48D1-46E1-8A98-3E2FA0A32DC0}" type="presParOf" srcId="{CE411834-1FEE-4ADD-B3D5-F9CBD086E5F9}" destId="{865C4F0B-2F0D-45CA-AF3B-E466BA3747ED}" srcOrd="7" destOrd="0" presId="urn:microsoft.com/office/officeart/2011/layout/CircleProcess"/>
    <dgm:cxn modelId="{624B84F5-718D-4203-B6AF-487D7383F7C0}" type="presParOf" srcId="{865C4F0B-2F0D-45CA-AF3B-E466BA3747ED}" destId="{BEF325BC-DAB1-4FDC-8FBC-B633B49B2A73}" srcOrd="0" destOrd="0" presId="urn:microsoft.com/office/officeart/2011/layout/CircleProcess"/>
    <dgm:cxn modelId="{0B47E1F2-4048-49C0-BE74-1ABA91199DD8}" type="presParOf" srcId="{CE411834-1FEE-4ADD-B3D5-F9CBD086E5F9}" destId="{53B368AD-58C4-4B49-84A0-AFC875D98B47}" srcOrd="8" destOrd="0" presId="urn:microsoft.com/office/officeart/2011/layout/CircleProcess"/>
    <dgm:cxn modelId="{05570270-0FBE-437F-9054-244201C9EA46}" type="presParOf" srcId="{CE411834-1FEE-4ADD-B3D5-F9CBD086E5F9}" destId="{4FD580EF-284C-45D1-8A34-4B1887EEC8B0}" srcOrd="9" destOrd="0" presId="urn:microsoft.com/office/officeart/2011/layout/CircleProcess"/>
    <dgm:cxn modelId="{4B4DCFD3-4C42-4642-9BED-2EE65D8A2A01}" type="presParOf" srcId="{4FD580EF-284C-45D1-8A34-4B1887EEC8B0}" destId="{BD5C454C-5446-4939-B734-5A032F2DE89C}" srcOrd="0" destOrd="0" presId="urn:microsoft.com/office/officeart/2011/layout/CircleProcess"/>
    <dgm:cxn modelId="{D562A55C-3D1B-4D00-9417-FE3BE74124D8}" type="presParOf" srcId="{CE411834-1FEE-4ADD-B3D5-F9CBD086E5F9}" destId="{23B467B2-9A03-4CF1-A477-6B2C5E6BAB7C}" srcOrd="10" destOrd="0" presId="urn:microsoft.com/office/officeart/2011/layout/CircleProcess"/>
    <dgm:cxn modelId="{DB9A3C49-4018-497A-BA43-016E3C064E7B}" type="presParOf" srcId="{23B467B2-9A03-4CF1-A477-6B2C5E6BAB7C}" destId="{73917AA9-B043-436E-99B3-E5E3F9C11C5A}" srcOrd="0" destOrd="0" presId="urn:microsoft.com/office/officeart/2011/layout/CircleProcess"/>
    <dgm:cxn modelId="{96D153B8-9E27-4175-967D-16E63D4A4052}" type="presParOf" srcId="{CE411834-1FEE-4ADD-B3D5-F9CBD086E5F9}" destId="{8ADF66D8-F7C1-4C98-8F84-A71216F346FF}" srcOrd="11" destOrd="0" presId="urn:microsoft.com/office/officeart/2011/layout/CircleProcess"/>
    <dgm:cxn modelId="{9E15E22F-F0A6-40F8-997F-CEC64FCB41AE}" type="presParOf" srcId="{CE411834-1FEE-4ADD-B3D5-F9CBD086E5F9}" destId="{1C7AEBD8-B121-4DFE-AB48-4CC100EF0507}" srcOrd="12" destOrd="0" presId="urn:microsoft.com/office/officeart/2011/layout/CircleProcess"/>
    <dgm:cxn modelId="{56505DE6-4A16-4A8E-BDF5-1FC37FB34546}" type="presParOf" srcId="{1C7AEBD8-B121-4DFE-AB48-4CC100EF0507}" destId="{F1020117-8FA8-4449-9213-95ECD463ED26}" srcOrd="0" destOrd="0" presId="urn:microsoft.com/office/officeart/2011/layout/CircleProcess"/>
    <dgm:cxn modelId="{E306CC12-560F-4EE1-A790-447A4659BC30}" type="presParOf" srcId="{CE411834-1FEE-4ADD-B3D5-F9CBD086E5F9}" destId="{1FAA4774-2183-4043-A6F1-41F791C7194F}" srcOrd="13" destOrd="0" presId="urn:microsoft.com/office/officeart/2011/layout/CircleProcess"/>
    <dgm:cxn modelId="{195B88DE-FBFF-4C6C-94C9-EB83A900B690}" type="presParOf" srcId="{1FAA4774-2183-4043-A6F1-41F791C7194F}" destId="{36950011-4266-4504-A1BD-9751FE57EDBA}" srcOrd="0" destOrd="0" presId="urn:microsoft.com/office/officeart/2011/layout/CircleProcess"/>
    <dgm:cxn modelId="{5D0349CC-F53D-448B-A948-E85435D320E5}" type="presParOf" srcId="{CE411834-1FEE-4ADD-B3D5-F9CBD086E5F9}" destId="{185B563D-427D-42EC-A96D-F0EFF4A05352}" srcOrd="14" destOrd="0" presId="urn:microsoft.com/office/officeart/2011/layout/CircleProcess"/>
    <dgm:cxn modelId="{30D000D1-78E6-49D6-A86D-1BC4123D86D1}" type="presParOf" srcId="{CE411834-1FEE-4ADD-B3D5-F9CBD086E5F9}" destId="{A752EF55-2349-4127-8F23-84DF48BEDD74}" srcOrd="15" destOrd="0" presId="urn:microsoft.com/office/officeart/2011/layout/CircleProcess"/>
    <dgm:cxn modelId="{B497FAA6-6CC4-47EC-B760-4F3CABFB3A73}" type="presParOf" srcId="{A752EF55-2349-4127-8F23-84DF48BEDD74}" destId="{33406FD7-3C3B-4F3B-823A-C49A5FD6DA91}" srcOrd="0" destOrd="0" presId="urn:microsoft.com/office/officeart/2011/layout/CircleProcess"/>
    <dgm:cxn modelId="{D76F33BF-E4E6-4D1E-8F89-3FA14F1A96B0}" type="presParOf" srcId="{CE411834-1FEE-4ADD-B3D5-F9CBD086E5F9}" destId="{9B7B535D-A144-4DE9-BE38-ED0CFCD5A659}" srcOrd="16" destOrd="0" presId="urn:microsoft.com/office/officeart/2011/layout/CircleProcess"/>
    <dgm:cxn modelId="{494F511E-BC7A-49A1-856C-75AF6B99EC61}" type="presParOf" srcId="{9B7B535D-A144-4DE9-BE38-ED0CFCD5A659}" destId="{061F1796-B16E-4CEB-83B5-F23E0594BC74}" srcOrd="0" destOrd="0" presId="urn:microsoft.com/office/officeart/2011/layout/CircleProcess"/>
    <dgm:cxn modelId="{8BB4C1C2-3833-4029-B37F-D7716DC26D35}" type="presParOf" srcId="{CE411834-1FEE-4ADD-B3D5-F9CBD086E5F9}" destId="{FA410C2B-5A6A-496D-B0DC-ADD05A2F556B}" srcOrd="17" destOrd="0" presId="urn:microsoft.com/office/officeart/2011/layout/CircleProcess"/>
    <dgm:cxn modelId="{9CAF95BC-E4DE-43B4-BA6F-57377AD932FC}" type="presParOf" srcId="{CE411834-1FEE-4ADD-B3D5-F9CBD086E5F9}" destId="{4193A565-C8E1-4836-B26D-76BE337BBF27}" srcOrd="18" destOrd="0" presId="urn:microsoft.com/office/officeart/2011/layout/CircleProcess"/>
    <dgm:cxn modelId="{A3708110-440E-4470-934F-9DF692C8D08F}" type="presParOf" srcId="{4193A565-C8E1-4836-B26D-76BE337BBF27}" destId="{D1B21811-4E7B-4C5D-9E79-FB7809932DD8}" srcOrd="0" destOrd="0" presId="urn:microsoft.com/office/officeart/2011/layout/CircleProcess"/>
    <dgm:cxn modelId="{F45FC04C-A7AB-4D0F-9B4B-D748CF88F337}" type="presParOf" srcId="{CE411834-1FEE-4ADD-B3D5-F9CBD086E5F9}" destId="{E3FBFE28-F518-47A5-9448-F32B2D07063D}" srcOrd="19" destOrd="0" presId="urn:microsoft.com/office/officeart/2011/layout/CircleProcess"/>
    <dgm:cxn modelId="{19E82ABC-2591-47E1-9A6D-6C66CD1A77E2}" type="presParOf" srcId="{E3FBFE28-F518-47A5-9448-F32B2D07063D}" destId="{992EA443-477E-4BBC-9C07-1296FB4BF52B}" srcOrd="0" destOrd="0" presId="urn:microsoft.com/office/officeart/2011/layout/CircleProcess"/>
    <dgm:cxn modelId="{DA050694-F104-44F9-8301-E0125E1648AF}" type="presParOf" srcId="{CE411834-1FEE-4ADD-B3D5-F9CBD086E5F9}" destId="{35A947E2-CE24-47B2-84CE-EA15A45EB57E}" srcOrd="20" destOrd="0" presId="urn:microsoft.com/office/officeart/2011/layout/CircleProcess"/>
    <dgm:cxn modelId="{559C5A28-DD02-45AD-B3A0-CBAD0447F01F}" type="presParOf" srcId="{CE411834-1FEE-4ADD-B3D5-F9CBD086E5F9}" destId="{F0EE288B-CB11-4A76-84ED-E784CC0D5CAD}" srcOrd="21" destOrd="0" presId="urn:microsoft.com/office/officeart/2011/layout/CircleProcess"/>
    <dgm:cxn modelId="{022ECEA8-EA6D-4201-BAF4-E6B79A7E1002}" type="presParOf" srcId="{F0EE288B-CB11-4A76-84ED-E784CC0D5CAD}" destId="{BA4783C7-FEAA-4A21-9CC9-3C8B83B59504}" srcOrd="0" destOrd="0" presId="urn:microsoft.com/office/officeart/2011/layout/CircleProcess"/>
    <dgm:cxn modelId="{71FC05CC-CCB6-4648-BF13-BDF0B299CDF5}" type="presParOf" srcId="{CE411834-1FEE-4ADD-B3D5-F9CBD086E5F9}" destId="{CAF0329D-2C4A-4CFF-B3E1-2794CE86007C}" srcOrd="22" destOrd="0" presId="urn:microsoft.com/office/officeart/2011/layout/CircleProcess"/>
    <dgm:cxn modelId="{9001BE8F-382A-47DB-91A1-B097951F18D9}" type="presParOf" srcId="{CAF0329D-2C4A-4CFF-B3E1-2794CE86007C}" destId="{144A0CAA-2E0D-4AF5-AD2E-DB697A30A3B9}" srcOrd="0" destOrd="0" presId="urn:microsoft.com/office/officeart/2011/layout/CircleProcess"/>
    <dgm:cxn modelId="{33F9FFE3-0940-473E-AC23-91EAF7D79BC2}" type="presParOf" srcId="{CE411834-1FEE-4ADD-B3D5-F9CBD086E5F9}" destId="{D559E974-2911-4DEB-894E-9E3F3BF707FD}" srcOrd="23" destOrd="0" presId="urn:microsoft.com/office/officeart/2011/layout/CircleProcess"/>
    <dgm:cxn modelId="{266920CC-BC6C-48A9-889C-E84EF7856B6A}" type="presParOf" srcId="{CE411834-1FEE-4ADD-B3D5-F9CBD086E5F9}" destId="{900E44FF-4EAA-402E-8A37-E198B6F7F020}" srcOrd="24" destOrd="0" presId="urn:microsoft.com/office/officeart/2011/layout/CircleProcess"/>
    <dgm:cxn modelId="{20AFD6CF-2DB0-4D36-9A2E-DD1B68460021}" type="presParOf" srcId="{900E44FF-4EAA-402E-8A37-E198B6F7F020}" destId="{CA266390-4D51-464D-A72D-185B73E0253D}" srcOrd="0" destOrd="0" presId="urn:microsoft.com/office/officeart/2011/layout/CircleProcess"/>
    <dgm:cxn modelId="{6681D14B-15EA-4DCE-AFD1-28ED321F0612}" type="presParOf" srcId="{CE411834-1FEE-4ADD-B3D5-F9CBD086E5F9}" destId="{EB7EE44F-250C-434E-B76E-D2889CB15625}" srcOrd="25" destOrd="0" presId="urn:microsoft.com/office/officeart/2011/layout/CircleProcess"/>
    <dgm:cxn modelId="{E97E5B24-F31F-4B0A-AC6D-0BFE90E424F3}" type="presParOf" srcId="{EB7EE44F-250C-434E-B76E-D2889CB15625}" destId="{9F8CD9C7-81C6-4F7D-944A-92FE6EAF156B}" srcOrd="0" destOrd="0" presId="urn:microsoft.com/office/officeart/2011/layout/CircleProcess"/>
    <dgm:cxn modelId="{0258840C-2D83-4A48-9295-A4C1EE35928E}" type="presParOf" srcId="{CE411834-1FEE-4ADD-B3D5-F9CBD086E5F9}" destId="{9751C07A-236D-4698-89A0-04D2DA7A4536}" srcOrd="2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4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7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6096001" y="1926993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5891320" y="1432775"/>
            <a:ext cx="40936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9972" y="3225441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99972" y="2597880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384351" y="3075980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6096001" y="2975416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6224466" y="4084875"/>
            <a:ext cx="419844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6657652" y="3705436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44311" y="3835826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16796" y="4463387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16796" y="3835826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7586465" y="431392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99972" y="5665394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99972" y="5037833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384351" y="5515933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6096001" y="4213362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5557230" y="2846930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799554" y="2467490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213" y="2597880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5557230" y="5285954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6096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4799554" y="4906514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6213" y="5037833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5967535" y="2718445"/>
            <a:ext cx="256931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3956391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楕円 39"/>
          <p:cNvSpPr/>
          <p:nvPr userDrawn="1"/>
        </p:nvSpPr>
        <p:spPr>
          <a:xfrm>
            <a:off x="5967535" y="5157469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809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96000" y="1"/>
            <a:ext cx="0" cy="13145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9972" y="3103875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99972" y="247631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393060" y="2954414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6224466" y="1443012"/>
            <a:ext cx="43318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6657652" y="1063572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44311" y="1193962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16796" y="1821523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16796" y="1193962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7577756" y="1672062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99972" y="5655311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99972" y="5027750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393060" y="5505851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5557230" y="2720633"/>
            <a:ext cx="410305" cy="473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799554" y="2345924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213" y="2476314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5557230" y="5275871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4799554" y="4896431"/>
            <a:ext cx="757677" cy="7588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6213" y="5027750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6224466" y="3998075"/>
            <a:ext cx="433185" cy="17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6657652" y="3618635"/>
            <a:ext cx="757677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44311" y="3749025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516796" y="4376586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16796" y="3749025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7577756" y="4227125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6096000" y="1571499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6096000" y="2849118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6096000" y="4126738"/>
            <a:ext cx="0" cy="102064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6096000" y="5404357"/>
            <a:ext cx="0" cy="14536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5967535" y="2592148"/>
            <a:ext cx="256931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1314528"/>
            <a:ext cx="256931" cy="25697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楕円 39"/>
          <p:cNvSpPr/>
          <p:nvPr userDrawn="1"/>
        </p:nvSpPr>
        <p:spPr>
          <a:xfrm>
            <a:off x="5967535" y="5147386"/>
            <a:ext cx="256931" cy="256971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楕円 56"/>
          <p:cNvSpPr/>
          <p:nvPr userDrawn="1"/>
        </p:nvSpPr>
        <p:spPr>
          <a:xfrm>
            <a:off x="5967535" y="3869767"/>
            <a:ext cx="256931" cy="256971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163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6096000" y="0"/>
            <a:ext cx="1" cy="13123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16796" y="1819389"/>
            <a:ext cx="3072647" cy="986160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516796" y="1191829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577756" y="1669929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6096000" y="1569364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5566616" y="2721163"/>
            <a:ext cx="400919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795598" y="2341724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257" y="2472114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96059" y="3099675"/>
            <a:ext cx="3072647" cy="986160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96059" y="247211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393060" y="2950214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6096001" y="2849650"/>
            <a:ext cx="0" cy="116175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6224466" y="1440878"/>
            <a:ext cx="419844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6657652" y="1061438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44311" y="1191829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5875960" y="4011403"/>
            <a:ext cx="440081" cy="379439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5460605" y="5119882"/>
            <a:ext cx="1293753" cy="48013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58861" y="5307106"/>
            <a:ext cx="5697242" cy="948885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58861" y="4560360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5967535" y="1312393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2592680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975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5670997" y="3793164"/>
            <a:ext cx="850006" cy="2335126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8" y="2015767"/>
            <a:ext cx="3998822" cy="393753"/>
          </a:xfrm>
        </p:spPr>
        <p:txBody>
          <a:bodyPr>
            <a:normAutofit/>
          </a:bodyPr>
          <a:lstStyle>
            <a:lvl1pPr algn="ct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05278" y="1460912"/>
            <a:ext cx="399882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495389" y="1932994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4"/>
          <p:cNvSpPr/>
          <p:nvPr userDrawn="1"/>
        </p:nvSpPr>
        <p:spPr>
          <a:xfrm>
            <a:off x="5741293" y="2504384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910131" y="267379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7134026" y="3486014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7302864" y="365542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8060541" y="3750284"/>
            <a:ext cx="2833731" cy="730957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8060541" y="3195430"/>
            <a:ext cx="28337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8117693" y="366751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6" name="円/楕円 4"/>
          <p:cNvSpPr/>
          <p:nvPr userDrawn="1"/>
        </p:nvSpPr>
        <p:spPr>
          <a:xfrm>
            <a:off x="4346613" y="3483100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4515451" y="365250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26456" y="3747370"/>
            <a:ext cx="2833731" cy="730957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26456" y="3192516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2874911" y="3664598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62" name="円/楕円 4"/>
          <p:cNvSpPr/>
          <p:nvPr userDrawn="1"/>
        </p:nvSpPr>
        <p:spPr>
          <a:xfrm>
            <a:off x="7920279" y="4905794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089117" y="507520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8846794" y="5170064"/>
            <a:ext cx="2833731" cy="730957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846794" y="4615210"/>
            <a:ext cx="28337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8903946" y="5087292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67" name="円/楕円 4"/>
          <p:cNvSpPr/>
          <p:nvPr userDrawn="1"/>
        </p:nvSpPr>
        <p:spPr>
          <a:xfrm>
            <a:off x="3564308" y="4908534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3733145" y="507794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44151" y="5172805"/>
            <a:ext cx="2833731" cy="730957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4151" y="4617951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2092605" y="5090032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1931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5722431" y="1652645"/>
            <a:ext cx="7584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6115" y="1990125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576115" y="1620382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5722431" y="2798416"/>
            <a:ext cx="7584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76115" y="3148619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6576115" y="2778877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5722431" y="3924822"/>
            <a:ext cx="7584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6576115" y="4275025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6576115" y="3905283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5722431" y="5051227"/>
            <a:ext cx="758400" cy="758517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6576115" y="5401431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6576115" y="5031688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5730877" y="1743199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5730877" y="2888969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5730877" y="4015375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5730877" y="5141781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820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4490841" y="2156845"/>
            <a:ext cx="1523071" cy="152502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83927" y="2306472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60" y="2662406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2360" y="2002756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941833" y="2512946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918213" y="2662406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918213" y="2002756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7989878" y="251294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57868" y="4503196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57868" y="3843547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2937341" y="435373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7918213" y="4503196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7918213" y="3843547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7989878" y="4353736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6178611" y="2155635"/>
            <a:ext cx="1522836" cy="1525255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95377" y="2306472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4490959" y="3843548"/>
            <a:ext cx="1522836" cy="1525255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83927" y="3980818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6177401" y="3842573"/>
            <a:ext cx="1523071" cy="152502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395377" y="3980818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7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3882374" y="2945869"/>
            <a:ext cx="1293753" cy="48013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08406" y="3133093"/>
            <a:ext cx="5697242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08406" y="2386346"/>
            <a:ext cx="5697242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771020" y="1969409"/>
            <a:ext cx="927766" cy="745182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667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6815748" y="2066897"/>
            <a:ext cx="661411" cy="6724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楕円 32"/>
          <p:cNvSpPr/>
          <p:nvPr userDrawn="1"/>
        </p:nvSpPr>
        <p:spPr>
          <a:xfrm>
            <a:off x="9244592" y="4143055"/>
            <a:ext cx="641206" cy="641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424273" y="4167669"/>
            <a:ext cx="1022519" cy="10226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31" name="楕円 30"/>
          <p:cNvSpPr/>
          <p:nvPr userDrawn="1"/>
        </p:nvSpPr>
        <p:spPr>
          <a:xfrm>
            <a:off x="5264642" y="5157607"/>
            <a:ext cx="409579" cy="4163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楕円 29"/>
          <p:cNvSpPr/>
          <p:nvPr userDrawn="1"/>
        </p:nvSpPr>
        <p:spPr>
          <a:xfrm>
            <a:off x="2643373" y="5159672"/>
            <a:ext cx="394492" cy="394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328809" y="1698619"/>
            <a:ext cx="3315759" cy="331627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9" name="楕円 18"/>
          <p:cNvSpPr/>
          <p:nvPr userDrawn="1"/>
        </p:nvSpPr>
        <p:spPr>
          <a:xfrm>
            <a:off x="3078592" y="3281395"/>
            <a:ext cx="2523966" cy="252435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楕円 22"/>
          <p:cNvSpPr/>
          <p:nvPr userDrawn="1"/>
        </p:nvSpPr>
        <p:spPr>
          <a:xfrm>
            <a:off x="4906747" y="2206052"/>
            <a:ext cx="2060530" cy="2060848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楕円 24"/>
          <p:cNvSpPr/>
          <p:nvPr userDrawn="1"/>
        </p:nvSpPr>
        <p:spPr>
          <a:xfrm>
            <a:off x="6291456" y="3343648"/>
            <a:ext cx="2371406" cy="23717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楕円 25"/>
          <p:cNvSpPr/>
          <p:nvPr userDrawn="1"/>
        </p:nvSpPr>
        <p:spPr>
          <a:xfrm>
            <a:off x="8036931" y="1753447"/>
            <a:ext cx="2629659" cy="2630064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楕円 26"/>
          <p:cNvSpPr/>
          <p:nvPr userDrawn="1"/>
        </p:nvSpPr>
        <p:spPr>
          <a:xfrm>
            <a:off x="9964679" y="3599954"/>
            <a:ext cx="1858872" cy="1859159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楕円 27"/>
          <p:cNvSpPr/>
          <p:nvPr userDrawn="1"/>
        </p:nvSpPr>
        <p:spPr>
          <a:xfrm>
            <a:off x="3689611" y="2149026"/>
            <a:ext cx="686150" cy="686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楕円 28"/>
          <p:cNvSpPr/>
          <p:nvPr userDrawn="1"/>
        </p:nvSpPr>
        <p:spPr>
          <a:xfrm>
            <a:off x="328809" y="1580563"/>
            <a:ext cx="570353" cy="5704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楕円 31"/>
          <p:cNvSpPr/>
          <p:nvPr userDrawn="1"/>
        </p:nvSpPr>
        <p:spPr>
          <a:xfrm>
            <a:off x="8685117" y="4832094"/>
            <a:ext cx="495027" cy="495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楕円 33"/>
          <p:cNvSpPr/>
          <p:nvPr userDrawn="1"/>
        </p:nvSpPr>
        <p:spPr>
          <a:xfrm>
            <a:off x="11311173" y="3021804"/>
            <a:ext cx="589872" cy="589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0365" y="2479911"/>
            <a:ext cx="3072647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8072411" y="2389158"/>
            <a:ext cx="2558699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6421421" y="3603701"/>
            <a:ext cx="2111475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3272054" y="3589217"/>
            <a:ext cx="2111475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932296"/>
            <a:ext cx="2624354" cy="12917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3092729" y="4459797"/>
            <a:ext cx="2470124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6405730" y="4433031"/>
            <a:ext cx="2142857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8116698" y="2825160"/>
            <a:ext cx="2470124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4939576" y="2837626"/>
            <a:ext cx="1994872" cy="7741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0046877" y="4098123"/>
            <a:ext cx="1689367" cy="86353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2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1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6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84B9592-690C-40E3-B745-29551182D33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BDD7B37-9281-49A9-920E-EAD4A3B49FF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627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DBC9595-0C2D-403B-A832-29592AB7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600" dirty="0">
                <a:latin typeface="AR CHRISTY" panose="02000000000000000000" pitchFamily="2" charset="0"/>
              </a:rPr>
              <a:t>PASAR UANG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1E0CC9-5E28-4BBC-92DE-E73C5F4D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4584" y="3988905"/>
            <a:ext cx="4566474" cy="122603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Manajemen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Portofolio</a:t>
            </a:r>
            <a:r>
              <a:rPr lang="en-US" sz="2400" dirty="0">
                <a:latin typeface="AR CENA" panose="02000000000000000000" pitchFamily="2" charset="0"/>
              </a:rPr>
              <a:t> dan </a:t>
            </a:r>
            <a:r>
              <a:rPr lang="en-US" sz="2400" dirty="0" err="1">
                <a:latin typeface="AR CENA" panose="02000000000000000000" pitchFamily="2" charset="0"/>
              </a:rPr>
              <a:t>Investasi</a:t>
            </a:r>
            <a:endParaRPr lang="en-US" sz="2400" dirty="0">
              <a:latin typeface="AR CENA" panose="02000000000000000000" pitchFamily="2" charset="0"/>
            </a:endParaRPr>
          </a:p>
          <a:p>
            <a:r>
              <a:rPr lang="en-US" sz="2400" dirty="0">
                <a:latin typeface="AR CENA" panose="02000000000000000000" pitchFamily="2" charset="0"/>
              </a:rPr>
              <a:t>Kelas A</a:t>
            </a:r>
          </a:p>
          <a:p>
            <a:r>
              <a:rPr lang="en-US" sz="2400" dirty="0" err="1">
                <a:latin typeface="AR CENA" panose="02000000000000000000" pitchFamily="2" charset="0"/>
              </a:rPr>
              <a:t>Ekonomi</a:t>
            </a:r>
            <a:r>
              <a:rPr lang="en-US" sz="2400" dirty="0">
                <a:latin typeface="AR CENA" panose="02000000000000000000" pitchFamily="2" charset="0"/>
              </a:rPr>
              <a:t> Pembangunan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28827-AFB6-4FD4-8728-7A118792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488" y="1152938"/>
            <a:ext cx="3227715" cy="4943061"/>
          </a:xfrm>
        </p:spPr>
        <p:txBody>
          <a:bodyPr vert="vert270">
            <a:normAutofit/>
          </a:bodyPr>
          <a:lstStyle/>
          <a:p>
            <a:pPr algn="ctr"/>
            <a:r>
              <a:rPr lang="en-US" sz="4000" dirty="0">
                <a:latin typeface="AR CHRISTY" panose="02000000000000000000" pitchFamily="2" charset="0"/>
              </a:rPr>
              <a:t>Instrument Pasar </a:t>
            </a:r>
            <a:r>
              <a:rPr lang="en-US" sz="4000" dirty="0" err="1">
                <a:latin typeface="AR CHRISTY" panose="02000000000000000000" pitchFamily="2" charset="0"/>
              </a:rPr>
              <a:t>Uang</a:t>
            </a:r>
            <a:endParaRPr lang="en-US" sz="4000" dirty="0">
              <a:latin typeface="AR CHRISTY" panose="02000000000000000000" pitchFamily="2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152CBA89-C65B-4A69-874F-B74AEF2B5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22300"/>
              </p:ext>
            </p:extLst>
          </p:nvPr>
        </p:nvGraphicFramePr>
        <p:xfrm>
          <a:off x="218382" y="206221"/>
          <a:ext cx="10025548" cy="64135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8314">
                  <a:extLst>
                    <a:ext uri="{9D8B030D-6E8A-4147-A177-3AD203B41FA5}">
                      <a16:colId xmlns="" xmlns:a16="http://schemas.microsoft.com/office/drawing/2014/main" val="921984549"/>
                    </a:ext>
                  </a:extLst>
                </a:gridCol>
                <a:gridCol w="5241617">
                  <a:extLst>
                    <a:ext uri="{9D8B030D-6E8A-4147-A177-3AD203B41FA5}">
                      <a16:colId xmlns="" xmlns:a16="http://schemas.microsoft.com/office/drawing/2014/main" val="4001209759"/>
                    </a:ext>
                  </a:extLst>
                </a:gridCol>
                <a:gridCol w="2285617">
                  <a:extLst>
                    <a:ext uri="{9D8B030D-6E8A-4147-A177-3AD203B41FA5}">
                      <a16:colId xmlns="" xmlns:a16="http://schemas.microsoft.com/office/drawing/2014/main" val="447256109"/>
                    </a:ext>
                  </a:extLst>
                </a:gridCol>
              </a:tblGrid>
              <a:tr h="5539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Surat Berharga Pasar Uang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(SBPU)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Surat berharga atas nama (jangka pendek)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Bank Indonesia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73755532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Diperdagangkan secara diskonto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110118861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Bentuk warkat (wesel dan promes)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357542714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Dapat dipindahtangankan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34073315"/>
                  </a:ext>
                </a:extLst>
              </a:tr>
              <a:tr h="45074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Commercial Paper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Surat sanggup (tanpa jaminan)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Perusahaan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88648533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Penerbit bukan bank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80127856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Diperdagangkan melalui bank atau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899328450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perusahaan efek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31276685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Bank tidak boleh sebagai penjamin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648366521"/>
                  </a:ext>
                </a:extLst>
              </a:tr>
              <a:tr h="45074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Banker’s Acceptance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Wesel jangka pendek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Importir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33259505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Pihak kreditur (eksportir)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495010547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Pihak debitur (importir)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37761736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Ada akseptasi oleh bank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07503277"/>
                  </a:ext>
                </a:extLst>
              </a:tr>
              <a:tr h="45074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Untuk transaksi perdagangan LN dan DN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12978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31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3808406" y="3133093"/>
            <a:ext cx="7946272" cy="346649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 CENA" panose="02000000000000000000" pitchFamily="2" charset="0"/>
              </a:rPr>
              <a:t>SUN (Surat Utang Negara) </a:t>
            </a:r>
            <a:r>
              <a:rPr lang="en-US" sz="1800" dirty="0" err="1">
                <a:latin typeface="AR CENA" panose="02000000000000000000" pitchFamily="2" charset="0"/>
              </a:rPr>
              <a:t>adalah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surat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berharga</a:t>
            </a:r>
            <a:r>
              <a:rPr lang="en-US" sz="1800" dirty="0">
                <a:latin typeface="AR CENA" panose="02000000000000000000" pitchFamily="2" charset="0"/>
              </a:rPr>
              <a:t> yang </a:t>
            </a:r>
            <a:r>
              <a:rPr lang="en-US" sz="1800" dirty="0" err="1">
                <a:latin typeface="AR CENA" panose="02000000000000000000" pitchFamily="2" charset="0"/>
              </a:rPr>
              <a:t>berupa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pengakuan</a:t>
            </a:r>
            <a:r>
              <a:rPr lang="en-US" sz="1800" dirty="0">
                <a:latin typeface="AR CENA" panose="02000000000000000000" pitchFamily="2" charset="0"/>
              </a:rPr>
              <a:t> utang, </a:t>
            </a:r>
            <a:r>
              <a:rPr lang="en-US" sz="1800" dirty="0" err="1">
                <a:latin typeface="AR CENA" panose="02000000000000000000" pitchFamily="2" charset="0"/>
              </a:rPr>
              <a:t>baik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dalam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mata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uang</a:t>
            </a:r>
            <a:r>
              <a:rPr lang="en-US" sz="1800" dirty="0">
                <a:latin typeface="AR CENA" panose="02000000000000000000" pitchFamily="2" charset="0"/>
              </a:rPr>
              <a:t> rupiah </a:t>
            </a:r>
            <a:r>
              <a:rPr lang="en-US" sz="1800" dirty="0" err="1">
                <a:latin typeface="AR CENA" panose="02000000000000000000" pitchFamily="2" charset="0"/>
              </a:rPr>
              <a:t>maupun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valuta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asing</a:t>
            </a:r>
            <a:r>
              <a:rPr lang="en-US" sz="1800" dirty="0">
                <a:latin typeface="AR CENA" panose="02000000000000000000" pitchFamily="2" charset="0"/>
              </a:rPr>
              <a:t> yang </a:t>
            </a:r>
            <a:r>
              <a:rPr lang="en-US" sz="1800" dirty="0" err="1">
                <a:latin typeface="AR CENA" panose="02000000000000000000" pitchFamily="2" charset="0"/>
              </a:rPr>
              <a:t>dijamin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pembayaran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pokok</a:t>
            </a:r>
            <a:r>
              <a:rPr lang="en-US" sz="1800" dirty="0">
                <a:latin typeface="AR CENA" panose="02000000000000000000" pitchFamily="2" charset="0"/>
              </a:rPr>
              <a:t> dan </a:t>
            </a:r>
            <a:r>
              <a:rPr lang="en-US" sz="1800" dirty="0" err="1">
                <a:latin typeface="AR CENA" panose="02000000000000000000" pitchFamily="2" charset="0"/>
              </a:rPr>
              <a:t>bunganya</a:t>
            </a:r>
            <a:r>
              <a:rPr lang="en-US" sz="1800" dirty="0">
                <a:latin typeface="AR CENA" panose="02000000000000000000" pitchFamily="2" charset="0"/>
              </a:rPr>
              <a:t> oleh Negara RI </a:t>
            </a:r>
            <a:r>
              <a:rPr lang="en-US" sz="1800" dirty="0" err="1">
                <a:latin typeface="AR CENA" panose="02000000000000000000" pitchFamily="2" charset="0"/>
              </a:rPr>
              <a:t>sesuai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dengan</a:t>
            </a:r>
            <a:r>
              <a:rPr lang="en-US" sz="1800" dirty="0">
                <a:latin typeface="AR CENA" panose="02000000000000000000" pitchFamily="2" charset="0"/>
              </a:rPr>
              <a:t> masa </a:t>
            </a:r>
            <a:r>
              <a:rPr lang="en-US" sz="1800" dirty="0" err="1">
                <a:latin typeface="AR CENA" panose="02000000000000000000" pitchFamily="2" charset="0"/>
              </a:rPr>
              <a:t>berlakunya</a:t>
            </a:r>
            <a:r>
              <a:rPr lang="en-US" sz="1800" dirty="0">
                <a:latin typeface="AR CENA" panose="02000000000000000000" pitchFamily="2" charset="0"/>
              </a:rPr>
              <a:t> (paling lama 12 </a:t>
            </a:r>
            <a:r>
              <a:rPr lang="en-US" sz="1800" dirty="0" err="1">
                <a:latin typeface="AR CENA" panose="02000000000000000000" pitchFamily="2" charset="0"/>
              </a:rPr>
              <a:t>bulan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dengan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pembayaran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bunga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secara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diskonto</a:t>
            </a:r>
            <a:r>
              <a:rPr lang="en-US" sz="1800" dirty="0">
                <a:latin typeface="AR CENA" panose="02000000000000000000" pitchFamily="2" charset="0"/>
              </a:rPr>
              <a:t>). </a:t>
            </a:r>
          </a:p>
          <a:p>
            <a:r>
              <a:rPr lang="en-US" sz="1800" dirty="0">
                <a:latin typeface="AR CENA" panose="02000000000000000000" pitchFamily="2" charset="0"/>
              </a:rPr>
              <a:t>Pada </a:t>
            </a:r>
            <a:r>
              <a:rPr lang="en-US" sz="1800" dirty="0" err="1">
                <a:latin typeface="AR CENA" panose="02000000000000000000" pitchFamily="2" charset="0"/>
              </a:rPr>
              <a:t>tahun</a:t>
            </a:r>
            <a:r>
              <a:rPr lang="en-US" sz="1800" dirty="0">
                <a:latin typeface="AR CENA" panose="02000000000000000000" pitchFamily="2" charset="0"/>
              </a:rPr>
              <a:t> 2019, </a:t>
            </a:r>
            <a:r>
              <a:rPr lang="en-US" sz="1800" dirty="0" err="1">
                <a:latin typeface="AR CENA" panose="02000000000000000000" pitchFamily="2" charset="0"/>
              </a:rPr>
              <a:t>pemerintah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akan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melakukan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lelang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penjualan</a:t>
            </a:r>
            <a:r>
              <a:rPr lang="en-US" sz="1800" dirty="0">
                <a:latin typeface="AR CENA" panose="02000000000000000000" pitchFamily="2" charset="0"/>
              </a:rPr>
              <a:t> Surat Utang Negara (SUN) </a:t>
            </a:r>
            <a:r>
              <a:rPr lang="en-US" sz="1800" dirty="0" err="1">
                <a:latin typeface="AR CENA" panose="02000000000000000000" pitchFamily="2" charset="0"/>
              </a:rPr>
              <a:t>dalam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mata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uang</a:t>
            </a:r>
            <a:r>
              <a:rPr lang="en-US" sz="1800" dirty="0">
                <a:latin typeface="AR CENA" panose="02000000000000000000" pitchFamily="2" charset="0"/>
              </a:rPr>
              <a:t> rupiah </a:t>
            </a:r>
            <a:r>
              <a:rPr lang="en-US" sz="1800" dirty="0" err="1">
                <a:latin typeface="AR CENA" panose="02000000000000000000" pitchFamily="2" charset="0"/>
              </a:rPr>
              <a:t>untuk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memenuhi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sebagian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dari</a:t>
            </a:r>
            <a:r>
              <a:rPr lang="en-US" sz="1800" dirty="0">
                <a:latin typeface="AR CENA" panose="02000000000000000000" pitchFamily="2" charset="0"/>
              </a:rPr>
              <a:t> target </a:t>
            </a:r>
            <a:r>
              <a:rPr lang="en-US" sz="1800" dirty="0" err="1">
                <a:latin typeface="AR CENA" panose="02000000000000000000" pitchFamily="2" charset="0"/>
              </a:rPr>
              <a:t>pembiayaan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dalam</a:t>
            </a:r>
            <a:r>
              <a:rPr lang="en-US" sz="1800" dirty="0">
                <a:latin typeface="AR CENA" panose="02000000000000000000" pitchFamily="2" charset="0"/>
              </a:rPr>
              <a:t> APBN 2019. </a:t>
            </a:r>
          </a:p>
          <a:p>
            <a:r>
              <a:rPr lang="en-US" sz="1800" dirty="0" err="1">
                <a:latin typeface="AR CENA" panose="02000000000000000000" pitchFamily="2" charset="0"/>
              </a:rPr>
              <a:t>harga</a:t>
            </a:r>
            <a:r>
              <a:rPr lang="en-US" sz="1800" dirty="0">
                <a:latin typeface="AR CENA" panose="02000000000000000000" pitchFamily="2" charset="0"/>
              </a:rPr>
              <a:t> SUN </a:t>
            </a:r>
            <a:r>
              <a:rPr lang="en-US" sz="1800" dirty="0" err="1">
                <a:latin typeface="AR CENA" panose="02000000000000000000" pitchFamily="2" charset="0"/>
              </a:rPr>
              <a:t>masih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akan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bergerak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bervariasi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dengan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masih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berpeluang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untuk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mengalami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kenaikan</a:t>
            </a:r>
            <a:r>
              <a:rPr lang="en-US" sz="1800" dirty="0">
                <a:latin typeface="AR CENA" panose="02000000000000000000" pitchFamily="2" charset="0"/>
              </a:rPr>
              <a:t> yang </a:t>
            </a:r>
            <a:r>
              <a:rPr lang="en-US" sz="1800" dirty="0" err="1">
                <a:latin typeface="AR CENA" panose="02000000000000000000" pitchFamily="2" charset="0"/>
              </a:rPr>
              <a:t>didorong</a:t>
            </a:r>
            <a:r>
              <a:rPr lang="en-US" sz="1800" dirty="0">
                <a:latin typeface="AR CENA" panose="02000000000000000000" pitchFamily="2" charset="0"/>
              </a:rPr>
              <a:t> oleh </a:t>
            </a:r>
            <a:r>
              <a:rPr lang="en-US" sz="1800" dirty="0" err="1">
                <a:latin typeface="AR CENA" panose="02000000000000000000" pitchFamily="2" charset="0"/>
              </a:rPr>
              <a:t>penguatan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nilai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tukar</a:t>
            </a:r>
            <a:r>
              <a:rPr lang="en-US" sz="1800" dirty="0">
                <a:latin typeface="AR CENA" panose="02000000000000000000" pitchFamily="2" charset="0"/>
              </a:rPr>
              <a:t> rupiah </a:t>
            </a:r>
            <a:r>
              <a:rPr lang="en-US" sz="1800" dirty="0" err="1">
                <a:latin typeface="AR CENA" panose="02000000000000000000" pitchFamily="2" charset="0"/>
              </a:rPr>
              <a:t>terhadap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dolar</a:t>
            </a:r>
            <a:r>
              <a:rPr lang="en-US" sz="1800" dirty="0">
                <a:latin typeface="AR CENA" panose="02000000000000000000" pitchFamily="2" charset="0"/>
              </a:rPr>
              <a:t> Amerika </a:t>
            </a:r>
            <a:r>
              <a:rPr lang="en-US" sz="1800" dirty="0" err="1">
                <a:latin typeface="AR CENA" panose="02000000000000000000" pitchFamily="2" charset="0"/>
              </a:rPr>
              <a:t>Serikat</a:t>
            </a:r>
            <a:r>
              <a:rPr lang="en-US" sz="1800" dirty="0">
                <a:latin typeface="AR CENA" panose="02000000000000000000" pitchFamily="2" charset="0"/>
              </a:rPr>
              <a:t>.</a:t>
            </a:r>
          </a:p>
          <a:p>
            <a:r>
              <a:rPr lang="en-US" sz="1800" dirty="0">
                <a:latin typeface="AR CENA" panose="02000000000000000000" pitchFamily="2" charset="0"/>
              </a:rPr>
              <a:t>Hal </a:t>
            </a:r>
            <a:r>
              <a:rPr lang="en-US" sz="1800" dirty="0" err="1">
                <a:latin typeface="AR CENA" panose="02000000000000000000" pitchFamily="2" charset="0"/>
              </a:rPr>
              <a:t>ini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berdampak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kepada</a:t>
            </a:r>
            <a:r>
              <a:rPr lang="en-US" sz="1800" dirty="0">
                <a:latin typeface="AR CENA" panose="02000000000000000000" pitchFamily="2" charset="0"/>
              </a:rPr>
              <a:t> para </a:t>
            </a:r>
            <a:r>
              <a:rPr lang="en-US" sz="1800" dirty="0" err="1">
                <a:latin typeface="AR CENA" panose="02000000000000000000" pitchFamily="2" charset="0"/>
              </a:rPr>
              <a:t>pelaku</a:t>
            </a:r>
            <a:r>
              <a:rPr lang="en-US" sz="1800" dirty="0">
                <a:latin typeface="AR CENA" panose="02000000000000000000" pitchFamily="2" charset="0"/>
              </a:rPr>
              <a:t> pasar yang </a:t>
            </a:r>
            <a:r>
              <a:rPr lang="en-US" sz="1800" dirty="0" err="1">
                <a:latin typeface="AR CENA" panose="02000000000000000000" pitchFamily="2" charset="0"/>
              </a:rPr>
              <a:t>semakin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optimis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terhadap</a:t>
            </a:r>
            <a:r>
              <a:rPr lang="en-US" sz="1800" dirty="0">
                <a:latin typeface="AR CENA" panose="02000000000000000000" pitchFamily="2" charset="0"/>
              </a:rPr>
              <a:t> </a:t>
            </a:r>
            <a:r>
              <a:rPr lang="en-US" sz="1800" dirty="0" err="1">
                <a:latin typeface="AR CENA" panose="02000000000000000000" pitchFamily="2" charset="0"/>
              </a:rPr>
              <a:t>kondisi</a:t>
            </a:r>
            <a:r>
              <a:rPr lang="en-US" sz="1800" dirty="0">
                <a:latin typeface="AR CENA" panose="02000000000000000000" pitchFamily="2" charset="0"/>
              </a:rPr>
              <a:t> pasar global</a:t>
            </a:r>
          </a:p>
          <a:p>
            <a:endParaRPr kumimoji="1" lang="en-US" altLang="ja-JP" sz="1800" dirty="0">
              <a:latin typeface="AR CENA" panose="02000000000000000000" pitchFamily="2" charset="0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3808406" y="2333338"/>
            <a:ext cx="5697242" cy="4980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4400" dirty="0">
                <a:latin typeface="AR CHRISTY" panose="02000000000000000000" pitchFamily="2" charset="0"/>
              </a:rPr>
              <a:t>Study Case</a:t>
            </a:r>
            <a:endParaRPr kumimoji="1" lang="ja-JP" altLang="en-US" sz="44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9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35">
        <p15:prstTrans prst="wind"/>
      </p:transition>
    </mc:Choice>
    <mc:Fallback xmlns="">
      <p:transition spd="slow" advTm="273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E97A5-2379-4959-BA97-E8AF06E2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>
                <a:latin typeface="AR CHRISTY" panose="02000000000000000000" pitchFamily="2" charset="0"/>
              </a:rPr>
              <a:t>Perkembangan</a:t>
            </a:r>
            <a:r>
              <a:rPr lang="en-US" sz="4800" dirty="0">
                <a:latin typeface="AR CHRISTY" panose="02000000000000000000" pitchFamily="2" charset="0"/>
              </a:rPr>
              <a:t> Pasar </a:t>
            </a:r>
            <a:r>
              <a:rPr lang="en-US" sz="4800" dirty="0" err="1">
                <a:latin typeface="AR CHRISTY" panose="02000000000000000000" pitchFamily="2" charset="0"/>
              </a:rPr>
              <a:t>Uang</a:t>
            </a:r>
            <a:endParaRPr lang="en-US" sz="4800" dirty="0">
              <a:latin typeface="AR CHRISTY" panose="02000000000000000000" pitchFamily="2" charset="0"/>
            </a:endParaRP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="" xmlns:a16="http://schemas.microsoft.com/office/drawing/2014/main" id="{7A994015-8C66-4DE9-A683-F2BFF3B18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802659"/>
              </p:ext>
            </p:extLst>
          </p:nvPr>
        </p:nvGraphicFramePr>
        <p:xfrm>
          <a:off x="307555" y="1113183"/>
          <a:ext cx="10932889" cy="565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10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799DB-3A49-47DF-AFBE-0A892AF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ABEF50B-550B-46FE-98D9-D5FAE0FD1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95334"/>
              </p:ext>
            </p:extLst>
          </p:nvPr>
        </p:nvGraphicFramePr>
        <p:xfrm>
          <a:off x="1680214" y="1690685"/>
          <a:ext cx="10024057" cy="45989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18783">
                  <a:extLst>
                    <a:ext uri="{9D8B030D-6E8A-4147-A177-3AD203B41FA5}">
                      <a16:colId xmlns="" xmlns:a16="http://schemas.microsoft.com/office/drawing/2014/main" val="2327773236"/>
                    </a:ext>
                  </a:extLst>
                </a:gridCol>
                <a:gridCol w="3084501">
                  <a:extLst>
                    <a:ext uri="{9D8B030D-6E8A-4147-A177-3AD203B41FA5}">
                      <a16:colId xmlns="" xmlns:a16="http://schemas.microsoft.com/office/drawing/2014/main" val="2783444360"/>
                    </a:ext>
                  </a:extLst>
                </a:gridCol>
                <a:gridCol w="2920773">
                  <a:extLst>
                    <a:ext uri="{9D8B030D-6E8A-4147-A177-3AD203B41FA5}">
                      <a16:colId xmlns="" xmlns:a16="http://schemas.microsoft.com/office/drawing/2014/main" val="3889650577"/>
                    </a:ext>
                  </a:extLst>
                </a:gridCol>
              </a:tblGrid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Desember 2016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0475774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Piranti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SBI</a:t>
                      </a:r>
                      <a:endParaRPr lang="es-ES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1231506"/>
                  </a:ext>
                </a:extLst>
              </a:tr>
              <a:tr h="50727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9 bulan (273 hari)</a:t>
                      </a:r>
                      <a:endParaRPr lang="id-ID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12 bulan (364 hari)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50376049"/>
                  </a:ext>
                </a:extLst>
              </a:tr>
              <a:tr h="71286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Desember 2016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Desember 2016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46055715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Jatuh Waktu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15 September 2017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15 Desember 2017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74688161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Rate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5,90%</a:t>
                      </a:r>
                      <a:endParaRPr lang="id-ID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6,00%</a:t>
                      </a:r>
                      <a:endParaRPr lang="id-ID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1371415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1.487,00</a:t>
                      </a:r>
                      <a:endParaRPr lang="id-ID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50,00</a:t>
                      </a:r>
                      <a:endParaRPr lang="id-ID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82488407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  <a:endParaRPr lang="es-E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12</a:t>
                      </a:r>
                      <a:endParaRPr lang="en-US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3</a:t>
                      </a:r>
                      <a:endParaRPr lang="id-ID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5614075"/>
                  </a:ext>
                </a:extLst>
              </a:tr>
              <a:tr h="48269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  <a:endParaRPr lang="es-ES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1.487,00</a:t>
                      </a:r>
                      <a:endParaRPr lang="id-ID" sz="480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50,00</a:t>
                      </a:r>
                      <a:endParaRPr lang="id-ID" sz="48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3600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27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D7121-C027-47C2-A447-7C56EEB5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E7C4378-C4CF-4D51-B35F-8FAF43C01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84821"/>
              </p:ext>
            </p:extLst>
          </p:nvPr>
        </p:nvGraphicFramePr>
        <p:xfrm>
          <a:off x="838199" y="1550505"/>
          <a:ext cx="10866070" cy="46828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0599">
                  <a:extLst>
                    <a:ext uri="{9D8B030D-6E8A-4147-A177-3AD203B41FA5}">
                      <a16:colId xmlns="" xmlns:a16="http://schemas.microsoft.com/office/drawing/2014/main" val="1356905876"/>
                    </a:ext>
                  </a:extLst>
                </a:gridCol>
                <a:gridCol w="3787194">
                  <a:extLst>
                    <a:ext uri="{9D8B030D-6E8A-4147-A177-3AD203B41FA5}">
                      <a16:colId xmlns="" xmlns:a16="http://schemas.microsoft.com/office/drawing/2014/main" val="1262269272"/>
                    </a:ext>
                  </a:extLst>
                </a:gridCol>
                <a:gridCol w="3388277">
                  <a:extLst>
                    <a:ext uri="{9D8B030D-6E8A-4147-A177-3AD203B41FA5}">
                      <a16:colId xmlns="" xmlns:a16="http://schemas.microsoft.com/office/drawing/2014/main" val="3131657343"/>
                    </a:ext>
                  </a:extLst>
                </a:gridCol>
              </a:tblGrid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23 Juli 2018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20236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9 bulan (273 hari)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(361 hari)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2760501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Setelmen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23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Juli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 2018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1891731"/>
                  </a:ext>
                </a:extLst>
              </a:tr>
              <a:tr h="49840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Jatuh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22 April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19 Juli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57163996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7.885,00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6.355,00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16286785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Frekuensi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97943860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5,50%-7,25%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6,00%-7,50%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34707421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6,38198%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6,71515%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6156471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4.180,00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1.795,00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80652162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6,35%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6874116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6,04580%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6,17340%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68950865"/>
                  </a:ext>
                </a:extLst>
              </a:tr>
              <a:tr h="3804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5.975,00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823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38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05640-6E3B-44EF-95AE-016CC28A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 sz="6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AE0B79C-2608-4F48-B66E-A82F8D144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830044"/>
              </p:ext>
            </p:extLst>
          </p:nvPr>
        </p:nvGraphicFramePr>
        <p:xfrm>
          <a:off x="1050234" y="1561142"/>
          <a:ext cx="10662634" cy="47336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21504">
                  <a:extLst>
                    <a:ext uri="{9D8B030D-6E8A-4147-A177-3AD203B41FA5}">
                      <a16:colId xmlns="" xmlns:a16="http://schemas.microsoft.com/office/drawing/2014/main" val="1186503670"/>
                    </a:ext>
                  </a:extLst>
                </a:gridCol>
                <a:gridCol w="3716289">
                  <a:extLst>
                    <a:ext uri="{9D8B030D-6E8A-4147-A177-3AD203B41FA5}">
                      <a16:colId xmlns="" xmlns:a16="http://schemas.microsoft.com/office/drawing/2014/main" val="1755531358"/>
                    </a:ext>
                  </a:extLst>
                </a:gridCol>
                <a:gridCol w="3324841">
                  <a:extLst>
                    <a:ext uri="{9D8B030D-6E8A-4147-A177-3AD203B41FA5}">
                      <a16:colId xmlns="" xmlns:a16="http://schemas.microsoft.com/office/drawing/2014/main" val="1657466102"/>
                    </a:ext>
                  </a:extLst>
                </a:gridCol>
              </a:tblGrid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16 Agustus 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2986498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Jangka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9 bulan (274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(365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982184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16 </a:t>
                      </a:r>
                      <a:r>
                        <a:rPr lang="en-ID" sz="2000" dirty="0" err="1">
                          <a:effectLst/>
                          <a:latin typeface="AR CENA" panose="02000000000000000000" pitchFamily="2" charset="0"/>
                        </a:rPr>
                        <a:t>Agustus</a:t>
                      </a: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 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0307087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Jatuh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17 Mei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Agustus 2019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24426181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8.358,00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3.840,00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9006141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99656059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6,10%-7,00%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6,30%-6,70%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91456597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6,45293%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6,50565%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68847508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Pemenang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4.443,00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2.650,00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15241822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6,45%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6,55%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9331436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6,35255%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6,45585%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7585827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7.093,00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3200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91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A4B64-A6B5-4C21-91C5-61A5D1AF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4052905-AE07-40C5-93D9-55F741C4C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20748"/>
              </p:ext>
            </p:extLst>
          </p:nvPr>
        </p:nvGraphicFramePr>
        <p:xfrm>
          <a:off x="2806706" y="1772728"/>
          <a:ext cx="6606861" cy="45169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44513">
                  <a:extLst>
                    <a:ext uri="{9D8B030D-6E8A-4147-A177-3AD203B41FA5}">
                      <a16:colId xmlns="" xmlns:a16="http://schemas.microsoft.com/office/drawing/2014/main" val="3344758413"/>
                    </a:ext>
                  </a:extLst>
                </a:gridCol>
                <a:gridCol w="3162348">
                  <a:extLst>
                    <a:ext uri="{9D8B030D-6E8A-4147-A177-3AD203B41FA5}">
                      <a16:colId xmlns="" xmlns:a16="http://schemas.microsoft.com/office/drawing/2014/main" val="1430320073"/>
                    </a:ext>
                  </a:extLst>
                </a:gridCol>
              </a:tblGrid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28 September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5233798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Jangka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0501438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28 September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9401392"/>
                  </a:ext>
                </a:extLst>
              </a:tr>
              <a:tr h="48074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Jatuh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27 September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225508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17.550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1866841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0313466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6,40%-7,00%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8799311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6,68875%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5793405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Pemenang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15.003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5427082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3341475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6,66217%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35987195"/>
                  </a:ext>
                </a:extLst>
              </a:tr>
              <a:tr h="3669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Rp.15.003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071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1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4087E-7368-4DB6-ADFF-B3AC619B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2456E36-A274-40F2-A551-6E63D1958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01117"/>
              </p:ext>
            </p:extLst>
          </p:nvPr>
        </p:nvGraphicFramePr>
        <p:xfrm>
          <a:off x="2941982" y="1690687"/>
          <a:ext cx="6096001" cy="4802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78175">
                  <a:extLst>
                    <a:ext uri="{9D8B030D-6E8A-4147-A177-3AD203B41FA5}">
                      <a16:colId xmlns="" xmlns:a16="http://schemas.microsoft.com/office/drawing/2014/main" val="477918164"/>
                    </a:ext>
                  </a:extLst>
                </a:gridCol>
                <a:gridCol w="2917826">
                  <a:extLst>
                    <a:ext uri="{9D8B030D-6E8A-4147-A177-3AD203B41FA5}">
                      <a16:colId xmlns="" xmlns:a16="http://schemas.microsoft.com/office/drawing/2014/main" val="305877083"/>
                    </a:ext>
                  </a:extLst>
                </a:gridCol>
              </a:tblGrid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26 Oktober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78602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4435565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26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Oktober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010657"/>
                  </a:ext>
                </a:extLst>
              </a:tr>
              <a:tr h="5111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Jatuh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25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Oktober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2957852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11.580,00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4590551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5368561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6,60%-7,00%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3981752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6,72262%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61778228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Pemenang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9.755,00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10243985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3339707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6,70709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9199322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Rp9.755,00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47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5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9FE3C-3F81-40C8-BA0E-56DBC3A0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5AB1FFB-52E2-4765-A573-0DD0BAF4A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718123"/>
              </p:ext>
            </p:extLst>
          </p:nvPr>
        </p:nvGraphicFramePr>
        <p:xfrm>
          <a:off x="2945344" y="1669774"/>
          <a:ext cx="6198656" cy="4967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1693">
                  <a:extLst>
                    <a:ext uri="{9D8B030D-6E8A-4147-A177-3AD203B41FA5}">
                      <a16:colId xmlns="" xmlns:a16="http://schemas.microsoft.com/office/drawing/2014/main" val="3097356847"/>
                    </a:ext>
                  </a:extLst>
                </a:gridCol>
                <a:gridCol w="2966963">
                  <a:extLst>
                    <a:ext uri="{9D8B030D-6E8A-4147-A177-3AD203B41FA5}">
                      <a16:colId xmlns="" xmlns:a16="http://schemas.microsoft.com/office/drawing/2014/main" val="93559887"/>
                    </a:ext>
                  </a:extLst>
                </a:gridCol>
              </a:tblGrid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November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044957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392913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16 November 2018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6499952"/>
                  </a:ext>
                </a:extLst>
              </a:tr>
              <a:tr h="50808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Jatuh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15 November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643429"/>
                  </a:ext>
                </a:extLst>
              </a:tr>
              <a:tr h="4847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11.120,00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7463340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5809156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6,70%-7,10%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616583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6,94074%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8416228"/>
                  </a:ext>
                </a:extLst>
              </a:tr>
              <a:tr h="4847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10.000,00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7581991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7,00%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4566191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6,93311%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72182213"/>
                  </a:ext>
                </a:extLst>
              </a:tr>
              <a:tr h="38779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Rp10.00,00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350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29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D16B8-EBE7-4F51-8EBE-7457004E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08FA093-63AC-49DB-A78C-1760527CA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74946"/>
              </p:ext>
            </p:extLst>
          </p:nvPr>
        </p:nvGraphicFramePr>
        <p:xfrm>
          <a:off x="2967552" y="1717194"/>
          <a:ext cx="6534256" cy="4802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73079">
                  <a:extLst>
                    <a:ext uri="{9D8B030D-6E8A-4147-A177-3AD203B41FA5}">
                      <a16:colId xmlns="" xmlns:a16="http://schemas.microsoft.com/office/drawing/2014/main" val="1014251797"/>
                    </a:ext>
                  </a:extLst>
                </a:gridCol>
                <a:gridCol w="3661177">
                  <a:extLst>
                    <a:ext uri="{9D8B030D-6E8A-4147-A177-3AD203B41FA5}">
                      <a16:colId xmlns="" xmlns:a16="http://schemas.microsoft.com/office/drawing/2014/main" val="2345353464"/>
                    </a:ext>
                  </a:extLst>
                </a:gridCol>
              </a:tblGrid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4 Januari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2325175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416364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Setelmen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4 Januari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2307861"/>
                  </a:ext>
                </a:extLst>
              </a:tr>
              <a:tr h="5111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Jatuh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3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Januari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2020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243229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25.418,00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6060279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Frekuensi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4966884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6,80%-7,25%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240411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6,95547%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7231654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20.000,00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2056252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7,00% (proporsional)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19987807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6,94194%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8857955"/>
                  </a:ext>
                </a:extLst>
              </a:tr>
              <a:tr h="39009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Rp20.000,00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847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8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A49DA9-B6E8-4998-8A2A-49691BF2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6000" dirty="0">
                <a:latin typeface="AR CHRISTY" panose="02000000000000000000" pitchFamily="2" charset="0"/>
              </a:rPr>
              <a:t>Pasar </a:t>
            </a:r>
            <a:r>
              <a:rPr lang="en-US" sz="6000" dirty="0" err="1">
                <a:latin typeface="AR CHRISTY" panose="02000000000000000000" pitchFamily="2" charset="0"/>
              </a:rPr>
              <a:t>Uang</a:t>
            </a:r>
            <a:r>
              <a:rPr lang="en-US" sz="6000" dirty="0">
                <a:latin typeface="AR CHRISTY" panose="02000000000000000000" pitchFamily="2" charset="0"/>
              </a:rPr>
              <a:t> </a:t>
            </a:r>
            <a:r>
              <a:rPr lang="en-US" sz="6000" dirty="0" err="1">
                <a:latin typeface="AR CHRISTY" panose="02000000000000000000" pitchFamily="2" charset="0"/>
              </a:rPr>
              <a:t>adalah</a:t>
            </a:r>
            <a:r>
              <a:rPr lang="en-US" sz="6000" dirty="0">
                <a:latin typeface="AR CHRISTY" panose="02000000000000000000" pitchFamily="2" charset="0"/>
              </a:rPr>
              <a:t> 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3BDDA29-4C92-4116-B323-FD481508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 CENA" panose="02000000000000000000" pitchFamily="2" charset="0"/>
              </a:rPr>
              <a:t>Pasar </a:t>
            </a:r>
            <a:r>
              <a:rPr lang="en-US" sz="3600" dirty="0" err="1">
                <a:latin typeface="AR CENA" panose="02000000000000000000" pitchFamily="2" charset="0"/>
              </a:rPr>
              <a:t>tempat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suatu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pihak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meminjam</a:t>
            </a:r>
            <a:r>
              <a:rPr lang="en-US" sz="3600" dirty="0">
                <a:latin typeface="AR CENA" panose="02000000000000000000" pitchFamily="2" charset="0"/>
              </a:rPr>
              <a:t> dana </a:t>
            </a:r>
            <a:r>
              <a:rPr lang="en-US" sz="3600" dirty="0" err="1">
                <a:latin typeface="AR CENA" panose="02000000000000000000" pitchFamily="2" charset="0"/>
              </a:rPr>
              <a:t>dari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pihak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lainnya</a:t>
            </a:r>
            <a:r>
              <a:rPr lang="en-US" sz="3600" dirty="0">
                <a:latin typeface="AR CENA" panose="02000000000000000000" pitchFamily="2" charset="0"/>
              </a:rPr>
              <a:t> pada </a:t>
            </a:r>
            <a:r>
              <a:rPr lang="en-US" sz="3600" dirty="0" err="1">
                <a:latin typeface="AR CENA" panose="02000000000000000000" pitchFamily="2" charset="0"/>
              </a:rPr>
              <a:t>tingkat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bunga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tertentu</a:t>
            </a:r>
            <a:r>
              <a:rPr lang="en-US" sz="3600" dirty="0">
                <a:latin typeface="AR CENA" panose="02000000000000000000" pitchFamily="2" charset="0"/>
              </a:rPr>
              <a:t> dan </a:t>
            </a:r>
            <a:r>
              <a:rPr lang="en-US" sz="3600" dirty="0" err="1">
                <a:latin typeface="AR CENA" panose="02000000000000000000" pitchFamily="2" charset="0"/>
              </a:rPr>
              <a:t>biasanya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untuk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jangka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waktu</a:t>
            </a:r>
            <a:r>
              <a:rPr lang="en-US" sz="3600" dirty="0">
                <a:latin typeface="AR CENA" panose="02000000000000000000" pitchFamily="2" charset="0"/>
              </a:rPr>
              <a:t> di </a:t>
            </a:r>
            <a:r>
              <a:rPr lang="en-US" sz="3600" dirty="0" err="1">
                <a:latin typeface="AR CENA" panose="02000000000000000000" pitchFamily="2" charset="0"/>
              </a:rPr>
              <a:t>bawah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satu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tahun</a:t>
            </a:r>
            <a:r>
              <a:rPr lang="en-US" sz="3600" dirty="0">
                <a:latin typeface="AR CENA" panose="02000000000000000000" pitchFamily="2" charset="0"/>
              </a:rPr>
              <a:t>. </a:t>
            </a:r>
            <a:r>
              <a:rPr lang="en-US" sz="3600" dirty="0" err="1">
                <a:latin typeface="AR CENA" panose="02000000000000000000" pitchFamily="2" charset="0"/>
              </a:rPr>
              <a:t>Jangka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waktu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pinjaman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bisa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bervariasi</a:t>
            </a:r>
            <a:r>
              <a:rPr lang="en-US" sz="3600" dirty="0">
                <a:latin typeface="AR CENA" panose="02000000000000000000" pitchFamily="2" charset="0"/>
              </a:rPr>
              <a:t>, </a:t>
            </a:r>
            <a:r>
              <a:rPr lang="en-US" sz="3600" dirty="0" err="1">
                <a:latin typeface="AR CENA" panose="02000000000000000000" pitchFamily="2" charset="0"/>
              </a:rPr>
              <a:t>mulai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dari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satu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hari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sampai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satu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tahun</a:t>
            </a:r>
            <a:r>
              <a:rPr lang="en-US" sz="3600" dirty="0">
                <a:latin typeface="AR CENA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046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9E50A-B920-4AA2-A6F1-5241B767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D7460C1-F803-4FA3-A99C-266F7722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817288"/>
              </p:ext>
            </p:extLst>
          </p:nvPr>
        </p:nvGraphicFramePr>
        <p:xfrm>
          <a:off x="2806706" y="1577009"/>
          <a:ext cx="7924800" cy="50580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84494">
                  <a:extLst>
                    <a:ext uri="{9D8B030D-6E8A-4147-A177-3AD203B41FA5}">
                      <a16:colId xmlns="" xmlns:a16="http://schemas.microsoft.com/office/drawing/2014/main" val="688511215"/>
                    </a:ext>
                  </a:extLst>
                </a:gridCol>
                <a:gridCol w="4440306">
                  <a:extLst>
                    <a:ext uri="{9D8B030D-6E8A-4147-A177-3AD203B41FA5}">
                      <a16:colId xmlns="" xmlns:a16="http://schemas.microsoft.com/office/drawing/2014/main" val="792059990"/>
                    </a:ext>
                  </a:extLst>
                </a:gridCol>
              </a:tblGrid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18 Januari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5351010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Jangka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188815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Setelmen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18 Januari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703332"/>
                  </a:ext>
                </a:extLst>
              </a:tr>
              <a:tr h="51730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Jatuh Waktu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17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Januari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2020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3260368"/>
                  </a:ext>
                </a:extLst>
              </a:tr>
              <a:tr h="4936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12.985,00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20598977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Frekuensi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4567924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6,80%-7,25%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3201881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Penawaran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6,97751%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310398"/>
                  </a:ext>
                </a:extLst>
              </a:tr>
              <a:tr h="49360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Nominal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10.000,00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64768734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7,00% (proporsional)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6426734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RRT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Pemenang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6,97067%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6357324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Rp10.000,00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175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33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2881C-03C0-4DEA-8D7E-3F2AA0F5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96A2127-DB3D-44D3-A36B-A26283568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0945"/>
              </p:ext>
            </p:extLst>
          </p:nvPr>
        </p:nvGraphicFramePr>
        <p:xfrm>
          <a:off x="2806706" y="1524000"/>
          <a:ext cx="7063409" cy="51166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5745">
                  <a:extLst>
                    <a:ext uri="{9D8B030D-6E8A-4147-A177-3AD203B41FA5}">
                      <a16:colId xmlns="" xmlns:a16="http://schemas.microsoft.com/office/drawing/2014/main" val="2440849315"/>
                    </a:ext>
                  </a:extLst>
                </a:gridCol>
                <a:gridCol w="3957664">
                  <a:extLst>
                    <a:ext uri="{9D8B030D-6E8A-4147-A177-3AD203B41FA5}">
                      <a16:colId xmlns="" xmlns:a16="http://schemas.microsoft.com/office/drawing/2014/main" val="2275176594"/>
                    </a:ext>
                  </a:extLst>
                </a:gridCol>
              </a:tblGrid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 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Lelang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22 Februari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132339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Jangka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12 bulan (364 hari)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356126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Tanggal Setelmen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22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Februari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2019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574780"/>
                  </a:ext>
                </a:extLst>
              </a:tr>
              <a:tr h="47837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Tanggal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Jatuh</a:t>
                      </a:r>
                      <a:r>
                        <a:rPr lang="es-ES" sz="2000" dirty="0">
                          <a:effectLst/>
                          <a:latin typeface="AR CENA" panose="02000000000000000000" pitchFamily="2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AR CENA" panose="02000000000000000000" pitchFamily="2" charset="0"/>
                        </a:rPr>
                        <a:t>Waktu</a:t>
                      </a:r>
                      <a:endParaRPr lang="es-E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21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Februari</a:t>
                      </a: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 2020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5951687"/>
                  </a:ext>
                </a:extLst>
              </a:tr>
              <a:tr h="49353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Penawaran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24.106,00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63548010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Frekuensi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145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8511035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Bidding Rate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6,70%-7,00%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32027643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Penawaran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AR CENA" panose="02000000000000000000" pitchFamily="2" charset="0"/>
                        </a:rPr>
                        <a:t>6,89342%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76988996"/>
                  </a:ext>
                </a:extLst>
              </a:tr>
              <a:tr h="49353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Nominal Pemenang (Rp miliar)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 CENA" panose="02000000000000000000" pitchFamily="2" charset="0"/>
                        </a:rPr>
                        <a:t>5.750,00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2236182"/>
                  </a:ext>
                </a:extLst>
              </a:tr>
              <a:tr h="7302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 CENA" panose="02000000000000000000" pitchFamily="2" charset="0"/>
                        </a:rPr>
                        <a:t>Stop Out Rate (SOR)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6,85%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(proporsional)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00498495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 CENA" panose="02000000000000000000" pitchFamily="2" charset="0"/>
                        </a:rPr>
                        <a:t>RRT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ID" sz="2000">
                          <a:effectLst/>
                          <a:latin typeface="AR CENA" panose="02000000000000000000" pitchFamily="2" charset="0"/>
                        </a:rPr>
                        <a:t>6,77330%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8338380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 CENA" panose="02000000000000000000" pitchFamily="2" charset="0"/>
                        </a:rPr>
                        <a:t>Total Pemenang</a:t>
                      </a:r>
                    </a:p>
                  </a:txBody>
                  <a:tcPr marL="68580" marR="68580" marT="0" marB="0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 CENA" panose="02000000000000000000" pitchFamily="2" charset="0"/>
                        </a:rPr>
                        <a:t>Rp5.750,00 </a:t>
                      </a:r>
                      <a:r>
                        <a:rPr lang="en-US" sz="2000" dirty="0" err="1">
                          <a:effectLst/>
                          <a:latin typeface="AR CENA" panose="02000000000000000000" pitchFamily="2" charset="0"/>
                        </a:rPr>
                        <a:t>miliar</a:t>
                      </a:r>
                      <a:endParaRPr lang="en-US" sz="2000" dirty="0">
                        <a:effectLst/>
                        <a:latin typeface="AR CEN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32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89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778A"/>
            </a:gs>
            <a:gs pos="50000">
              <a:srgbClr val="576679"/>
            </a:gs>
            <a:gs pos="100000">
              <a:srgbClr val="414E5E">
                <a:lumMod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プレースホルダー 18"/>
          <p:cNvSpPr>
            <a:spLocks noGrp="1"/>
          </p:cNvSpPr>
          <p:nvPr>
            <p:ph type="body" sz="quarter" idx="28"/>
          </p:nvPr>
        </p:nvSpPr>
        <p:spPr>
          <a:xfrm>
            <a:off x="543130" y="3789728"/>
            <a:ext cx="3072647" cy="3501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8800" dirty="0">
                <a:latin typeface="AR CHRISTY" panose="02000000000000000000" pitchFamily="2" charset="0"/>
              </a:rPr>
              <a:t>T</a:t>
            </a:r>
            <a:endParaRPr kumimoji="1" lang="ja-JP" altLang="en-US" sz="8800" dirty="0">
              <a:latin typeface="AR CHRISTY" panose="02000000000000000000" pitchFamily="2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9"/>
          </p:nvPr>
        </p:nvSpPr>
        <p:spPr>
          <a:xfrm>
            <a:off x="8045906" y="3471872"/>
            <a:ext cx="2558699" cy="3501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8800" dirty="0">
                <a:latin typeface="AR CHRISTY" panose="02000000000000000000" pitchFamily="2" charset="0"/>
              </a:rPr>
              <a:t>K</a:t>
            </a:r>
            <a:endParaRPr kumimoji="1" lang="ja-JP" altLang="en-US" sz="8800" dirty="0">
              <a:latin typeface="AR CHRISTY" panose="02000000000000000000" pitchFamily="2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543130" y="3885291"/>
            <a:ext cx="2624354" cy="1291766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5"/>
          </p:nvPr>
        </p:nvSpPr>
        <p:spPr>
          <a:xfrm>
            <a:off x="5040663" y="2842331"/>
            <a:ext cx="1994872" cy="77414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8000" dirty="0">
                <a:latin typeface="AR CHRISTY" panose="02000000000000000000" pitchFamily="2" charset="0"/>
              </a:rPr>
              <a:t>A</a:t>
            </a:r>
            <a:endParaRPr kumimoji="1" lang="ja-JP" altLang="en-US" sz="8000" dirty="0">
              <a:latin typeface="AR CHRISTY" panose="02000000000000000000" pitchFamily="2" charset="0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>
          <a:xfrm>
            <a:off x="10113138" y="4115663"/>
            <a:ext cx="1689367" cy="86353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8000" dirty="0">
                <a:latin typeface="AR CHRISTY" panose="02000000000000000000" pitchFamily="2" charset="0"/>
              </a:rPr>
              <a:t>S</a:t>
            </a:r>
            <a:endParaRPr kumimoji="1" lang="ja-JP" altLang="en-US" sz="8000" dirty="0">
              <a:latin typeface="AR CHRISTY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1F43920-89AD-4674-B926-6B13687E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67321D4-1580-4F4B-BC75-A3AD5A43CC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4819" y="4363232"/>
            <a:ext cx="2111475" cy="814580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>
                <a:latin typeface="AR CHRISTY" panose="02000000000000000000" pitchFamily="2" charset="0"/>
              </a:rPr>
              <a:t>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A3D30E57-83C4-4652-8EA9-0EC12A698D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4186" y="4377716"/>
            <a:ext cx="2111475" cy="814580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>
                <a:latin typeface="AR CHRISTY" panose="02000000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7312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88">
        <p15:prstTrans prst="pageCurlSingle"/>
      </p:transition>
    </mc:Choice>
    <mc:Fallback xmlns="">
      <p:transition spd="slow" advTm="60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2417221" y="541711"/>
            <a:ext cx="7357558" cy="156071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 err="1">
                <a:solidFill>
                  <a:srgbClr val="1F497D"/>
                </a:solidFill>
                <a:latin typeface="AR CHRISTY" panose="02000000000000000000" pitchFamily="2" charset="0"/>
              </a:rPr>
              <a:t>Pelaku</a:t>
            </a:r>
            <a:r>
              <a:rPr kumimoji="1" lang="en-US" altLang="ja-JP" sz="4800" dirty="0">
                <a:solidFill>
                  <a:srgbClr val="1F497D"/>
                </a:solidFill>
                <a:latin typeface="AR CHRISTY" panose="02000000000000000000" pitchFamily="2" charset="0"/>
              </a:rPr>
              <a:t> Utama</a:t>
            </a:r>
            <a:endParaRPr kumimoji="1" lang="ja-JP" altLang="en-US" sz="4800" dirty="0">
              <a:solidFill>
                <a:srgbClr val="1F497D"/>
              </a:solidFill>
              <a:latin typeface="AR CHRISTY" panose="02000000000000000000" pitchFamily="2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>
          <a:xfrm>
            <a:off x="1599972" y="2730154"/>
            <a:ext cx="3072647" cy="4980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>
                <a:latin typeface="AR CENA" panose="02000000000000000000" pitchFamily="2" charset="0"/>
              </a:rPr>
              <a:t>Bank </a:t>
            </a:r>
            <a:r>
              <a:rPr kumimoji="1" lang="en-US" altLang="ja-JP" sz="3200" dirty="0" err="1">
                <a:latin typeface="AR CENA" panose="02000000000000000000" pitchFamily="2" charset="0"/>
              </a:rPr>
              <a:t>Komersial</a:t>
            </a:r>
            <a:endParaRPr kumimoji="1" lang="en-US" altLang="ja-JP" sz="32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AR CENA" panose="02000000000000000000" pitchFamily="2" charset="0"/>
              </a:rPr>
              <a:t>&amp; Bank </a:t>
            </a:r>
            <a:r>
              <a:rPr kumimoji="1" lang="en-US" altLang="ja-JP" sz="3200" dirty="0" err="1">
                <a:latin typeface="AR CENA" panose="02000000000000000000" pitchFamily="2" charset="0"/>
              </a:rPr>
              <a:t>Sentral</a:t>
            </a:r>
            <a:endParaRPr kumimoji="1" lang="ja-JP" altLang="en-US" sz="3200" dirty="0">
              <a:latin typeface="AR CENA" panose="02000000000000000000" pitchFamily="2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>
          <a:xfrm>
            <a:off x="6644311" y="3749441"/>
            <a:ext cx="784359" cy="71394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500" dirty="0">
                <a:latin typeface="AR CENA" panose="02000000000000000000" pitchFamily="2" charset="0"/>
              </a:rPr>
              <a:t>2</a:t>
            </a:r>
            <a:endParaRPr kumimoji="1" lang="ja-JP" altLang="en-US" sz="2500" dirty="0">
              <a:latin typeface="AR CENA" panose="02000000000000000000" pitchFamily="2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7516796" y="3749442"/>
            <a:ext cx="3072647" cy="4980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 err="1">
                <a:latin typeface="AR CENA" panose="02000000000000000000" pitchFamily="2" charset="0"/>
              </a:rPr>
              <a:t>Pemerintah</a:t>
            </a:r>
            <a:endParaRPr kumimoji="1" lang="ja-JP" altLang="en-US" sz="3200" dirty="0">
              <a:latin typeface="AR CENA" panose="02000000000000000000" pitchFamily="2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>
          <a:xfrm>
            <a:off x="1599972" y="4951449"/>
            <a:ext cx="3072647" cy="4980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>
                <a:latin typeface="AR CENA" panose="02000000000000000000" pitchFamily="2" charset="0"/>
              </a:rPr>
              <a:t>Perusahaan</a:t>
            </a:r>
            <a:endParaRPr kumimoji="1" lang="ja-JP" altLang="en-US" sz="3200" dirty="0">
              <a:latin typeface="AR CENA" panose="02000000000000000000" pitchFamily="2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>
          <a:xfrm>
            <a:off x="4786213" y="2511495"/>
            <a:ext cx="784359" cy="71394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500" dirty="0">
                <a:latin typeface="AR CENA" panose="02000000000000000000" pitchFamily="2" charset="0"/>
              </a:rPr>
              <a:t>1</a:t>
            </a:r>
            <a:endParaRPr kumimoji="1" lang="ja-JP" altLang="en-US" sz="2500" dirty="0">
              <a:latin typeface="AR CENA" panose="02000000000000000000" pitchFamily="2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8"/>
          </p:nvPr>
        </p:nvSpPr>
        <p:spPr>
          <a:xfrm>
            <a:off x="4786213" y="4951449"/>
            <a:ext cx="784359" cy="71394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500" dirty="0">
                <a:latin typeface="AR CENA" panose="02000000000000000000" pitchFamily="2" charset="0"/>
              </a:rPr>
              <a:t>3</a:t>
            </a:r>
            <a:endParaRPr kumimoji="1" lang="ja-JP" altLang="en-US" sz="25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90">
        <p15:prstTrans prst="pageCurlSingle"/>
      </p:transition>
    </mc:Choice>
    <mc:Fallback xmlns="">
      <p:transition spd="slow" advTm="1219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4"/>
          <p:cNvSpPr>
            <a:spLocks noGrp="1"/>
          </p:cNvSpPr>
          <p:nvPr>
            <p:ph type="body" sz="quarter" idx="14"/>
          </p:nvPr>
        </p:nvSpPr>
        <p:spPr>
          <a:xfrm>
            <a:off x="1061502" y="2696492"/>
            <a:ext cx="3654788" cy="4980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Money market mutual funds (MMFs) *USA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4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7"/>
          </p:nvPr>
        </p:nvSpPr>
        <p:spPr>
          <a:xfrm>
            <a:off x="7516795" y="1416482"/>
            <a:ext cx="3654788" cy="4980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Government-Sponsored Enterprises dan Short term Investment Pools</a:t>
            </a:r>
          </a:p>
          <a:p>
            <a:pPr marL="0" indent="0">
              <a:buNone/>
            </a:pPr>
            <a:endParaRPr kumimoji="1" lang="ja-JP" altLang="en-US" sz="3000" dirty="0">
              <a:latin typeface="AR CENA" panose="02000000000000000000" pitchFamily="2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>
          <a:xfrm>
            <a:off x="1131425" y="5285859"/>
            <a:ext cx="3654788" cy="4980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Short-term investment funds (STIFs) *USA</a:t>
            </a:r>
            <a:endParaRPr kumimoji="1" lang="ja-JP" altLang="en-US" sz="3000" dirty="0">
              <a:latin typeface="AR CENA" panose="02000000000000000000" pitchFamily="2" charset="0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5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7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6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>
          <a:xfrm>
            <a:off x="7516795" y="3993187"/>
            <a:ext cx="3654788" cy="4980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AR CENA" panose="02000000000000000000" pitchFamily="2" charset="0"/>
              </a:rPr>
              <a:t>Money Market Funds  *USA</a:t>
            </a:r>
            <a:endParaRPr kumimoji="1" lang="ja-JP" altLang="en-US" sz="3000" dirty="0">
              <a:latin typeface="AR CENA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15F763-E560-4515-8D9B-DAF1897023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393ACFA-547B-46B4-B758-A75E18E167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EFF42D6-089A-4298-8633-4BEBEDD23F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65700E5-D0C9-4992-AFCB-310EDC742E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0181"/>
      </p:ext>
    </p:extLst>
  </p:cSld>
  <p:clrMapOvr>
    <a:masterClrMapping/>
  </p:clrMapOvr>
  <p:transition spd="slow" advTm="12537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 CENA" panose="02000000000000000000" pitchFamily="2" charset="0"/>
              </a:rPr>
              <a:t>Local Government investment Pools (LGIPs) *USA</a:t>
            </a:r>
            <a:endParaRPr kumimoji="1" lang="ja-JP" altLang="en-US" sz="3200" dirty="0">
              <a:latin typeface="AR CENA" panose="02000000000000000000" pitchFamily="2" charset="0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600" dirty="0">
                <a:latin typeface="AR CENA" panose="02000000000000000000" pitchFamily="2" charset="0"/>
              </a:rPr>
              <a:t>9</a:t>
            </a:r>
            <a:endParaRPr kumimoji="1" lang="ja-JP" altLang="en-US" sz="3600" dirty="0">
              <a:latin typeface="AR CENA" panose="02000000000000000000" pitchFamily="2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 CENA" panose="02000000000000000000" pitchFamily="2" charset="0"/>
              </a:rPr>
              <a:t>Dealers dan Brokers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600" dirty="0">
                <a:latin typeface="AR CENA" panose="02000000000000000000" pitchFamily="2" charset="0"/>
              </a:rPr>
              <a:t>8</a:t>
            </a:r>
            <a:endParaRPr kumimoji="1" lang="ja-JP" altLang="en-US" sz="3600" dirty="0">
              <a:latin typeface="AR CENA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5910765-FC84-4144-80F4-4999CB3941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58861" y="4540482"/>
            <a:ext cx="5697242" cy="49809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err="1">
                <a:latin typeface="AR CHRISTY" panose="02000000000000000000" pitchFamily="2" charset="0"/>
              </a:rPr>
              <a:t>Pelaku</a:t>
            </a:r>
            <a:r>
              <a:rPr lang="en-US" sz="4800" dirty="0">
                <a:latin typeface="AR CHRISTY" panose="02000000000000000000" pitchFamily="2" charset="0"/>
              </a:rPr>
              <a:t> Utama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B7F5B74E-2CF4-47E2-AE54-BE15BA4751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861FEC9-5130-4481-B51F-72E9BE973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88367AD0-9C52-4AAE-AF8D-5B36DC5943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4386"/>
      </p:ext>
    </p:extLst>
  </p:cSld>
  <p:clrMapOvr>
    <a:masterClrMapping/>
  </p:clrMapOvr>
  <p:transition spd="slow" advTm="842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1647217" y="150924"/>
            <a:ext cx="8897565" cy="1560716"/>
          </a:xfrm>
        </p:spPr>
        <p:txBody>
          <a:bodyPr/>
          <a:lstStyle/>
          <a:p>
            <a:pPr algn="ctr"/>
            <a:r>
              <a:rPr kumimoji="1" lang="en-US" altLang="ja-JP" sz="5400" dirty="0" err="1">
                <a:latin typeface="AR CHRISTY" panose="02000000000000000000" pitchFamily="2" charset="0"/>
              </a:rPr>
              <a:t>Fungsi</a:t>
            </a:r>
            <a:r>
              <a:rPr kumimoji="1" lang="en-US" altLang="ja-JP" dirty="0">
                <a:latin typeface="AR CHRISTY" panose="02000000000000000000" pitchFamily="2" charset="0"/>
              </a:rPr>
              <a:t> </a:t>
            </a:r>
            <a:endParaRPr kumimoji="1" lang="ja-JP" altLang="en-US" dirty="0">
              <a:latin typeface="AR CHRISTY" panose="02000000000000000000" pitchFamily="2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>
          <a:xfrm>
            <a:off x="2275086" y="2074176"/>
            <a:ext cx="7641828" cy="365125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 CENA" panose="02000000000000000000" pitchFamily="2" charset="0"/>
              </a:rPr>
              <a:t>menempatkan</a:t>
            </a:r>
            <a:r>
              <a:rPr lang="en-US" sz="2400" dirty="0">
                <a:latin typeface="AR CENA" panose="02000000000000000000" pitchFamily="2" charset="0"/>
              </a:rPr>
              <a:t>  liquid assets </a:t>
            </a:r>
            <a:r>
              <a:rPr lang="en-US" sz="2400" dirty="0" err="1">
                <a:latin typeface="AR CENA" panose="02000000000000000000" pitchFamily="2" charset="0"/>
              </a:rPr>
              <a:t>mereka</a:t>
            </a:r>
            <a:r>
              <a:rPr lang="en-US" sz="2400" dirty="0">
                <a:latin typeface="AR CENA" panose="02000000000000000000" pitchFamily="2" charset="0"/>
              </a:rPr>
              <a:t> pada </a:t>
            </a:r>
            <a:r>
              <a:rPr lang="en-US" sz="2400" dirty="0" err="1">
                <a:latin typeface="AR CENA" panose="02000000000000000000" pitchFamily="2" charset="0"/>
              </a:rPr>
              <a:t>piranti-piranti</a:t>
            </a:r>
            <a:r>
              <a:rPr lang="en-US" sz="2400" dirty="0">
                <a:latin typeface="AR CENA" panose="02000000000000000000" pitchFamily="2" charset="0"/>
              </a:rPr>
              <a:t> pasar </a:t>
            </a:r>
            <a:r>
              <a:rPr lang="en-US" sz="2400" dirty="0" err="1">
                <a:latin typeface="AR CENA" panose="02000000000000000000" pitchFamily="2" charset="0"/>
              </a:rPr>
              <a:t>uang</a:t>
            </a: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>
          <a:xfrm>
            <a:off x="3963023" y="1361826"/>
            <a:ext cx="3998822" cy="4980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 CENA" panose="02000000000000000000" pitchFamily="2" charset="0"/>
              </a:rPr>
              <a:t>Accumulation of wealth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pic>
        <p:nvPicPr>
          <p:cNvPr id="34" name="図プレースホルダー 3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8031815" y="3429000"/>
            <a:ext cx="3998822" cy="4980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C0504D"/>
                </a:solidFill>
                <a:latin typeface="AR CENA" panose="02000000000000000000" pitchFamily="2" charset="0"/>
              </a:rPr>
              <a:t>Sarana</a:t>
            </a:r>
            <a:r>
              <a:rPr lang="en-US" sz="28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  <a:r>
              <a:rPr lang="en-US" sz="2800" dirty="0" err="1">
                <a:solidFill>
                  <a:srgbClr val="C0504D"/>
                </a:solidFill>
                <a:latin typeface="AR CENA" panose="02000000000000000000" pitchFamily="2" charset="0"/>
              </a:rPr>
              <a:t>penyaluran</a:t>
            </a:r>
            <a:r>
              <a:rPr lang="en-US" sz="28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  <a:r>
              <a:rPr lang="en-US" sz="2800" dirty="0" err="1">
                <a:solidFill>
                  <a:srgbClr val="C0504D"/>
                </a:solidFill>
                <a:latin typeface="AR CENA" panose="02000000000000000000" pitchFamily="2" charset="0"/>
              </a:rPr>
              <a:t>kebijaksanaan</a:t>
            </a:r>
            <a:r>
              <a:rPr lang="en-US" sz="28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AR CENA" panose="02000000000000000000" pitchFamily="2" charset="0"/>
              </a:rPr>
              <a:t>mendiversifikasi</a:t>
            </a:r>
            <a:r>
              <a:rPr lang="en-US" sz="2400" dirty="0">
                <a:latin typeface="AR CENA" panose="02000000000000000000" pitchFamily="2" charset="0"/>
              </a:rPr>
              <a:t> asset </a:t>
            </a: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>
          <a:xfrm>
            <a:off x="993914" y="3192516"/>
            <a:ext cx="3166274" cy="49809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 CENA" panose="02000000000000000000" pitchFamily="2" charset="0"/>
              </a:rPr>
              <a:t>Allocation of wealth </a:t>
            </a:r>
            <a:endParaRPr kumimoji="1" lang="ja-JP" altLang="en-US" sz="3200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pic>
        <p:nvPicPr>
          <p:cNvPr id="38" name="図プレースホルダー 37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テキスト プレースホルダー 27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dirty="0" err="1">
                <a:latin typeface="AR CENA" panose="02000000000000000000" pitchFamily="2" charset="0"/>
              </a:rPr>
              <a:t>Memberikan</a:t>
            </a:r>
            <a:r>
              <a:rPr kumimoji="1" lang="en-US" altLang="ja-JP" sz="2400" dirty="0">
                <a:latin typeface="AR CENA" panose="02000000000000000000" pitchFamily="2" charset="0"/>
              </a:rPr>
              <a:t> </a:t>
            </a:r>
            <a:r>
              <a:rPr kumimoji="1" lang="en-US" altLang="ja-JP" sz="2400" dirty="0" err="1">
                <a:latin typeface="AR CENA" panose="02000000000000000000" pitchFamily="2" charset="0"/>
              </a:rPr>
              <a:t>informasi</a:t>
            </a:r>
            <a:r>
              <a:rPr kumimoji="1" lang="en-US" altLang="ja-JP" sz="2400" dirty="0">
                <a:latin typeface="AR CENA" panose="02000000000000000000" pitchFamily="2" charset="0"/>
              </a:rPr>
              <a:t> </a:t>
            </a:r>
            <a:r>
              <a:rPr kumimoji="1" lang="en-US" altLang="ja-JP" sz="2400" dirty="0" err="1">
                <a:latin typeface="AR CENA" panose="02000000000000000000" pitchFamily="2" charset="0"/>
              </a:rPr>
              <a:t>bagi</a:t>
            </a:r>
            <a:r>
              <a:rPr kumimoji="1" lang="en-US" altLang="ja-JP" sz="2400" dirty="0">
                <a:latin typeface="AR CENA" panose="02000000000000000000" pitchFamily="2" charset="0"/>
              </a:rPr>
              <a:t> </a:t>
            </a:r>
            <a:r>
              <a:rPr kumimoji="1" lang="en-US" altLang="ja-JP" sz="2400" dirty="0" err="1">
                <a:latin typeface="AR CENA" panose="02000000000000000000" pitchFamily="2" charset="0"/>
              </a:rPr>
              <a:t>pelaku</a:t>
            </a:r>
            <a:r>
              <a:rPr kumimoji="1" lang="en-US" altLang="ja-JP" sz="2400" dirty="0">
                <a:latin typeface="AR CENA" panose="02000000000000000000" pitchFamily="2" charset="0"/>
              </a:rPr>
              <a:t> pasar </a:t>
            </a:r>
            <a:r>
              <a:rPr kumimoji="1" lang="en-US" altLang="ja-JP" sz="2400" dirty="0" err="1">
                <a:latin typeface="AR CENA" panose="02000000000000000000" pitchFamily="2" charset="0"/>
              </a:rPr>
              <a:t>uang</a:t>
            </a: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200" dirty="0" err="1">
                <a:solidFill>
                  <a:srgbClr val="8064A2"/>
                </a:solidFill>
                <a:latin typeface="AR CENA" panose="02000000000000000000" pitchFamily="2" charset="0"/>
              </a:rPr>
              <a:t>Informasi</a:t>
            </a:r>
            <a:endParaRPr kumimoji="1" lang="en-US" altLang="ja-JP" sz="3200" dirty="0">
              <a:solidFill>
                <a:srgbClr val="8064A2"/>
              </a:solidFill>
              <a:latin typeface="AR CENA" panose="02000000000000000000" pitchFamily="2" charset="0"/>
            </a:endParaRPr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31" name="テキスト プレースホルダー 30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 CENA" panose="02000000000000000000" pitchFamily="2" charset="0"/>
              </a:rPr>
              <a:t>Investor </a:t>
            </a:r>
            <a:r>
              <a:rPr lang="en-US" sz="2400" dirty="0" err="1">
                <a:latin typeface="AR CENA" panose="02000000000000000000" pitchFamily="2" charset="0"/>
              </a:rPr>
              <a:t>mengelola</a:t>
            </a:r>
            <a:r>
              <a:rPr lang="en-US" sz="2400" dirty="0">
                <a:latin typeface="AR CENA" panose="02000000000000000000" pitchFamily="2" charset="0"/>
              </a:rPr>
              <a:t> dana </a:t>
            </a:r>
            <a:r>
              <a:rPr lang="en-US" sz="2400" dirty="0" err="1">
                <a:latin typeface="AR CENA" panose="02000000000000000000" pitchFamily="2" charset="0"/>
              </a:rPr>
              <a:t>jangka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pendek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</a:p>
          <a:p>
            <a:pPr marL="0" indent="0">
              <a:buNone/>
            </a:pP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6"/>
          </p:nvPr>
        </p:nvSpPr>
        <p:spPr>
          <a:xfrm>
            <a:off x="544151" y="4599849"/>
            <a:ext cx="2833731" cy="4980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4BACC6"/>
                </a:solidFill>
                <a:latin typeface="AR CENA" panose="02000000000000000000" pitchFamily="2" charset="0"/>
              </a:rPr>
              <a:t>Likuiditas</a:t>
            </a:r>
            <a:endParaRPr kumimoji="1" lang="ja-JP" altLang="en-US" sz="2800" dirty="0">
              <a:solidFill>
                <a:srgbClr val="4BACC6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839">
        <p14:flythrough/>
      </p:transition>
    </mc:Choice>
    <mc:Fallback xmlns="">
      <p:transition spd="slow" advTm="1183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0" y="986358"/>
            <a:ext cx="3713364" cy="4989442"/>
          </a:xfrm>
        </p:spPr>
        <p:txBody>
          <a:bodyPr vert="vert" anchor="ctr">
            <a:normAutofit/>
          </a:bodyPr>
          <a:lstStyle/>
          <a:p>
            <a:pPr algn="ctr"/>
            <a:r>
              <a:rPr kumimoji="1" lang="en-US" altLang="ja-JP" sz="4800" dirty="0" err="1">
                <a:latin typeface="AR CHRISTY" panose="02000000000000000000" pitchFamily="2" charset="0"/>
              </a:rPr>
              <a:t>Karakteristik</a:t>
            </a:r>
            <a:endParaRPr kumimoji="1" lang="ja-JP" altLang="en-US" sz="4800" dirty="0">
              <a:latin typeface="AR CHRISTY" panose="02000000000000000000" pitchFamily="2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5"/>
          </p:nvPr>
        </p:nvSpPr>
        <p:spPr>
          <a:xfrm>
            <a:off x="3135787" y="1216171"/>
            <a:ext cx="758400" cy="7585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1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8"/>
          </p:nvPr>
        </p:nvSpPr>
        <p:spPr>
          <a:xfrm>
            <a:off x="4040911" y="1476590"/>
            <a:ext cx="7107381" cy="4980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AR CENA" panose="02000000000000000000" pitchFamily="2" charset="0"/>
              </a:rPr>
              <a:t>Menyediakan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fasilitas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atau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jaringan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transaksi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jual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beli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aset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err="1">
                <a:latin typeface="AR CENA" panose="02000000000000000000" pitchFamily="2" charset="0"/>
              </a:rPr>
              <a:t>finansial</a:t>
            </a:r>
            <a:r>
              <a:rPr lang="en-US" sz="2400" dirty="0">
                <a:latin typeface="AR CENA" panose="02000000000000000000" pitchFamily="2" charset="0"/>
              </a:rPr>
              <a:t> </a:t>
            </a:r>
          </a:p>
          <a:p>
            <a:pPr marL="0" indent="0">
              <a:buNone/>
            </a:pP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33"/>
          </p:nvPr>
        </p:nvSpPr>
        <p:spPr>
          <a:xfrm>
            <a:off x="3134467" y="2342481"/>
            <a:ext cx="758400" cy="7585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2800" dirty="0">
                <a:solidFill>
                  <a:schemeClr val="bg1"/>
                </a:solidFill>
                <a:latin typeface="AR CENA" panose="02000000000000000000" pitchFamily="2" charset="0"/>
              </a:rPr>
              <a:t>2</a:t>
            </a:r>
            <a:endParaRPr kumimoji="1" lang="ja-JP" altLang="en-US" sz="28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5"/>
          </p:nvPr>
        </p:nvSpPr>
        <p:spPr>
          <a:xfrm>
            <a:off x="4040911" y="4774450"/>
            <a:ext cx="7657039" cy="498098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Memenuhi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kebutuhan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dana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jangka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pendek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overnight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sampai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dengan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jangka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waktu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jatuh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tempo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satu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R CENA" panose="02000000000000000000" pitchFamily="2" charset="0"/>
              </a:rPr>
              <a:t>tahun</a:t>
            </a:r>
            <a:r>
              <a:rPr lang="en-US" sz="2300" dirty="0">
                <a:solidFill>
                  <a:srgbClr val="0070C0"/>
                </a:solidFill>
                <a:latin typeface="AR CENA" panose="02000000000000000000" pitchFamily="2" charset="0"/>
              </a:rPr>
              <a:t> </a:t>
            </a:r>
            <a:endParaRPr kumimoji="1" lang="ja-JP" altLang="en-US" sz="23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6"/>
          </p:nvPr>
        </p:nvSpPr>
        <p:spPr>
          <a:xfrm>
            <a:off x="3134467" y="3467812"/>
            <a:ext cx="758400" cy="7585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2800" dirty="0">
                <a:solidFill>
                  <a:schemeClr val="bg1"/>
                </a:solidFill>
                <a:latin typeface="AR CENA" panose="02000000000000000000" pitchFamily="2" charset="0"/>
              </a:rPr>
              <a:t>3</a:t>
            </a:r>
            <a:endParaRPr kumimoji="1" lang="ja-JP" altLang="en-US" sz="28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8"/>
          </p:nvPr>
        </p:nvSpPr>
        <p:spPr>
          <a:xfrm>
            <a:off x="4020867" y="3734362"/>
            <a:ext cx="7107381" cy="4980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Transaksi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dalam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pasar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uang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sebagian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bersifat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jangka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9BBB59"/>
                </a:solidFill>
                <a:latin typeface="AR CENA" panose="02000000000000000000" pitchFamily="2" charset="0"/>
              </a:rPr>
              <a:t>pendek</a:t>
            </a:r>
            <a:r>
              <a:rPr lang="en-US" sz="2400" dirty="0">
                <a:solidFill>
                  <a:srgbClr val="9BBB59"/>
                </a:solidFill>
                <a:latin typeface="AR CENA" panose="02000000000000000000" pitchFamily="2" charset="0"/>
              </a:rPr>
              <a:t> </a:t>
            </a:r>
          </a:p>
          <a:p>
            <a:pPr marL="0" indent="0">
              <a:buNone/>
            </a:pPr>
            <a:endParaRPr kumimoji="1" lang="ja-JP" altLang="en-US" sz="2400" dirty="0">
              <a:latin typeface="AR CENA" panose="02000000000000000000" pitchFamily="2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9"/>
          </p:nvPr>
        </p:nvSpPr>
        <p:spPr>
          <a:xfrm>
            <a:off x="3134467" y="5841267"/>
            <a:ext cx="758400" cy="75851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41"/>
          </p:nvPr>
        </p:nvSpPr>
        <p:spPr>
          <a:xfrm>
            <a:off x="4040911" y="5956563"/>
            <a:ext cx="7107381" cy="4980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Menyediakan</a:t>
            </a:r>
            <a:r>
              <a:rPr lang="en-US" sz="2400" dirty="0">
                <a:solidFill>
                  <a:srgbClr val="4BACC6"/>
                </a:solidFill>
                <a:latin typeface="AR CENA" panose="02000000000000000000" pitchFamily="2" charset="0"/>
              </a:rPr>
              <a:t> outlet </a:t>
            </a: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investasi</a:t>
            </a:r>
            <a:r>
              <a:rPr lang="en-US" sz="2400" dirty="0">
                <a:solidFill>
                  <a:srgbClr val="4BACC6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bagi</a:t>
            </a:r>
            <a:r>
              <a:rPr lang="en-US" sz="2400" dirty="0">
                <a:solidFill>
                  <a:srgbClr val="4BACC6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pihak</a:t>
            </a:r>
            <a:r>
              <a:rPr lang="en-US" sz="2400" dirty="0">
                <a:solidFill>
                  <a:srgbClr val="4BACC6"/>
                </a:solidFill>
                <a:latin typeface="AR CENA" panose="02000000000000000000" pitchFamily="2" charset="0"/>
              </a:rPr>
              <a:t> surplus dana </a:t>
            </a: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jangka</a:t>
            </a:r>
            <a:r>
              <a:rPr lang="en-US" sz="2400" dirty="0">
                <a:solidFill>
                  <a:srgbClr val="4BACC6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4BACC6"/>
                </a:solidFill>
                <a:latin typeface="AR CENA" panose="02000000000000000000" pitchFamily="2" charset="0"/>
              </a:rPr>
              <a:t>pendek</a:t>
            </a:r>
            <a:endParaRPr kumimoji="1" lang="ja-JP" altLang="en-US" sz="2400" dirty="0">
              <a:solidFill>
                <a:srgbClr val="4BACC6"/>
              </a:solidFill>
              <a:latin typeface="AR CENA" panose="02000000000000000000" pitchFamily="2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45"/>
          </p:nvPr>
        </p:nvSpPr>
        <p:spPr>
          <a:xfrm>
            <a:off x="3144232" y="5916907"/>
            <a:ext cx="741510" cy="577411"/>
          </a:xfrm>
        </p:spPr>
        <p:txBody>
          <a:bodyPr anchor="ctr"/>
          <a:lstStyle/>
          <a:p>
            <a:pPr marL="0" indent="0">
              <a:buNone/>
            </a:pPr>
            <a:r>
              <a:rPr kumimoji="1" lang="en-US" altLang="ja-JP" sz="2800" dirty="0">
                <a:latin typeface="AR CENA" panose="02000000000000000000" pitchFamily="2" charset="0"/>
              </a:rPr>
              <a:t>5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0F4689-93F3-472E-80B8-C1ECB776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24" y="4642496"/>
            <a:ext cx="835224" cy="841321"/>
          </a:xfrm>
          <a:prstGeom prst="rect">
            <a:avLst/>
          </a:prstGeom>
        </p:spPr>
      </p:pic>
      <p:sp>
        <p:nvSpPr>
          <p:cNvPr id="23" name="テキスト プレースホルダー 22"/>
          <p:cNvSpPr>
            <a:spLocks noGrp="1"/>
          </p:cNvSpPr>
          <p:nvPr>
            <p:ph type="body" sz="quarter" idx="43"/>
          </p:nvPr>
        </p:nvSpPr>
        <p:spPr>
          <a:xfrm>
            <a:off x="3159013" y="4774450"/>
            <a:ext cx="741510" cy="57741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AR CENA" panose="02000000000000000000" pitchFamily="2" charset="0"/>
              </a:rPr>
              <a:t>4</a:t>
            </a:r>
            <a:endParaRPr kumimoji="1" lang="ja-JP" altLang="en-US" dirty="0">
              <a:latin typeface="AR CENA" panose="02000000000000000000" pitchFamily="2" charset="0"/>
            </a:endParaRPr>
          </a:p>
        </p:txBody>
      </p:sp>
      <p:sp>
        <p:nvSpPr>
          <p:cNvPr id="29" name="テキスト プレースホルダー 9">
            <a:extLst>
              <a:ext uri="{FF2B5EF4-FFF2-40B4-BE49-F238E27FC236}">
                <a16:creationId xmlns="" xmlns:a16="http://schemas.microsoft.com/office/drawing/2014/main" id="{841009C3-C528-4B7E-B118-99C62FFA8666}"/>
              </a:ext>
            </a:extLst>
          </p:cNvPr>
          <p:cNvSpPr txBox="1">
            <a:spLocks/>
          </p:cNvSpPr>
          <p:nvPr/>
        </p:nvSpPr>
        <p:spPr>
          <a:xfrm>
            <a:off x="4020867" y="2711101"/>
            <a:ext cx="7107381" cy="49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rbel" panose="020B0503020204020204" pitchFamily="34" charset="0"/>
              <a:buChar char="–"/>
              <a:defRPr sz="1867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Mempertemukan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pihak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yang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memiliki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surplus dana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dengan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pihak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yang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mengalami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AR CENA" panose="02000000000000000000" pitchFamily="2" charset="0"/>
              </a:rPr>
              <a:t>defisit</a:t>
            </a:r>
            <a:r>
              <a:rPr lang="en-US" sz="2400" dirty="0">
                <a:solidFill>
                  <a:srgbClr val="C0504D"/>
                </a:solidFill>
                <a:latin typeface="AR CENA" panose="02000000000000000000" pitchFamily="2" charset="0"/>
              </a:rPr>
              <a:t> </a:t>
            </a:r>
          </a:p>
          <a:p>
            <a:pPr marL="0" indent="0">
              <a:buFont typeface="Corbel" panose="020B0503020204020204" pitchFamily="34" charset="0"/>
              <a:buNone/>
            </a:pPr>
            <a:endParaRPr kumimoji="1" lang="ja-JP" altLang="en-US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57">
        <p15:prstTrans prst="pageCurlSingle"/>
      </p:transition>
    </mc:Choice>
    <mc:Fallback xmlns="">
      <p:transition spd="slow" advTm="655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1647217" y="439828"/>
            <a:ext cx="8897565" cy="156071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 err="1">
                <a:solidFill>
                  <a:srgbClr val="0070C0"/>
                </a:solidFill>
                <a:latin typeface="AR CHRISTY" panose="02000000000000000000" pitchFamily="2" charset="0"/>
              </a:rPr>
              <a:t>Risiko</a:t>
            </a:r>
            <a:r>
              <a:rPr kumimoji="1" lang="en-US" altLang="ja-JP" sz="4800" dirty="0">
                <a:solidFill>
                  <a:srgbClr val="0070C0"/>
                </a:solidFill>
                <a:latin typeface="AR CHRISTY" panose="02000000000000000000" pitchFamily="2" charset="0"/>
              </a:rPr>
              <a:t> Pasar </a:t>
            </a:r>
            <a:r>
              <a:rPr kumimoji="1" lang="en-US" altLang="ja-JP" sz="4800" dirty="0" err="1">
                <a:solidFill>
                  <a:srgbClr val="0070C0"/>
                </a:solidFill>
                <a:latin typeface="AR CHRISTY" panose="02000000000000000000" pitchFamily="2" charset="0"/>
              </a:rPr>
              <a:t>Uang</a:t>
            </a:r>
            <a:endParaRPr kumimoji="1" lang="ja-JP" altLang="en-US" sz="4800" dirty="0">
              <a:solidFill>
                <a:srgbClr val="0070C0"/>
              </a:solidFill>
              <a:latin typeface="AR CHRISTY" panose="02000000000000000000" pitchFamily="2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-1" y="2662406"/>
            <a:ext cx="4490373" cy="969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risiko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timbul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fluktuasi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harga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suku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bunga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pergerakan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tukar</a:t>
            </a:r>
            <a:endParaRPr kumimoji="1" lang="ja-JP" altLang="en-US" sz="2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/>
          </p:nvPr>
        </p:nvSpPr>
        <p:spPr>
          <a:xfrm>
            <a:off x="357868" y="2081319"/>
            <a:ext cx="3884804" cy="4980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 CENA" panose="02000000000000000000" pitchFamily="2" charset="0"/>
              </a:rPr>
              <a:t>Market Risk </a:t>
            </a:r>
            <a:endParaRPr kumimoji="1" lang="ja-JP" altLang="en-US" sz="2800" dirty="0">
              <a:latin typeface="AR CENA" panose="02000000000000000000" pitchFamily="2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>
          <a:xfrm>
            <a:off x="7898335" y="2624408"/>
            <a:ext cx="4490373" cy="969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memaksa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investor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menempatkan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pendapatan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diperoleh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surat-surat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berharga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investasi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berpendapatan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rendah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endParaRPr kumimoji="1" lang="ja-JP" altLang="en-US" sz="2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4"/>
          </p:nvPr>
        </p:nvSpPr>
        <p:spPr>
          <a:xfrm>
            <a:off x="7898335" y="2082268"/>
            <a:ext cx="3884804" cy="4980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 CENA" panose="02000000000000000000" pitchFamily="2" charset="0"/>
              </a:rPr>
              <a:t>Reinvestment risk</a:t>
            </a:r>
            <a:endParaRPr kumimoji="1" lang="ja-JP" altLang="en-US" sz="2800" dirty="0">
              <a:solidFill>
                <a:srgbClr val="C00000"/>
              </a:solidFill>
              <a:latin typeface="AR CENA" panose="02000000000000000000" pitchFamily="2" charset="0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5"/>
          </p:nvPr>
        </p:nvSpPr>
        <p:spPr>
          <a:xfrm>
            <a:off x="93250" y="4352354"/>
            <a:ext cx="4258404" cy="969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risiko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timbul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pembayaran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terpenuhi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tagihan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jatuh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tempo; </a:t>
            </a:r>
            <a:endParaRPr kumimoji="1" lang="ja-JP" altLang="en-US" sz="2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>
                <a:solidFill>
                  <a:srgbClr val="00B050"/>
                </a:solidFill>
                <a:latin typeface="AR CENA" panose="02000000000000000000" pitchFamily="2" charset="0"/>
              </a:rPr>
              <a:t>Default Risk</a:t>
            </a:r>
            <a:endParaRPr kumimoji="1" lang="ja-JP" altLang="en-US" sz="2800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7"/>
          </p:nvPr>
        </p:nvSpPr>
        <p:spPr>
          <a:xfrm>
            <a:off x="7898334" y="4503196"/>
            <a:ext cx="4490373" cy="9693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Risiko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makro-ekonomi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moneter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fiskal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kebijakan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lainnya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 CENA" panose="02000000000000000000" pitchFamily="2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. </a:t>
            </a:r>
            <a:endParaRPr kumimoji="1" lang="ja-JP" altLang="en-US" sz="20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4BACC6"/>
                </a:solidFill>
                <a:latin typeface="AR CENA" panose="02000000000000000000" pitchFamily="2" charset="0"/>
              </a:rPr>
              <a:t>Fundamental risk</a:t>
            </a:r>
            <a:endParaRPr kumimoji="1" lang="ja-JP" altLang="en-US" sz="2800" dirty="0">
              <a:solidFill>
                <a:srgbClr val="4BACC6"/>
              </a:solidFill>
              <a:latin typeface="AR CENA" panose="02000000000000000000" pitchFamily="2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R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17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51">
        <p14:flythrough/>
      </p:transition>
    </mc:Choice>
    <mc:Fallback xmlns="">
      <p:transition spd="slow" advTm="805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943FB234-77B2-4883-A016-4A080947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272" y="872880"/>
            <a:ext cx="3227715" cy="5112240"/>
          </a:xfrm>
        </p:spPr>
        <p:txBody>
          <a:bodyPr vert="vert270">
            <a:normAutofit/>
          </a:bodyPr>
          <a:lstStyle/>
          <a:p>
            <a:pPr algn="ctr"/>
            <a:r>
              <a:rPr lang="en-US" sz="4000" dirty="0">
                <a:latin typeface="AR CHRISTY" panose="02000000000000000000" pitchFamily="2" charset="0"/>
              </a:rPr>
              <a:t>Instrument Pasar </a:t>
            </a:r>
            <a:r>
              <a:rPr lang="en-US" sz="4000" dirty="0" err="1">
                <a:latin typeface="AR CHRISTY" panose="02000000000000000000" pitchFamily="2" charset="0"/>
              </a:rPr>
              <a:t>Uang</a:t>
            </a:r>
            <a:endParaRPr lang="en-US" sz="4000" dirty="0">
              <a:latin typeface="AR CHRISTY" panose="02000000000000000000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ADB8E43-D196-4510-8483-7343F7B6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F7D5E829-01D7-4310-BA34-1E5BC4729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00938"/>
              </p:ext>
            </p:extLst>
          </p:nvPr>
        </p:nvGraphicFramePr>
        <p:xfrm>
          <a:off x="289013" y="241853"/>
          <a:ext cx="10246465" cy="64173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8520">
                  <a:extLst>
                    <a:ext uri="{9D8B030D-6E8A-4147-A177-3AD203B41FA5}">
                      <a16:colId xmlns="" xmlns:a16="http://schemas.microsoft.com/office/drawing/2014/main" val="4085594905"/>
                    </a:ext>
                  </a:extLst>
                </a:gridCol>
                <a:gridCol w="4671963">
                  <a:extLst>
                    <a:ext uri="{9D8B030D-6E8A-4147-A177-3AD203B41FA5}">
                      <a16:colId xmlns="" xmlns:a16="http://schemas.microsoft.com/office/drawing/2014/main" val="1014677157"/>
                    </a:ext>
                  </a:extLst>
                </a:gridCol>
                <a:gridCol w="2335982">
                  <a:extLst>
                    <a:ext uri="{9D8B030D-6E8A-4147-A177-3AD203B41FA5}">
                      <a16:colId xmlns="" xmlns:a16="http://schemas.microsoft.com/office/drawing/2014/main" val="3158591131"/>
                    </a:ext>
                  </a:extLst>
                </a:gridCol>
              </a:tblGrid>
              <a:tr h="39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Jenis Instrumen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Karakteristik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Penerbit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5002362"/>
                  </a:ext>
                </a:extLst>
              </a:tr>
              <a:tr h="39981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Promissory Notes 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Surat Pengakuan Hutang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Perusahaan, Bank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0356621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Diterbitkan debitur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337322482"/>
                  </a:ext>
                </a:extLst>
              </a:tr>
              <a:tr h="42021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Dapat dipindahtangankan (endosemen)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806904967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Umumnya dipakai bank dalam PUAB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927065267"/>
                  </a:ext>
                </a:extLst>
              </a:tr>
              <a:tr h="39981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Sertifikat Deposito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Surat Tagih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Perusahaan, Bank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04504522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Diterbitkan oleh kreditur dan disetujui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982216208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Debitur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681619891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Dapat dipindahtangankan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243733438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Bukti hutang pihak penerbit (bank)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3689761"/>
                  </a:ext>
                </a:extLst>
              </a:tr>
              <a:tr h="39981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Sertifikat Bank Indonesia 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(SBI)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Surat berharga atas unjuk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Bank Indonesia 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78042095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Bunga dibayar di muka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933381350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Dapat dipindahtangankan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9002329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Surat hutang (jangka pendek)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244735171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AR CENA" panose="02000000000000000000" pitchFamily="2" charset="0"/>
                        </a:rPr>
                        <a:t>Instrumen moneter (kontraksi moneter)</a:t>
                      </a: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473092324"/>
                  </a:ext>
                </a:extLst>
              </a:tr>
              <a:tr h="3998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DE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AR CENA" panose="02000000000000000000" pitchFamily="2" charset="0"/>
                        </a:rPr>
                        <a:t>Sarana penanaman dana perbankan</a:t>
                      </a: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 CEN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97885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2639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184</TotalTime>
  <Words>1092</Words>
  <Application>Microsoft Office PowerPoint</Application>
  <PresentationFormat>Widescreen</PresentationFormat>
  <Paragraphs>366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Ubuntu Medium</vt:lpstr>
      <vt:lpstr>AR CENA</vt:lpstr>
      <vt:lpstr>Corbel</vt:lpstr>
      <vt:lpstr>Times New Roman</vt:lpstr>
      <vt:lpstr>メイリオ</vt:lpstr>
      <vt:lpstr>Century Schoolbook</vt:lpstr>
      <vt:lpstr>AR CHRISTY</vt:lpstr>
      <vt:lpstr>Feathered</vt:lpstr>
      <vt:lpstr>PASAR UANG</vt:lpstr>
      <vt:lpstr>Pasar Uang adalah ….</vt:lpstr>
      <vt:lpstr>Pelaku Utama</vt:lpstr>
      <vt:lpstr>PowerPoint Presentation</vt:lpstr>
      <vt:lpstr>PowerPoint Presentation</vt:lpstr>
      <vt:lpstr>Fungsi </vt:lpstr>
      <vt:lpstr>Karakteristik</vt:lpstr>
      <vt:lpstr>Risiko Pasar Uang</vt:lpstr>
      <vt:lpstr>Instrument Pasar Uang</vt:lpstr>
      <vt:lpstr>Instrument Pasar Uang</vt:lpstr>
      <vt:lpstr>PowerPoint Presentation</vt:lpstr>
      <vt:lpstr>Perkembangan Pasar 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UANG</dc:title>
  <dc:creator>Notri Wahyuningsih</dc:creator>
  <cp:lastModifiedBy>TOSHIBA</cp:lastModifiedBy>
  <cp:revision>19</cp:revision>
  <dcterms:created xsi:type="dcterms:W3CDTF">2019-03-17T18:57:22Z</dcterms:created>
  <dcterms:modified xsi:type="dcterms:W3CDTF">2019-05-25T02:34:39Z</dcterms:modified>
</cp:coreProperties>
</file>