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32C97D-E318-4203-A99F-9334A7B33F9E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192029-589D-49B8-B1EA-D0AB06C23E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3058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err="1" smtClean="0"/>
              <a:t>Pengaluran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400" dirty="0" smtClean="0"/>
              <a:t>[</a:t>
            </a:r>
            <a:r>
              <a:rPr lang="en-US" sz="5400" i="1" dirty="0" smtClean="0"/>
              <a:t>Plot</a:t>
            </a:r>
            <a:r>
              <a:rPr lang="en-US" sz="5400" dirty="0" smtClean="0"/>
              <a:t>]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11398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5. </a:t>
            </a:r>
            <a:r>
              <a:rPr lang="en-US" sz="4400" dirty="0" err="1" smtClean="0"/>
              <a:t>Konklusi</a:t>
            </a:r>
            <a:r>
              <a:rPr lang="en-US" sz="4400" dirty="0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971801"/>
            <a:ext cx="7010400" cy="2438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ditemukan</a:t>
            </a:r>
            <a:r>
              <a:rPr lang="en-US" sz="3600" dirty="0" smtClean="0"/>
              <a:t> </a:t>
            </a:r>
            <a:r>
              <a:rPr lang="en-US" sz="3600" dirty="0" err="1" smtClean="0"/>
              <a:t>penyelesaian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Tikaian</a:t>
            </a:r>
            <a:r>
              <a:rPr lang="en-US" sz="3600" dirty="0" smtClean="0"/>
              <a:t>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diakhiri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i="1" dirty="0" err="1" smtClean="0">
                <a:solidFill>
                  <a:srgbClr val="00B050"/>
                </a:solidFill>
              </a:rPr>
              <a:t>selesaian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4"/>
          <p:cNvSpPr>
            <a:spLocks noChangeArrowheads="1"/>
          </p:cNvSpPr>
          <p:nvPr/>
        </p:nvSpPr>
        <p:spPr bwMode="auto">
          <a:xfrm>
            <a:off x="304800" y="2590800"/>
            <a:ext cx="2743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b="1" i="1" dirty="0" err="1">
                <a:solidFill>
                  <a:srgbClr val="C00000"/>
                </a:solidFill>
              </a:rPr>
              <a:t>Conclution</a:t>
            </a:r>
            <a:r>
              <a:rPr lang="en-US" sz="3200" dirty="0"/>
              <a:t> </a:t>
            </a:r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5257800" y="914400"/>
            <a:ext cx="3276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dirty="0">
                <a:solidFill>
                  <a:srgbClr val="C00000"/>
                </a:solidFill>
              </a:rPr>
              <a:t>Catastrophe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tragedi</a:t>
            </a:r>
            <a:r>
              <a:rPr lang="en-US" sz="2400" dirty="0"/>
              <a:t>/sad end]</a:t>
            </a:r>
          </a:p>
        </p:txBody>
      </p:sp>
      <p:sp>
        <p:nvSpPr>
          <p:cNvPr id="34820" name="Oval 6"/>
          <p:cNvSpPr>
            <a:spLocks noChangeArrowheads="1"/>
          </p:cNvSpPr>
          <p:nvPr/>
        </p:nvSpPr>
        <p:spPr bwMode="auto">
          <a:xfrm>
            <a:off x="5257800" y="4267200"/>
            <a:ext cx="3505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 dirty="0">
                <a:solidFill>
                  <a:srgbClr val="C00000"/>
                </a:solidFill>
              </a:rPr>
              <a:t>Denouement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komedi</a:t>
            </a:r>
            <a:r>
              <a:rPr lang="en-US" sz="2400" dirty="0"/>
              <a:t>/happy end]</a:t>
            </a:r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 flipV="1">
            <a:off x="3048000" y="1676400"/>
            <a:ext cx="2286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>
            <a:off x="3048000" y="30480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err="1" smtClean="0"/>
              <a:t>Dalam</a:t>
            </a:r>
            <a:r>
              <a:rPr lang="en-US" sz="4400" dirty="0" smtClean="0"/>
              <a:t> drama </a:t>
            </a:r>
            <a:r>
              <a:rPr lang="en-US" sz="4400" dirty="0" err="1" smtClean="0"/>
              <a:t>tragedi</a:t>
            </a:r>
            <a:r>
              <a:rPr lang="en-US" sz="4400" dirty="0" smtClean="0"/>
              <a:t> </a:t>
            </a:r>
            <a:r>
              <a:rPr lang="en-US" sz="4400" dirty="0" err="1" smtClean="0"/>
              <a:t>dikenal</a:t>
            </a:r>
            <a:r>
              <a:rPr lang="en-US" sz="4400" dirty="0" smtClean="0"/>
              <a:t> </a:t>
            </a:r>
            <a:r>
              <a:rPr lang="en-US" sz="4400" dirty="0" err="1" smtClean="0"/>
              <a:t>istilah</a:t>
            </a:r>
            <a:r>
              <a:rPr lang="en-US" sz="4400" dirty="0" smtClean="0"/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catarsis</a:t>
            </a:r>
            <a:endParaRPr lang="en-US" sz="4400" b="1" i="1" dirty="0" smtClean="0">
              <a:solidFill>
                <a:srgbClr val="C00000"/>
              </a:solidFill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19400"/>
            <a:ext cx="7467600" cy="2819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i="1" dirty="0" err="1" smtClean="0">
                <a:solidFill>
                  <a:srgbClr val="C00000"/>
                </a:solidFill>
              </a:rPr>
              <a:t>Catarsis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cerita</a:t>
            </a:r>
            <a:r>
              <a:rPr lang="en-US" sz="3200" dirty="0" smtClean="0"/>
              <a:t> </a:t>
            </a:r>
            <a:r>
              <a:rPr lang="en-US" sz="3200" dirty="0" err="1" smtClean="0"/>
              <a:t>tragedi</a:t>
            </a:r>
            <a:r>
              <a:rPr lang="en-US" sz="3200" dirty="0" smtClean="0"/>
              <a:t> dg </a:t>
            </a:r>
            <a:r>
              <a:rPr lang="en-US" sz="3200" dirty="0" err="1" smtClean="0"/>
              <a:t>mengeksploitasi</a:t>
            </a:r>
            <a:r>
              <a:rPr lang="en-US" sz="3200" dirty="0" smtClean="0"/>
              <a:t> </a:t>
            </a:r>
            <a:r>
              <a:rPr lang="en-US" sz="3200" dirty="0" err="1" smtClean="0"/>
              <a:t>kesedihan</a:t>
            </a:r>
            <a:r>
              <a:rPr lang="en-US" sz="3200" dirty="0" smtClean="0"/>
              <a:t>, </a:t>
            </a:r>
            <a:r>
              <a:rPr lang="en-US" sz="3200" dirty="0" err="1" smtClean="0"/>
              <a:t>keharuan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air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keseimbangan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jiwa</a:t>
            </a:r>
            <a:r>
              <a:rPr lang="en-US" sz="3200" dirty="0" smtClean="0"/>
              <a:t>/</a:t>
            </a:r>
            <a:r>
              <a:rPr lang="en-US" sz="3200" dirty="0" err="1" smtClean="0"/>
              <a:t>batin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i="1" dirty="0" err="1" smtClean="0">
                <a:solidFill>
                  <a:srgbClr val="C00000"/>
                </a:solidFill>
              </a:rPr>
              <a:t>Catarsis</a:t>
            </a:r>
            <a:r>
              <a:rPr lang="en-US" sz="3200" dirty="0" smtClean="0"/>
              <a:t> </a:t>
            </a:r>
            <a:r>
              <a:rPr lang="en-US" sz="3200" dirty="0" err="1" smtClean="0"/>
              <a:t>adl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pencerahan</a:t>
            </a:r>
            <a:r>
              <a:rPr lang="en-US" sz="3200" dirty="0" smtClean="0"/>
              <a:t> </a:t>
            </a:r>
            <a:r>
              <a:rPr lang="en-US" sz="3200" dirty="0" err="1" smtClean="0"/>
              <a:t>jiwa</a:t>
            </a:r>
            <a:endParaRPr lang="en-US" sz="3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4"/>
          <p:cNvSpPr>
            <a:spLocks noChangeArrowheads="1"/>
          </p:cNvSpPr>
          <p:nvPr/>
        </p:nvSpPr>
        <p:spPr bwMode="auto">
          <a:xfrm>
            <a:off x="1219200" y="3200400"/>
            <a:ext cx="2971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 err="1">
                <a:solidFill>
                  <a:srgbClr val="C00000"/>
                </a:solidFill>
              </a:rPr>
              <a:t>conclution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6867" name="Oval 5"/>
          <p:cNvSpPr>
            <a:spLocks noChangeArrowheads="1"/>
          </p:cNvSpPr>
          <p:nvPr/>
        </p:nvSpPr>
        <p:spPr bwMode="auto">
          <a:xfrm>
            <a:off x="5715000" y="1600200"/>
            <a:ext cx="2895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2060"/>
                </a:solidFill>
              </a:rPr>
              <a:t>Open ending</a:t>
            </a:r>
          </a:p>
        </p:txBody>
      </p:sp>
      <p:sp>
        <p:nvSpPr>
          <p:cNvPr id="36868" name="Oval 6"/>
          <p:cNvSpPr>
            <a:spLocks noChangeArrowheads="1"/>
          </p:cNvSpPr>
          <p:nvPr/>
        </p:nvSpPr>
        <p:spPr bwMode="auto">
          <a:xfrm>
            <a:off x="5715000" y="5105400"/>
            <a:ext cx="3048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>
                <a:solidFill>
                  <a:srgbClr val="002060"/>
                </a:solidFill>
              </a:rPr>
              <a:t>Close ending</a:t>
            </a:r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 flipV="1">
            <a:off x="4114800" y="2057400"/>
            <a:ext cx="1600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>
            <a:off x="4114800" y="3505200"/>
            <a:ext cx="1600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ChangeArrowheads="1"/>
          </p:cNvSpPr>
          <p:nvPr/>
        </p:nvSpPr>
        <p:spPr bwMode="auto">
          <a:xfrm>
            <a:off x="2438400" y="914400"/>
            <a:ext cx="518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/>
              <a:t>Alur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kualitatif</a:t>
            </a:r>
            <a:endParaRPr lang="en-US" sz="3200" dirty="0"/>
          </a:p>
        </p:txBody>
      </p:sp>
      <p:sp>
        <p:nvSpPr>
          <p:cNvPr id="37891" name="Oval 9"/>
          <p:cNvSpPr>
            <a:spLocks noChangeArrowheads="1"/>
          </p:cNvSpPr>
          <p:nvPr/>
        </p:nvSpPr>
        <p:spPr bwMode="auto">
          <a:xfrm>
            <a:off x="3810000" y="2362200"/>
            <a:ext cx="2362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/>
              <a:t>alur</a:t>
            </a:r>
            <a:endParaRPr lang="en-US" sz="3200" dirty="0"/>
          </a:p>
        </p:txBody>
      </p:sp>
      <p:sp>
        <p:nvSpPr>
          <p:cNvPr id="37892" name="Oval 10"/>
          <p:cNvSpPr>
            <a:spLocks noChangeArrowheads="1"/>
          </p:cNvSpPr>
          <p:nvPr/>
        </p:nvSpPr>
        <p:spPr bwMode="auto">
          <a:xfrm>
            <a:off x="2133600" y="4724400"/>
            <a:ext cx="2057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/>
              <a:t>erat</a:t>
            </a:r>
            <a:endParaRPr lang="en-US" sz="2800" dirty="0"/>
          </a:p>
        </p:txBody>
      </p:sp>
      <p:sp>
        <p:nvSpPr>
          <p:cNvPr id="37893" name="Oval 11"/>
          <p:cNvSpPr>
            <a:spLocks noChangeArrowheads="1"/>
          </p:cNvSpPr>
          <p:nvPr/>
        </p:nvSpPr>
        <p:spPr bwMode="auto">
          <a:xfrm>
            <a:off x="5410200" y="4724400"/>
            <a:ext cx="2209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/>
              <a:t>longgar</a:t>
            </a:r>
            <a:endParaRPr lang="en-US" sz="2800" dirty="0"/>
          </a:p>
        </p:txBody>
      </p:sp>
      <p:sp>
        <p:nvSpPr>
          <p:cNvPr id="37894" name="Line 12"/>
          <p:cNvSpPr>
            <a:spLocks noChangeShapeType="1"/>
          </p:cNvSpPr>
          <p:nvPr/>
        </p:nvSpPr>
        <p:spPr bwMode="auto">
          <a:xfrm flipH="1">
            <a:off x="3505200" y="2971800"/>
            <a:ext cx="1447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13"/>
          <p:cNvSpPr>
            <a:spLocks noChangeShapeType="1"/>
          </p:cNvSpPr>
          <p:nvPr/>
        </p:nvSpPr>
        <p:spPr bwMode="auto">
          <a:xfrm>
            <a:off x="4953000" y="2971800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286000" y="1219200"/>
            <a:ext cx="464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/>
              <a:t>Alur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kuantitatif</a:t>
            </a:r>
            <a:endParaRPr lang="en-US" sz="3200" dirty="0"/>
          </a:p>
        </p:txBody>
      </p:sp>
      <p:sp>
        <p:nvSpPr>
          <p:cNvPr id="38915" name="Oval 5"/>
          <p:cNvSpPr>
            <a:spLocks noChangeArrowheads="1"/>
          </p:cNvSpPr>
          <p:nvPr/>
        </p:nvSpPr>
        <p:spPr bwMode="auto">
          <a:xfrm>
            <a:off x="3810000" y="2286000"/>
            <a:ext cx="1752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/>
              <a:t>alur</a:t>
            </a:r>
            <a:endParaRPr lang="en-US" sz="2800" dirty="0"/>
          </a:p>
        </p:txBody>
      </p:sp>
      <p:sp>
        <p:nvSpPr>
          <p:cNvPr id="38916" name="Oval 6"/>
          <p:cNvSpPr>
            <a:spLocks noChangeArrowheads="1"/>
          </p:cNvSpPr>
          <p:nvPr/>
        </p:nvSpPr>
        <p:spPr bwMode="auto">
          <a:xfrm>
            <a:off x="2286000" y="4800600"/>
            <a:ext cx="1676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tunggal</a:t>
            </a:r>
            <a:endParaRPr lang="en-US" sz="2400" dirty="0"/>
          </a:p>
        </p:txBody>
      </p:sp>
      <p:sp>
        <p:nvSpPr>
          <p:cNvPr id="38917" name="Oval 7"/>
          <p:cNvSpPr>
            <a:spLocks noChangeArrowheads="1"/>
          </p:cNvSpPr>
          <p:nvPr/>
        </p:nvSpPr>
        <p:spPr bwMode="auto">
          <a:xfrm>
            <a:off x="4953000" y="4876800"/>
            <a:ext cx="1752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ganda</a:t>
            </a:r>
            <a:endParaRPr lang="en-US" sz="2400" dirty="0"/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 flipH="1">
            <a:off x="3200400" y="29718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>
            <a:off x="4648200" y="2971800"/>
            <a:ext cx="1295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Jenis-jenis alur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2327275"/>
            <a:ext cx="3352800" cy="3311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menanjak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 lang="en-US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0" y="2327275"/>
            <a:ext cx="3429000" cy="2930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sirkuler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lingkar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Alur</a:t>
            </a:r>
            <a:r>
              <a:rPr lang="en-US" dirty="0" smtClean="0"/>
              <a:t> linear</a:t>
            </a:r>
          </a:p>
          <a:p>
            <a:pPr eaLnBrk="1" hangingPunct="1">
              <a:defRPr/>
            </a:pP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endParaRPr lang="en-US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895600"/>
            <a:ext cx="62484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Flashback</a:t>
            </a:r>
            <a:r>
              <a:rPr lang="en-US" dirty="0" smtClean="0"/>
              <a:t> [</a:t>
            </a:r>
            <a:r>
              <a:rPr lang="en-US" dirty="0" err="1" smtClean="0"/>
              <a:t>sorot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Backtracking</a:t>
            </a:r>
            <a:r>
              <a:rPr lang="en-US" dirty="0" smtClean="0"/>
              <a:t> [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33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err="1" smtClean="0"/>
              <a:t>Pengaluran</a:t>
            </a:r>
            <a:r>
              <a:rPr lang="en-US" dirty="0" smtClean="0"/>
              <a:t> 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8486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0070C0"/>
                </a:solidFill>
              </a:rPr>
              <a:t>Alur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peristiwa2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[J.A. </a:t>
            </a:r>
            <a:r>
              <a:rPr lang="en-US" dirty="0" err="1" smtClean="0"/>
              <a:t>Cuddon</a:t>
            </a:r>
            <a:r>
              <a:rPr lang="en-US" dirty="0" smtClean="0"/>
              <a:t>]</a:t>
            </a:r>
          </a:p>
          <a:p>
            <a:pPr eaLnBrk="1" hangingPunct="1">
              <a:defRPr/>
            </a:pPr>
            <a:r>
              <a:rPr lang="en-US" b="1" dirty="0" err="1" smtClean="0">
                <a:solidFill>
                  <a:srgbClr val="0070C0"/>
                </a:solidFill>
              </a:rPr>
              <a:t>Alur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jalinan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[</a:t>
            </a:r>
            <a:r>
              <a:rPr lang="en-US" dirty="0" err="1" smtClean="0"/>
              <a:t>Panuti</a:t>
            </a:r>
            <a:r>
              <a:rPr lang="en-US" dirty="0" smtClean="0"/>
              <a:t> </a:t>
            </a:r>
            <a:r>
              <a:rPr lang="en-US" dirty="0" err="1" smtClean="0"/>
              <a:t>Sudjiman</a:t>
            </a:r>
            <a:r>
              <a:rPr lang="en-US" dirty="0" smtClean="0"/>
              <a:t>]. </a:t>
            </a:r>
            <a:r>
              <a:rPr lang="en-US" dirty="0" err="1" smtClean="0"/>
              <a:t>Pautannya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dg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temporal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kausal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endParaRPr lang="en-US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286000"/>
            <a:ext cx="6934200" cy="3844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i="1" dirty="0" smtClean="0">
                <a:solidFill>
                  <a:srgbClr val="0070C0"/>
                </a:solidFill>
              </a:rPr>
              <a:t>Exposition</a:t>
            </a:r>
            <a:r>
              <a:rPr lang="en-US" sz="3600" dirty="0" smtClean="0"/>
              <a:t> [</a:t>
            </a:r>
            <a:r>
              <a:rPr lang="en-US" sz="3600" dirty="0" err="1" smtClean="0"/>
              <a:t>eksposisi</a:t>
            </a:r>
            <a:r>
              <a:rPr lang="en-US" sz="3600" dirty="0" smtClean="0"/>
              <a:t>]</a:t>
            </a:r>
          </a:p>
          <a:p>
            <a:pPr eaLnBrk="1" hangingPunct="1">
              <a:defRPr/>
            </a:pPr>
            <a:r>
              <a:rPr lang="en-US" sz="3600" i="1" dirty="0" smtClean="0">
                <a:solidFill>
                  <a:srgbClr val="0070C0"/>
                </a:solidFill>
              </a:rPr>
              <a:t>Complication</a:t>
            </a:r>
            <a:r>
              <a:rPr lang="en-US" sz="3600" dirty="0" smtClean="0"/>
              <a:t> [</a:t>
            </a:r>
            <a:r>
              <a:rPr lang="en-US" sz="3600" dirty="0" err="1" smtClean="0"/>
              <a:t>komplikasi</a:t>
            </a:r>
            <a:r>
              <a:rPr lang="en-US" sz="3600" dirty="0" smtClean="0"/>
              <a:t>]</a:t>
            </a:r>
          </a:p>
          <a:p>
            <a:pPr eaLnBrk="1" hangingPunct="1">
              <a:defRPr/>
            </a:pPr>
            <a:r>
              <a:rPr lang="en-US" sz="3600" i="1" dirty="0" smtClean="0">
                <a:solidFill>
                  <a:srgbClr val="0070C0"/>
                </a:solidFill>
              </a:rPr>
              <a:t>Climax</a:t>
            </a:r>
            <a:r>
              <a:rPr lang="en-US" sz="3600" dirty="0" smtClean="0"/>
              <a:t> [</a:t>
            </a:r>
            <a:r>
              <a:rPr lang="en-US" sz="3600" dirty="0" err="1" smtClean="0"/>
              <a:t>klimaks</a:t>
            </a:r>
            <a:r>
              <a:rPr lang="en-US" sz="3600" dirty="0" smtClean="0"/>
              <a:t>]</a:t>
            </a:r>
          </a:p>
          <a:p>
            <a:pPr eaLnBrk="1" hangingPunct="1">
              <a:defRPr/>
            </a:pPr>
            <a:r>
              <a:rPr lang="en-US" sz="3600" i="1" dirty="0" smtClean="0">
                <a:solidFill>
                  <a:srgbClr val="0070C0"/>
                </a:solidFill>
              </a:rPr>
              <a:t>Resolution</a:t>
            </a:r>
            <a:r>
              <a:rPr lang="en-US" sz="3600" dirty="0" smtClean="0"/>
              <a:t> [</a:t>
            </a:r>
            <a:r>
              <a:rPr lang="en-US" sz="3600" dirty="0" err="1" smtClean="0"/>
              <a:t>resolusi</a:t>
            </a:r>
            <a:r>
              <a:rPr lang="en-US" sz="3600" dirty="0" smtClean="0"/>
              <a:t>]</a:t>
            </a:r>
          </a:p>
          <a:p>
            <a:pPr eaLnBrk="1" hangingPunct="1">
              <a:defRPr/>
            </a:pPr>
            <a:r>
              <a:rPr lang="en-US" sz="3600" i="1" dirty="0" err="1" smtClean="0">
                <a:solidFill>
                  <a:srgbClr val="0070C0"/>
                </a:solidFill>
              </a:rPr>
              <a:t>Conclution</a:t>
            </a:r>
            <a:r>
              <a:rPr lang="en-US" sz="3600" dirty="0" smtClean="0"/>
              <a:t> [</a:t>
            </a:r>
            <a:r>
              <a:rPr lang="en-US" sz="3600" dirty="0" err="1" smtClean="0"/>
              <a:t>konklusi</a:t>
            </a:r>
            <a:r>
              <a:rPr lang="en-US" sz="3600" dirty="0" smtClean="0"/>
              <a:t>]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4"/>
          <p:cNvSpPr>
            <a:spLocks noChangeShapeType="1"/>
          </p:cNvSpPr>
          <p:nvPr/>
        </p:nvSpPr>
        <p:spPr bwMode="auto">
          <a:xfrm flipV="1">
            <a:off x="1219200" y="1143000"/>
            <a:ext cx="35052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1" name="Line 5"/>
          <p:cNvSpPr>
            <a:spLocks noChangeShapeType="1"/>
          </p:cNvSpPr>
          <p:nvPr/>
        </p:nvSpPr>
        <p:spPr bwMode="auto">
          <a:xfrm>
            <a:off x="4724400" y="1143000"/>
            <a:ext cx="29718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533400" y="50292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exposition</a:t>
            </a: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905000" y="28194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complication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4114800" y="8382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climax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5334000" y="2895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resolution</a:t>
            </a: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6629400" y="50292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/>
              <a:t>conclution</a:t>
            </a:r>
          </a:p>
        </p:txBody>
      </p:sp>
      <p:sp>
        <p:nvSpPr>
          <p:cNvPr id="27657" name="Rectangle 18"/>
          <p:cNvSpPr>
            <a:spLocks noChangeArrowheads="1"/>
          </p:cNvSpPr>
          <p:nvPr/>
        </p:nvSpPr>
        <p:spPr bwMode="auto">
          <a:xfrm>
            <a:off x="304800" y="4572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Alur piramid G. Freytag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/>
          <p:cNvSpPr>
            <a:spLocks noChangeShapeType="1"/>
          </p:cNvSpPr>
          <p:nvPr/>
        </p:nvSpPr>
        <p:spPr bwMode="auto">
          <a:xfrm flipV="1">
            <a:off x="1524000" y="1905000"/>
            <a:ext cx="44196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5943600" y="1905000"/>
            <a:ext cx="16764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609600" y="54864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protasis</a:t>
            </a:r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2971800" y="31242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epitasio</a:t>
            </a:r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5257800" y="1524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catastasis</a:t>
            </a: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6781800" y="52578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catastrophe</a:t>
            </a:r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457200" y="381000"/>
            <a:ext cx="3810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/>
              <a:t>Alur tragedi Aristoteles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 Eksposisi 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001000" cy="4225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agar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drama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ditontonnya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Agar </a:t>
            </a:r>
            <a:r>
              <a:rPr lang="en-US" dirty="0" err="1" smtClean="0"/>
              <a:t>penonton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tokoh-tokohnya</a:t>
            </a:r>
            <a:r>
              <a:rPr lang="en-US" dirty="0" smtClean="0"/>
              <a:t>,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motif </a:t>
            </a:r>
            <a:r>
              <a:rPr lang="en-US" dirty="0" err="1" smtClean="0"/>
              <a:t>lakon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1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543800" cy="3733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Tokoh</a:t>
            </a:r>
            <a:r>
              <a:rPr lang="en-US" sz="3600" dirty="0" smtClean="0"/>
              <a:t> </a:t>
            </a:r>
            <a:r>
              <a:rPr lang="en-US" sz="3600" dirty="0" err="1" smtClean="0"/>
              <a:t>terlibat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permasalahan</a:t>
            </a:r>
            <a:r>
              <a:rPr lang="en-US" sz="3600" dirty="0" smtClean="0"/>
              <a:t>.</a:t>
            </a:r>
          </a:p>
          <a:p>
            <a:pPr eaLnBrk="1" hangingPunct="1">
              <a:defRPr/>
            </a:pPr>
            <a:r>
              <a:rPr lang="en-US" sz="3600" dirty="0" err="1" smtClean="0"/>
              <a:t>Awal</a:t>
            </a:r>
            <a:r>
              <a:rPr lang="en-US" sz="3600" dirty="0" smtClean="0"/>
              <a:t> </a:t>
            </a:r>
            <a:r>
              <a:rPr lang="en-US" sz="3600" dirty="0" err="1" smtClean="0"/>
              <a:t>peristiwa</a:t>
            </a:r>
            <a:r>
              <a:rPr lang="en-US" sz="3600" dirty="0" smtClean="0"/>
              <a:t> </a:t>
            </a:r>
            <a:r>
              <a:rPr lang="en-US" sz="3600" dirty="0" err="1" smtClean="0"/>
              <a:t>akibat</a:t>
            </a:r>
            <a:r>
              <a:rPr lang="en-US" sz="3600" dirty="0" smtClean="0"/>
              <a:t> </a:t>
            </a: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konflik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Persoalan</a:t>
            </a:r>
            <a:r>
              <a:rPr lang="en-US" sz="3600" dirty="0" smtClean="0"/>
              <a:t> </a:t>
            </a:r>
            <a:r>
              <a:rPr lang="en-US" sz="3600" dirty="0" err="1" smtClean="0"/>
              <a:t>mulai</a:t>
            </a:r>
            <a:r>
              <a:rPr lang="en-US" sz="3600" dirty="0" smtClean="0"/>
              <a:t> </a:t>
            </a:r>
            <a:r>
              <a:rPr lang="en-US" sz="3600" dirty="0" err="1" smtClean="0"/>
              <a:t>rumit</a:t>
            </a:r>
            <a:r>
              <a:rPr lang="en-US" sz="3600" dirty="0" smtClean="0"/>
              <a:t>. </a:t>
            </a:r>
            <a:r>
              <a:rPr lang="en-US" sz="3600" dirty="0" err="1" smtClean="0"/>
              <a:t>Tahap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perumitan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i="1" dirty="0" err="1" smtClean="0">
                <a:solidFill>
                  <a:srgbClr val="0070C0"/>
                </a:solidFill>
              </a:rPr>
              <a:t>penggawatan</a:t>
            </a:r>
            <a:endParaRPr lang="en-US" sz="3600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3. Klimaks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8001000" cy="2971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Konflik</a:t>
            </a:r>
            <a:r>
              <a:rPr lang="en-US" sz="3600" dirty="0" smtClean="0"/>
              <a:t> </a:t>
            </a:r>
            <a:r>
              <a:rPr lang="en-US" sz="3600" dirty="0" err="1" smtClean="0"/>
              <a:t>mencapai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kulminasi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klimaks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Intensitas</a:t>
            </a:r>
            <a:r>
              <a:rPr lang="en-US" sz="3600" dirty="0" smtClean="0"/>
              <a:t> </a:t>
            </a:r>
            <a:r>
              <a:rPr lang="en-US" sz="3600" dirty="0" err="1" smtClean="0"/>
              <a:t>tegangan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puncak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segera</a:t>
            </a:r>
            <a:r>
              <a:rPr lang="en-US" sz="3600" dirty="0" smtClean="0"/>
              <a:t> </a:t>
            </a:r>
            <a:r>
              <a:rPr lang="en-US" sz="3600" dirty="0" err="1" smtClean="0"/>
              <a:t>dicari</a:t>
            </a:r>
            <a:r>
              <a:rPr lang="en-US" sz="3600" dirty="0" smtClean="0"/>
              <a:t> ‘</a:t>
            </a:r>
            <a:r>
              <a:rPr lang="en-US" sz="3600" dirty="0" err="1" smtClean="0"/>
              <a:t>jalan</a:t>
            </a:r>
            <a:r>
              <a:rPr lang="en-US" sz="3600" dirty="0" smtClean="0"/>
              <a:t> </a:t>
            </a:r>
            <a:r>
              <a:rPr lang="en-US" sz="3600" dirty="0" err="1" smtClean="0"/>
              <a:t>keluar</a:t>
            </a:r>
            <a:r>
              <a:rPr lang="en-US" sz="3600" dirty="0" smtClean="0"/>
              <a:t>’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4. Resolusi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590800"/>
            <a:ext cx="7391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peleraian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motif </a:t>
            </a:r>
            <a:r>
              <a:rPr lang="en-US" dirty="0" err="1" smtClean="0"/>
              <a:t>lakon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291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Pengaluran [Plot] </vt:lpstr>
      <vt:lpstr>Pengaluran </vt:lpstr>
      <vt:lpstr>Bagian-bagian Alur</vt:lpstr>
      <vt:lpstr>Slide 4</vt:lpstr>
      <vt:lpstr>Slide 5</vt:lpstr>
      <vt:lpstr>1. Eksposisi </vt:lpstr>
      <vt:lpstr>2. Komplikasi </vt:lpstr>
      <vt:lpstr>3. Klimaks </vt:lpstr>
      <vt:lpstr>4. Resolusi </vt:lpstr>
      <vt:lpstr>5. Konklusi </vt:lpstr>
      <vt:lpstr>Slide 11</vt:lpstr>
      <vt:lpstr>Dalam drama tragedi dikenal istilah catarsis</vt:lpstr>
      <vt:lpstr>Slide 13</vt:lpstr>
      <vt:lpstr>Slide 14</vt:lpstr>
      <vt:lpstr>Slide 15</vt:lpstr>
      <vt:lpstr>Jenis-jenis alur</vt:lpstr>
      <vt:lpstr>Istilah-istilah dalam alur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Pengaluran [Plot] </dc:title>
  <dc:creator>ACER</dc:creator>
  <cp:lastModifiedBy>ACER</cp:lastModifiedBy>
  <cp:revision>3</cp:revision>
  <dcterms:created xsi:type="dcterms:W3CDTF">2020-10-05T13:46:27Z</dcterms:created>
  <dcterms:modified xsi:type="dcterms:W3CDTF">2020-10-13T12:55:27Z</dcterms:modified>
</cp:coreProperties>
</file>