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77" r:id="rId2"/>
    <p:sldId id="273" r:id="rId3"/>
    <p:sldId id="274" r:id="rId4"/>
    <p:sldId id="281" r:id="rId5"/>
    <p:sldId id="282" r:id="rId6"/>
    <p:sldId id="283" r:id="rId7"/>
    <p:sldId id="270" r:id="rId8"/>
    <p:sldId id="267" r:id="rId9"/>
    <p:sldId id="280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6FCEB-8B49-4C2D-B9A2-14421F642D8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18EC-BC52-4AF6-8329-2EE8A5A99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E27C-FDEE-412A-A839-A1C535A0C53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B4EB-0CED-48EE-9F9E-EF50716F607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53233-7C71-4475-9DA7-D38496AAA06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4A8-952D-4DEB-BF1C-1539F4049C1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0A22-1821-4955-8598-AA7454AFC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1A6D-6A6E-4608-A91E-758764BBD0A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677E-755E-4242-BF2C-92E11018A8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65AD-500B-412B-84CF-5113CDEB22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97B9-E004-4B55-B112-0473C940EB9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9F95F-5706-4643-BE89-FB543B14F20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5DCB-DF62-438B-8994-9ADCF74172F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5E497-BF19-48AF-933D-2A4F6D7683B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8001000" cy="1370012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CA" sz="4800" dirty="0">
                <a:solidFill>
                  <a:schemeClr val="bg1"/>
                </a:solidFill>
              </a:rPr>
              <a:t>HUKUM ADAT DAN SISTEM HUKUM NASIONAL</a:t>
            </a:r>
            <a:endParaRPr lang="fr-FR" sz="4800" dirty="0">
              <a:solidFill>
                <a:schemeClr val="bg1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14563"/>
            <a:ext cx="82581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762000"/>
            <a:ext cx="7991475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b="1" dirty="0"/>
              <a:t>FAKTOR YG MEMPENGARUHI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b="1" dirty="0"/>
              <a:t>PERTUMBUHAN HUKUM ADAT</a:t>
            </a:r>
            <a:endParaRPr lang="en-US" sz="2600" b="1" i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200" b="1" i="1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b="1" dirty="0"/>
              <a:t>Magi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animisme</a:t>
            </a:r>
            <a:endParaRPr lang="en-US" sz="2200" b="1" dirty="0"/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thd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roh-roh</a:t>
            </a:r>
            <a:r>
              <a:rPr lang="en-US" sz="2000" dirty="0"/>
              <a:t> </a:t>
            </a:r>
            <a:r>
              <a:rPr lang="en-US" sz="2000" dirty="0" err="1"/>
              <a:t>halus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bersemayam</a:t>
            </a:r>
            <a:r>
              <a:rPr lang="en-US" sz="2000" dirty="0"/>
              <a:t> pd 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dihormat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disegani</a:t>
            </a:r>
            <a:r>
              <a:rPr lang="en-US" sz="20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b="1" dirty="0"/>
              <a:t>Agama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Kedatangan</a:t>
            </a:r>
            <a:r>
              <a:rPr lang="en-US" sz="2000" dirty="0"/>
              <a:t> agama </a:t>
            </a:r>
            <a:r>
              <a:rPr lang="en-US" sz="2000" dirty="0" err="1"/>
              <a:t>di</a:t>
            </a:r>
            <a:r>
              <a:rPr lang="en-US" sz="2000" dirty="0"/>
              <a:t> Indonesia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thd</a:t>
            </a:r>
            <a:r>
              <a:rPr lang="en-US" sz="2000" dirty="0"/>
              <a:t> </a:t>
            </a:r>
            <a:r>
              <a:rPr lang="en-US" sz="2000" dirty="0" err="1"/>
              <a:t>hk</a:t>
            </a:r>
            <a:r>
              <a:rPr lang="en-US" sz="2000" dirty="0"/>
              <a:t> 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adat</a:t>
            </a:r>
            <a:r>
              <a:rPr lang="en-US" sz="2000" dirty="0"/>
              <a:t>,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b="1" dirty="0" err="1"/>
              <a:t>Kekuasaan</a:t>
            </a:r>
            <a:r>
              <a:rPr lang="en-US" sz="2200" b="1" dirty="0"/>
              <a:t> </a:t>
            </a:r>
            <a:r>
              <a:rPr lang="en-US" sz="2200" b="1" dirty="0" err="1"/>
              <a:t>yg</a:t>
            </a:r>
            <a:r>
              <a:rPr lang="en-US" sz="2200" b="1" dirty="0"/>
              <a:t> </a:t>
            </a:r>
            <a:r>
              <a:rPr lang="en-US" sz="2200" b="1" dirty="0" err="1"/>
              <a:t>lebih</a:t>
            </a:r>
            <a:r>
              <a:rPr lang="en-US" sz="2200" b="1" dirty="0"/>
              <a:t> </a:t>
            </a:r>
            <a:r>
              <a:rPr lang="en-US" sz="2200" b="1" dirty="0" err="1"/>
              <a:t>tinggi</a:t>
            </a:r>
            <a:r>
              <a:rPr lang="en-US" sz="2200" b="1" dirty="0"/>
              <a:t> </a:t>
            </a:r>
            <a:r>
              <a:rPr lang="en-US" sz="2200" b="1" dirty="0" err="1"/>
              <a:t>dr</a:t>
            </a:r>
            <a:r>
              <a:rPr lang="en-US" sz="2200" b="1" dirty="0"/>
              <a:t> </a:t>
            </a:r>
            <a:r>
              <a:rPr lang="en-US" sz="2200" b="1" dirty="0" err="1"/>
              <a:t>persekutuan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adat</a:t>
            </a:r>
            <a:endParaRPr lang="en-US" sz="2200" b="1" dirty="0"/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Misalnya</a:t>
            </a:r>
            <a:r>
              <a:rPr lang="en-US" sz="2000" dirty="0"/>
              <a:t> : </a:t>
            </a:r>
            <a:r>
              <a:rPr lang="en-US" sz="2000" dirty="0" err="1"/>
              <a:t>kekuasaan</a:t>
            </a:r>
            <a:r>
              <a:rPr lang="en-US" sz="2000" dirty="0"/>
              <a:t> raja-raja,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nagari</a:t>
            </a:r>
            <a:r>
              <a:rPr lang="en-US" sz="2000" dirty="0"/>
              <a:t> </a:t>
            </a:r>
            <a:r>
              <a:rPr lang="en-US" sz="2000" dirty="0" err="1"/>
              <a:t>dsb</a:t>
            </a:r>
            <a:r>
              <a:rPr lang="en-US" sz="2000" dirty="0"/>
              <a:t>.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: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dg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rasa </a:t>
            </a:r>
            <a:r>
              <a:rPr lang="en-US" sz="2000" dirty="0" err="1"/>
              <a:t>keadilan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.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r>
              <a:rPr lang="en-US" sz="2000" dirty="0"/>
              <a:t> :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/>
              <a:t>adat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rasa </a:t>
            </a:r>
            <a:r>
              <a:rPr lang="en-US" sz="2000" dirty="0" err="1"/>
              <a:t>keadilan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762000"/>
            <a:ext cx="7991475" cy="585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sz="2200" b="1" dirty="0" err="1"/>
              <a:t>Pengaruh</a:t>
            </a:r>
            <a:r>
              <a:rPr lang="en-US" sz="2200" b="1" dirty="0"/>
              <a:t> </a:t>
            </a:r>
            <a:r>
              <a:rPr lang="en-US" sz="2200" b="1" dirty="0" err="1"/>
              <a:t>asing</a:t>
            </a:r>
            <a:r>
              <a:rPr lang="en-US" sz="2200" b="1" i="1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dirty="0"/>
              <a:t>	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adat</a:t>
            </a:r>
            <a:r>
              <a:rPr lang="en-US" sz="2200" dirty="0"/>
              <a:t>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dimiliki</a:t>
            </a:r>
            <a:r>
              <a:rPr lang="en-US" sz="2200" dirty="0"/>
              <a:t> </a:t>
            </a:r>
            <a:r>
              <a:rPr lang="en-US" sz="2200" dirty="0" err="1"/>
              <a:t>Bangsa</a:t>
            </a:r>
            <a:r>
              <a:rPr lang="en-US" sz="2200" dirty="0"/>
              <a:t> Indonesia </a:t>
            </a:r>
            <a:r>
              <a:rPr lang="en-US" sz="2200" dirty="0" err="1"/>
              <a:t>meliputi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kehidupan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,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terdesak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kepentingan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kolonial</a:t>
            </a:r>
            <a:r>
              <a:rPr lang="en-US" sz="22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NILAI-NILAI UNIVERSAL HUKUM ADAT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 err="1"/>
              <a:t>Asas</a:t>
            </a:r>
            <a:r>
              <a:rPr lang="en-US" sz="2200" dirty="0"/>
              <a:t> </a:t>
            </a:r>
            <a:r>
              <a:rPr lang="en-US" sz="2200" dirty="0" err="1"/>
              <a:t>gotong</a:t>
            </a:r>
            <a:r>
              <a:rPr lang="en-US" sz="2200" dirty="0"/>
              <a:t> </a:t>
            </a:r>
            <a:r>
              <a:rPr lang="en-US" sz="2200" dirty="0" err="1"/>
              <a:t>royong</a:t>
            </a:r>
            <a:endParaRPr 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 err="1"/>
              <a:t>Fungsi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milik</a:t>
            </a:r>
            <a:r>
              <a:rPr lang="en-US" sz="2200" dirty="0"/>
              <a:t> </a:t>
            </a:r>
            <a:r>
              <a:rPr lang="en-US" sz="2200" dirty="0" err="1"/>
              <a:t>dlm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endParaRPr lang="en-US" sz="2200" dirty="0"/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Asas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 err="1"/>
              <a:t>Asas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milik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 err="1"/>
              <a:t>Asas</a:t>
            </a:r>
            <a:r>
              <a:rPr lang="en-US" sz="2200" dirty="0"/>
              <a:t> </a:t>
            </a:r>
            <a:r>
              <a:rPr lang="en-US" sz="2200" dirty="0" err="1"/>
              <a:t>persetujuan</a:t>
            </a:r>
            <a:r>
              <a:rPr lang="en-US" sz="2200" dirty="0"/>
              <a:t> </a:t>
            </a:r>
            <a:r>
              <a:rPr lang="en-US" sz="2200" dirty="0" err="1"/>
              <a:t>sbg</a:t>
            </a:r>
            <a:r>
              <a:rPr lang="en-US" sz="2200" dirty="0"/>
              <a:t> </a:t>
            </a:r>
            <a:r>
              <a:rPr lang="en-US" sz="2200" dirty="0" err="1"/>
              <a:t>dasar</a:t>
            </a:r>
            <a:r>
              <a:rPr lang="en-US" sz="2200" dirty="0"/>
              <a:t> </a:t>
            </a:r>
            <a:r>
              <a:rPr lang="en-US" sz="2200" dirty="0" err="1"/>
              <a:t>kekuasaan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Mrpkn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 Indonesia </a:t>
            </a:r>
            <a:r>
              <a:rPr lang="en-US" sz="2000" dirty="0" err="1"/>
              <a:t>asli</a:t>
            </a:r>
            <a:r>
              <a:rPr lang="en-US" sz="2000" dirty="0"/>
              <a:t>. </a:t>
            </a:r>
            <a:r>
              <a:rPr lang="en-US" sz="2000" dirty="0" err="1"/>
              <a:t>Kekuasaan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tradisional</a:t>
            </a:r>
            <a:r>
              <a:rPr lang="en-US" sz="2000" dirty="0"/>
              <a:t> </a:t>
            </a:r>
            <a:r>
              <a:rPr lang="en-US" sz="2000" dirty="0" err="1"/>
              <a:t>dipegang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adat</a:t>
            </a:r>
            <a:r>
              <a:rPr lang="en-US" sz="2000" dirty="0"/>
              <a:t>,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bertugas</a:t>
            </a:r>
            <a:r>
              <a:rPr lang="en-US" sz="2000" dirty="0"/>
              <a:t> </a:t>
            </a:r>
            <a:r>
              <a:rPr lang="en-US" sz="2000" dirty="0" err="1"/>
              <a:t>memelihara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persekutuan</a:t>
            </a:r>
            <a:r>
              <a:rPr lang="en-US" sz="2000" dirty="0"/>
              <a:t>, dg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musyawarah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sz="2200" dirty="0" err="1"/>
              <a:t>Asas</a:t>
            </a:r>
            <a:r>
              <a:rPr lang="en-US" sz="2200" dirty="0"/>
              <a:t> </a:t>
            </a:r>
            <a:r>
              <a:rPr lang="en-US" sz="2200" dirty="0" err="1"/>
              <a:t>perwakilan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permusyawaratan</a:t>
            </a:r>
            <a:r>
              <a:rPr lang="en-US" sz="2200" dirty="0"/>
              <a:t> </a:t>
            </a:r>
            <a:r>
              <a:rPr lang="en-US" sz="2200" dirty="0" err="1"/>
              <a:t>dlm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pemerintahan</a:t>
            </a:r>
            <a:r>
              <a:rPr lang="en-US" sz="2200" dirty="0"/>
              <a:t>.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Mrpkn</a:t>
            </a:r>
            <a:r>
              <a:rPr lang="en-US" sz="2000" dirty="0"/>
              <a:t> </a:t>
            </a:r>
            <a:r>
              <a:rPr lang="en-US" sz="2000" dirty="0" err="1"/>
              <a:t>pengejawantahan</a:t>
            </a:r>
            <a:r>
              <a:rPr lang="en-US" sz="2000" dirty="0"/>
              <a:t> </a:t>
            </a:r>
            <a:r>
              <a:rPr lang="en-US" sz="2000" dirty="0" err="1"/>
              <a:t>dr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adat</a:t>
            </a:r>
            <a:r>
              <a:rPr lang="en-US" sz="2000" dirty="0"/>
              <a:t> 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tradisional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kebersamaan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kekeluargaan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</a:p>
          <a:p>
            <a:pPr marL="1250950" lvl="2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gotong</a:t>
            </a:r>
            <a:r>
              <a:rPr lang="en-US" sz="2000" dirty="0"/>
              <a:t> </a:t>
            </a:r>
            <a:r>
              <a:rPr lang="en-US" sz="2000" dirty="0" err="1"/>
              <a:t>royong</a:t>
            </a:r>
            <a:r>
              <a:rPr lang="en-US" sz="20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3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24888" cy="6115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4000" dirty="0" err="1">
                <a:solidFill>
                  <a:schemeClr val="tx1"/>
                </a:solidFill>
              </a:rPr>
              <a:t>Corak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Sifat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Hukum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Adat</a:t>
            </a:r>
            <a:endParaRPr lang="en-US" sz="40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1. </a:t>
            </a:r>
            <a:r>
              <a:rPr lang="en-US" sz="2800" dirty="0" err="1">
                <a:solidFill>
                  <a:schemeClr val="tx1"/>
                </a:solidFill>
              </a:rPr>
              <a:t>Religio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Magis</a:t>
            </a: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0" dirty="0">
                <a:solidFill>
                  <a:schemeClr val="tx1"/>
                </a:solidFill>
              </a:rPr>
              <a:t>    </a:t>
            </a:r>
            <a:r>
              <a:rPr lang="en-US" sz="2100" b="0" dirty="0">
                <a:solidFill>
                  <a:schemeClr val="tx1"/>
                </a:solidFill>
              </a:rPr>
              <a:t> -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Perilaku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hukum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atau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kaidah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hukum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berkaitan</a:t>
            </a:r>
            <a:r>
              <a:rPr lang="en-US" sz="2300" b="0" dirty="0">
                <a:solidFill>
                  <a:schemeClr val="tx1"/>
                </a:solidFill>
              </a:rPr>
              <a:t> dg </a:t>
            </a:r>
            <a:r>
              <a:rPr lang="en-US" sz="2300" b="0" dirty="0" err="1">
                <a:solidFill>
                  <a:schemeClr val="tx1"/>
                </a:solidFill>
              </a:rPr>
              <a:t>kepercayaan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0" dirty="0">
                <a:solidFill>
                  <a:schemeClr val="tx1"/>
                </a:solidFill>
              </a:rPr>
              <a:t>       </a:t>
            </a:r>
            <a:r>
              <a:rPr lang="en-US" sz="2300" b="0" dirty="0" err="1">
                <a:solidFill>
                  <a:schemeClr val="tx1"/>
                </a:solidFill>
              </a:rPr>
              <a:t>kepada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yg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gaib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atau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berdasarkan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pada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ajaran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Ketuhanan</a:t>
            </a:r>
            <a:r>
              <a:rPr lang="en-US" sz="2300" b="0" dirty="0">
                <a:solidFill>
                  <a:schemeClr val="tx1"/>
                </a:solidFill>
              </a:rPr>
              <a:t> YME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0" dirty="0">
                <a:solidFill>
                  <a:schemeClr val="tx1"/>
                </a:solidFill>
              </a:rPr>
              <a:t>     - </a:t>
            </a:r>
            <a:r>
              <a:rPr lang="en-US" sz="2300" b="0" dirty="0" err="1">
                <a:solidFill>
                  <a:schemeClr val="tx1"/>
                </a:solidFill>
              </a:rPr>
              <a:t>Corak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ini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terangkat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dlm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Pembukaan</a:t>
            </a:r>
            <a:r>
              <a:rPr lang="en-US" sz="2300" b="0" dirty="0">
                <a:solidFill>
                  <a:schemeClr val="tx1"/>
                </a:solidFill>
              </a:rPr>
              <a:t> UUD 1945 </a:t>
            </a:r>
            <a:r>
              <a:rPr lang="en-US" sz="2300" b="0" dirty="0" err="1">
                <a:solidFill>
                  <a:schemeClr val="tx1"/>
                </a:solidFill>
              </a:rPr>
              <a:t>alinea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ketiga</a:t>
            </a:r>
            <a:r>
              <a:rPr lang="en-US" sz="2300" b="0" dirty="0">
                <a:solidFill>
                  <a:schemeClr val="tx1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en-US" sz="2800" dirty="0" err="1">
                <a:solidFill>
                  <a:schemeClr val="tx1"/>
                </a:solidFill>
              </a:rPr>
              <a:t>Comunal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Kebersamaan</a:t>
            </a:r>
            <a:r>
              <a:rPr lang="en-US" sz="2800" dirty="0">
                <a:solidFill>
                  <a:schemeClr val="tx1"/>
                </a:solidFill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0" dirty="0">
                <a:solidFill>
                  <a:schemeClr val="tx1"/>
                </a:solidFill>
              </a:rPr>
              <a:t>     </a:t>
            </a:r>
            <a:r>
              <a:rPr lang="en-US" sz="2300" b="0" dirty="0">
                <a:solidFill>
                  <a:schemeClr val="tx1"/>
                </a:solidFill>
              </a:rPr>
              <a:t>- </a:t>
            </a:r>
            <a:r>
              <a:rPr lang="en-US" sz="2300" b="0" dirty="0" err="1">
                <a:solidFill>
                  <a:schemeClr val="tx1"/>
                </a:solidFill>
              </a:rPr>
              <a:t>Sbg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anggota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masyarakat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kepentingan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pribadi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sll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diimbangi</a:t>
            </a:r>
            <a:r>
              <a:rPr lang="en-US" sz="2300" b="0" dirty="0">
                <a:solidFill>
                  <a:schemeClr val="tx1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0" dirty="0">
                <a:solidFill>
                  <a:schemeClr val="tx1"/>
                </a:solidFill>
              </a:rPr>
              <a:t>       kepentingan2 </a:t>
            </a:r>
            <a:r>
              <a:rPr lang="en-US" sz="2300" b="0" dirty="0" err="1">
                <a:solidFill>
                  <a:schemeClr val="tx1"/>
                </a:solidFill>
              </a:rPr>
              <a:t>umum</a:t>
            </a:r>
            <a:r>
              <a:rPr lang="en-US" sz="2300" b="0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0" dirty="0">
                <a:solidFill>
                  <a:schemeClr val="tx1"/>
                </a:solidFill>
              </a:rPr>
              <a:t>     - </a:t>
            </a:r>
            <a:r>
              <a:rPr lang="en-US" sz="2300" b="0" dirty="0" err="1">
                <a:solidFill>
                  <a:schemeClr val="tx1"/>
                </a:solidFill>
              </a:rPr>
              <a:t>Corak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ini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terangkat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dlm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Pasal</a:t>
            </a:r>
            <a:r>
              <a:rPr lang="en-US" sz="2300" b="0" dirty="0">
                <a:solidFill>
                  <a:schemeClr val="tx1"/>
                </a:solidFill>
              </a:rPr>
              <a:t> 33 </a:t>
            </a:r>
            <a:r>
              <a:rPr lang="en-US" sz="2300" b="0" dirty="0" err="1">
                <a:solidFill>
                  <a:schemeClr val="tx1"/>
                </a:solidFill>
              </a:rPr>
              <a:t>Ayat</a:t>
            </a:r>
            <a:r>
              <a:rPr lang="en-US" sz="2300" b="0" dirty="0">
                <a:solidFill>
                  <a:schemeClr val="tx1"/>
                </a:solidFill>
              </a:rPr>
              <a:t> (1) UUD 1945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3. </a:t>
            </a:r>
            <a:r>
              <a:rPr lang="en-US" sz="2800" dirty="0" err="1">
                <a:solidFill>
                  <a:schemeClr val="tx1"/>
                </a:solidFill>
              </a:rPr>
              <a:t>Tradisional</a:t>
            </a: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0" dirty="0">
                <a:solidFill>
                  <a:schemeClr val="tx1"/>
                </a:solidFill>
              </a:rPr>
              <a:t>     - </a:t>
            </a:r>
            <a:r>
              <a:rPr lang="en-US" sz="2300" b="0" dirty="0" err="1">
                <a:solidFill>
                  <a:schemeClr val="tx1"/>
                </a:solidFill>
              </a:rPr>
              <a:t>Bersifat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turun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temurun</a:t>
            </a:r>
            <a:r>
              <a:rPr lang="en-US" sz="2300" b="0" dirty="0">
                <a:solidFill>
                  <a:schemeClr val="tx1"/>
                </a:solidFill>
              </a:rPr>
              <a:t>, </a:t>
            </a:r>
            <a:r>
              <a:rPr lang="en-US" sz="2300" b="0" dirty="0" err="1">
                <a:solidFill>
                  <a:schemeClr val="tx1"/>
                </a:solidFill>
              </a:rPr>
              <a:t>dr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zaman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nenek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moyang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smp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ke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anak</a:t>
            </a:r>
            <a:r>
              <a:rPr lang="en-US" sz="2300" b="0" dirty="0">
                <a:solidFill>
                  <a:schemeClr val="tx1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0" dirty="0">
                <a:solidFill>
                  <a:schemeClr val="tx1"/>
                </a:solidFill>
              </a:rPr>
              <a:t>        </a:t>
            </a:r>
            <a:r>
              <a:rPr lang="en-US" sz="2300" b="0" dirty="0" err="1">
                <a:solidFill>
                  <a:schemeClr val="tx1"/>
                </a:solidFill>
              </a:rPr>
              <a:t>cucu</a:t>
            </a:r>
            <a:r>
              <a:rPr lang="en-US" sz="2300" b="0" dirty="0">
                <a:solidFill>
                  <a:schemeClr val="tx1"/>
                </a:solidFill>
              </a:rPr>
              <a:t>  </a:t>
            </a:r>
            <a:r>
              <a:rPr lang="en-US" sz="2300" b="0" dirty="0" err="1">
                <a:solidFill>
                  <a:schemeClr val="tx1"/>
                </a:solidFill>
              </a:rPr>
              <a:t>sekarang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keadaannya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masih</a:t>
            </a:r>
            <a:r>
              <a:rPr lang="en-US" sz="2300" b="0" dirty="0">
                <a:solidFill>
                  <a:schemeClr val="tx1"/>
                </a:solidFill>
              </a:rPr>
              <a:t> </a:t>
            </a:r>
            <a:r>
              <a:rPr lang="en-US" sz="2300" b="0" dirty="0" err="1">
                <a:solidFill>
                  <a:schemeClr val="tx1"/>
                </a:solidFill>
              </a:rPr>
              <a:t>dipertahankan</a:t>
            </a:r>
            <a:endParaRPr lang="en-US" sz="23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2428875" y="357188"/>
            <a:ext cx="6357938" cy="6072187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/>
              <a:t>4. </a:t>
            </a:r>
            <a:r>
              <a:rPr lang="en-US" sz="2800" b="1" dirty="0" err="1"/>
              <a:t>Konkrit</a:t>
            </a:r>
            <a:r>
              <a:rPr lang="en-US" sz="2800" b="1" dirty="0"/>
              <a:t> (</a:t>
            </a:r>
            <a:r>
              <a:rPr lang="en-US" sz="2800" b="1" dirty="0" err="1"/>
              <a:t>Terang</a:t>
            </a:r>
            <a:r>
              <a:rPr lang="en-US" sz="2800" b="1" dirty="0"/>
              <a:t>, </a:t>
            </a:r>
            <a:r>
              <a:rPr lang="en-US" sz="2800" b="1" dirty="0" err="1"/>
              <a:t>nyata</a:t>
            </a:r>
            <a:r>
              <a:rPr lang="en-US" sz="2800" b="1" dirty="0"/>
              <a:t>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/>
              <a:t>     </a:t>
            </a:r>
            <a:r>
              <a:rPr lang="en-US" sz="2800" dirty="0"/>
              <a:t>- Cara </a:t>
            </a:r>
            <a:r>
              <a:rPr lang="en-US" sz="2800" dirty="0" err="1"/>
              <a:t>berfikir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mencoba</a:t>
            </a:r>
            <a:r>
              <a:rPr lang="en-US" sz="2800" dirty="0"/>
              <a:t> agar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, </a:t>
            </a:r>
            <a:r>
              <a:rPr lang="en-US" sz="2800" dirty="0" err="1"/>
              <a:t>diingini</a:t>
            </a:r>
            <a:r>
              <a:rPr lang="en-US" sz="2800" dirty="0"/>
              <a:t> &amp; </a:t>
            </a:r>
            <a:r>
              <a:rPr lang="en-US" sz="2800" dirty="0" err="1"/>
              <a:t>dikehendaki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wujud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sekalipun</a:t>
            </a:r>
            <a:r>
              <a:rPr lang="en-US" sz="2800" dirty="0"/>
              <a:t> </a:t>
            </a:r>
            <a:r>
              <a:rPr lang="en-US" sz="2800" dirty="0" err="1"/>
              <a:t>fungsinya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lambang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            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contoh</a:t>
            </a:r>
            <a:r>
              <a:rPr lang="en-US" sz="2800" dirty="0"/>
              <a:t> : </a:t>
            </a:r>
            <a:r>
              <a:rPr lang="en-US" sz="2800" dirty="0" err="1"/>
              <a:t>Dlm</a:t>
            </a:r>
            <a:r>
              <a:rPr lang="en-US" sz="2800" dirty="0"/>
              <a:t>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Jawa</a:t>
            </a:r>
            <a:r>
              <a:rPr lang="en-US" sz="2800" dirty="0"/>
              <a:t> Tengah, </a:t>
            </a:r>
            <a:r>
              <a:rPr lang="en-US" sz="2800" dirty="0" err="1"/>
              <a:t>kata</a:t>
            </a:r>
            <a:r>
              <a:rPr lang="en-US" sz="2800" dirty="0"/>
              <a:t> </a:t>
            </a:r>
            <a:r>
              <a:rPr lang="en-US" sz="2800" dirty="0" err="1"/>
              <a:t>sepakat</a:t>
            </a:r>
            <a:r>
              <a:rPr lang="en-US" sz="2800" dirty="0"/>
              <a:t> </a:t>
            </a:r>
            <a:r>
              <a:rPr lang="en-US" sz="2800" dirty="0" err="1"/>
              <a:t>berbesanan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mengikat</a:t>
            </a:r>
            <a:r>
              <a:rPr lang="en-US" sz="2800" dirty="0"/>
              <a:t> (</a:t>
            </a:r>
            <a:r>
              <a:rPr lang="en-US" sz="2800" dirty="0" err="1"/>
              <a:t>scr</a:t>
            </a:r>
            <a:r>
              <a:rPr lang="en-US" sz="2800" dirty="0"/>
              <a:t> </a:t>
            </a:r>
            <a:r>
              <a:rPr lang="en-US" sz="2800" dirty="0" err="1"/>
              <a:t>yuridis</a:t>
            </a:r>
            <a:r>
              <a:rPr lang="en-US" sz="2800" dirty="0"/>
              <a:t>) hrs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nyata2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yakni</a:t>
            </a:r>
            <a:r>
              <a:rPr lang="en-US" sz="2800" dirty="0"/>
              <a:t> </a:t>
            </a:r>
            <a:r>
              <a:rPr lang="en-US" sz="2800" b="1" i="1" dirty="0" err="1"/>
              <a:t>peningset</a:t>
            </a:r>
            <a:r>
              <a:rPr lang="en-US" sz="2800" b="1" i="1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laki2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endParaRPr lang="en-US" sz="2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800" b="1" i="1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/>
              <a:t>5. </a:t>
            </a:r>
            <a:r>
              <a:rPr lang="en-US" sz="2800" b="1" dirty="0" err="1"/>
              <a:t>Kontan</a:t>
            </a:r>
            <a:r>
              <a:rPr lang="en-US" sz="2800" b="1" dirty="0"/>
              <a:t> (</a:t>
            </a:r>
            <a:r>
              <a:rPr lang="en-US" sz="2800" b="1" dirty="0" err="1"/>
              <a:t>tunai</a:t>
            </a:r>
            <a:r>
              <a:rPr lang="en-US" sz="2800" b="1" dirty="0"/>
              <a:t>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/>
              <a:t>     -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dlm</a:t>
            </a:r>
            <a:r>
              <a:rPr lang="en-US" sz="2800" dirty="0"/>
              <a:t> </a:t>
            </a:r>
            <a:r>
              <a:rPr lang="en-US" sz="2800" dirty="0" err="1"/>
              <a:t>hkm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sll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prestasi</a:t>
            </a:r>
            <a:r>
              <a:rPr lang="en-US" sz="2800" dirty="0"/>
              <a:t> &amp; </a:t>
            </a:r>
            <a:r>
              <a:rPr lang="en-US" sz="2800" dirty="0" err="1"/>
              <a:t>kontraprestasi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selesai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seketika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pula.</a:t>
            </a:r>
          </a:p>
        </p:txBody>
      </p:sp>
      <p:pic>
        <p:nvPicPr>
          <p:cNvPr id="10243" name="Picture 5" descr="peanu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3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2428875" y="357188"/>
            <a:ext cx="6357938" cy="6072187"/>
          </a:xfrm>
        </p:spPr>
        <p:txBody>
          <a:bodyPr>
            <a:normAutofit fontScale="92500" lnSpcReduction="10000"/>
          </a:bodyPr>
          <a:lstStyle/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6. Terbuka dan Sederhana</a:t>
            </a:r>
          </a:p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   </a:t>
            </a:r>
            <a:r>
              <a:rPr lang="en-US"/>
              <a:t>-terbuka : menerima masuknya unsur-unsur dari luar asal tidak bertentangan dg jiwa hk adat itu sendiri.</a:t>
            </a:r>
          </a:p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-sederhana : tidak rumit, tidak banyak administrasinya, mudah dimengerti, dilaksanakan berdasarkan saling percaya.</a:t>
            </a:r>
            <a:endParaRPr lang="en-US" sz="2800" b="1" i="1"/>
          </a:p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7. Dinamis</a:t>
            </a:r>
          </a:p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</a:t>
            </a:r>
            <a:r>
              <a:rPr lang="en-US"/>
              <a:t> - dapat berubah, menurut keadaan, waktu dan tempat.</a:t>
            </a:r>
            <a:endParaRPr lang="en-US" sz="2800"/>
          </a:p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8. Tidak dikodifikasikan</a:t>
            </a:r>
          </a:p>
          <a:p>
            <a:pPr marL="319088" indent="-3190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	</a:t>
            </a:r>
            <a:r>
              <a:rPr lang="en-US"/>
              <a:t>- hk adat kebanyakan tdk ditulis dan tidak dibukukan, spt halnya hukum barat yg disusun scr sistematis dlm kitab perundangan.</a:t>
            </a:r>
          </a:p>
        </p:txBody>
      </p:sp>
      <p:pic>
        <p:nvPicPr>
          <p:cNvPr id="11267" name="Picture 5" descr="peanu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3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04801"/>
            <a:ext cx="8458199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3600" b="1" dirty="0"/>
              <a:t>E. </a:t>
            </a:r>
            <a:r>
              <a:rPr lang="en-US" sz="3600" b="1" dirty="0" err="1"/>
              <a:t>Ruang</a:t>
            </a:r>
            <a:r>
              <a:rPr lang="en-US" sz="3600" b="1" dirty="0"/>
              <a:t> </a:t>
            </a:r>
            <a:r>
              <a:rPr lang="en-US" sz="3600" b="1" dirty="0" err="1"/>
              <a:t>Lingkup</a:t>
            </a:r>
            <a:r>
              <a:rPr lang="en-US" sz="3600" b="1" dirty="0"/>
              <a:t> </a:t>
            </a:r>
            <a:r>
              <a:rPr lang="en-US" sz="3600" b="1" dirty="0" err="1"/>
              <a:t>Hukum</a:t>
            </a:r>
            <a:r>
              <a:rPr lang="en-US" sz="3600" b="1" dirty="0"/>
              <a:t> </a:t>
            </a:r>
            <a:r>
              <a:rPr lang="en-US" sz="3600" b="1" dirty="0" err="1"/>
              <a:t>Adat</a:t>
            </a:r>
            <a:endParaRPr lang="en-US" sz="3600" b="1" dirty="0"/>
          </a:p>
          <a:p>
            <a:pPr>
              <a:spcBef>
                <a:spcPts val="0"/>
              </a:spcBef>
            </a:pPr>
            <a:r>
              <a:rPr lang="en-US" sz="2200" dirty="0"/>
              <a:t>1. </a:t>
            </a:r>
            <a:r>
              <a:rPr lang="en-US" sz="2200" dirty="0" err="1"/>
              <a:t>Soerojo</a:t>
            </a:r>
            <a:r>
              <a:rPr lang="en-US" sz="2200" dirty="0"/>
              <a:t> </a:t>
            </a:r>
            <a:r>
              <a:rPr lang="en-US" sz="2200" dirty="0" err="1"/>
              <a:t>Wignjodipoero</a:t>
            </a:r>
            <a:r>
              <a:rPr lang="en-US" sz="2200" dirty="0"/>
              <a:t>, </a:t>
            </a:r>
            <a:r>
              <a:rPr lang="en-US" sz="2200" dirty="0" err="1"/>
              <a:t>hkm</a:t>
            </a:r>
            <a:r>
              <a:rPr lang="en-US" sz="2200" dirty="0"/>
              <a:t> </a:t>
            </a:r>
            <a:r>
              <a:rPr lang="en-US" sz="2200" dirty="0" err="1"/>
              <a:t>adat</a:t>
            </a:r>
            <a:r>
              <a:rPr lang="en-US" sz="2200" dirty="0"/>
              <a:t> </a:t>
            </a:r>
            <a:r>
              <a:rPr lang="en-US" sz="2200" dirty="0" err="1"/>
              <a:t>sbb</a:t>
            </a:r>
            <a:r>
              <a:rPr lang="en-US" sz="2200" dirty="0"/>
              <a:t> :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a. </a:t>
            </a:r>
            <a:r>
              <a:rPr lang="en-US" sz="2200" dirty="0" err="1"/>
              <a:t>Hukum</a:t>
            </a:r>
            <a:r>
              <a:rPr lang="en-US" sz="2200" dirty="0"/>
              <a:t> Negara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b. </a:t>
            </a:r>
            <a:r>
              <a:rPr lang="en-US" sz="2200" dirty="0" err="1"/>
              <a:t>Hukum</a:t>
            </a:r>
            <a:r>
              <a:rPr lang="en-US" sz="2200" dirty="0"/>
              <a:t> Tata Usaha Negara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c.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Pidana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d.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Perdata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e.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</a:t>
            </a:r>
            <a:r>
              <a:rPr lang="en-US" sz="2200" dirty="0" err="1"/>
              <a:t>Bangsa</a:t>
            </a:r>
            <a:r>
              <a:rPr lang="en-US" sz="2200" dirty="0"/>
              <a:t> </a:t>
            </a:r>
            <a:r>
              <a:rPr lang="en-US" sz="2200" dirty="0" err="1"/>
              <a:t>Adat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2. </a:t>
            </a:r>
            <a:r>
              <a:rPr lang="en-US" sz="2200" dirty="0" err="1"/>
              <a:t>Soepomo</a:t>
            </a:r>
            <a:r>
              <a:rPr lang="en-US" sz="2200" dirty="0"/>
              <a:t>, </a:t>
            </a:r>
            <a:r>
              <a:rPr lang="en-US" sz="2200" dirty="0" err="1"/>
              <a:t>hkm</a:t>
            </a:r>
            <a:r>
              <a:rPr lang="en-US" sz="2200" dirty="0"/>
              <a:t> </a:t>
            </a:r>
            <a:r>
              <a:rPr lang="en-US" sz="2200" dirty="0" err="1"/>
              <a:t>adat</a:t>
            </a:r>
            <a:r>
              <a:rPr lang="en-US" sz="2200" dirty="0"/>
              <a:t> </a:t>
            </a:r>
            <a:r>
              <a:rPr lang="en-US" sz="2200" dirty="0" err="1"/>
              <a:t>meliputi</a:t>
            </a:r>
            <a:r>
              <a:rPr lang="en-US" sz="2200" dirty="0"/>
              <a:t> :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a.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Keluarga</a:t>
            </a:r>
            <a:r>
              <a:rPr lang="en-US" sz="2200" dirty="0"/>
              <a:t>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b.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Perkawinan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c.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Waris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d. </a:t>
            </a:r>
            <a:r>
              <a:rPr lang="en-US" sz="2200" dirty="0" err="1"/>
              <a:t>Hukum</a:t>
            </a:r>
            <a:r>
              <a:rPr lang="en-US" sz="2200" dirty="0"/>
              <a:t> Tanah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e.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Hutang</a:t>
            </a:r>
            <a:r>
              <a:rPr lang="en-US" sz="2200" dirty="0"/>
              <a:t> </a:t>
            </a:r>
            <a:r>
              <a:rPr lang="en-US" sz="2200" dirty="0" err="1"/>
              <a:t>piutang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f.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Pelanggaran</a:t>
            </a:r>
            <a:r>
              <a:rPr lang="en-US" sz="2200" dirty="0"/>
              <a:t> </a:t>
            </a:r>
          </a:p>
          <a:p>
            <a:pPr>
              <a:spcBef>
                <a:spcPts val="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04801"/>
            <a:ext cx="845819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dirty="0"/>
              <a:t>3. Van </a:t>
            </a:r>
            <a:r>
              <a:rPr lang="en-US" sz="2200" dirty="0" err="1"/>
              <a:t>Vollenhoven</a:t>
            </a:r>
            <a:r>
              <a:rPr lang="en-US" sz="2200" dirty="0"/>
              <a:t>, </a:t>
            </a:r>
            <a:r>
              <a:rPr lang="en-US" sz="2200" dirty="0" err="1"/>
              <a:t>pembidanganya</a:t>
            </a:r>
            <a:r>
              <a:rPr lang="en-US" sz="2200" dirty="0"/>
              <a:t>: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a. Bentuk2 </a:t>
            </a:r>
            <a:r>
              <a:rPr lang="en-US" sz="2200" dirty="0" err="1"/>
              <a:t>masya</a:t>
            </a:r>
            <a:r>
              <a:rPr lang="en-US" sz="2200" dirty="0"/>
              <a:t> </a:t>
            </a:r>
            <a:r>
              <a:rPr lang="en-US" sz="2200" dirty="0" err="1"/>
              <a:t>hkm</a:t>
            </a:r>
            <a:r>
              <a:rPr lang="en-US" sz="2200" dirty="0"/>
              <a:t> </a:t>
            </a:r>
            <a:r>
              <a:rPr lang="en-US" sz="2200" dirty="0" err="1"/>
              <a:t>adat</a:t>
            </a:r>
            <a:r>
              <a:rPr lang="en-US" sz="2200" dirty="0"/>
              <a:t>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b.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Pribadi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c. </a:t>
            </a:r>
            <a:r>
              <a:rPr lang="en-US" sz="2200" dirty="0" err="1"/>
              <a:t>Pemerintahan</a:t>
            </a:r>
            <a:r>
              <a:rPr lang="en-US" sz="2200" dirty="0"/>
              <a:t> &amp; </a:t>
            </a:r>
            <a:r>
              <a:rPr lang="en-US" sz="2200" dirty="0" err="1"/>
              <a:t>Peradilan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d.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Keluarga</a:t>
            </a:r>
            <a:r>
              <a:rPr lang="en-US" sz="2200" dirty="0"/>
              <a:t>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e.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Perkawinan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f.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Waris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g. </a:t>
            </a:r>
            <a:r>
              <a:rPr lang="en-US" sz="2200" dirty="0" err="1"/>
              <a:t>Hukum</a:t>
            </a:r>
            <a:r>
              <a:rPr lang="en-US" sz="2200" dirty="0"/>
              <a:t> Tanah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h.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utang</a:t>
            </a:r>
            <a:r>
              <a:rPr lang="en-US" sz="2200" dirty="0"/>
              <a:t> </a:t>
            </a:r>
            <a:r>
              <a:rPr lang="en-US" sz="2200" dirty="0" err="1"/>
              <a:t>piutang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</a:t>
            </a:r>
            <a:r>
              <a:rPr lang="en-US" sz="2200" dirty="0" err="1"/>
              <a:t>i</a:t>
            </a:r>
            <a:r>
              <a:rPr lang="en-US" sz="2200" dirty="0"/>
              <a:t>. 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delik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 h.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sanksi</a:t>
            </a:r>
            <a:r>
              <a:rPr lang="en-US" sz="2200" dirty="0"/>
              <a:t> </a:t>
            </a:r>
          </a:p>
          <a:p>
            <a:pPr>
              <a:spcBef>
                <a:spcPts val="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981201" y="357188"/>
            <a:ext cx="6948488" cy="6286500"/>
          </a:xfrm>
        </p:spPr>
        <p:txBody>
          <a:bodyPr rtlCol="0">
            <a:normAutofit fontScale="92500" lnSpcReduction="20000"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fr-CA" b="1" dirty="0"/>
              <a:t>D. BATAS BERLAKUNYA HUKUM ADAT</a:t>
            </a:r>
            <a:r>
              <a:rPr lang="en-US" sz="2100" dirty="0"/>
              <a:t>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100" dirty="0"/>
              <a:t>      1. BATAS PERSONEEL (ORANG/PRIBADI)</a:t>
            </a:r>
          </a:p>
          <a:p>
            <a:pPr marL="1009650" lvl="1" indent="-609600" eaLnBrk="1" hangingPunct="1">
              <a:buFont typeface="Wingdings 2" pitchFamily="18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Indonesia </a:t>
            </a:r>
            <a:r>
              <a:rPr lang="en-US" dirty="0" err="1"/>
              <a:t>asli</a:t>
            </a:r>
            <a:r>
              <a:rPr lang="en-US" dirty="0"/>
              <a:t>/</a:t>
            </a:r>
            <a:r>
              <a:rPr lang="en-US" dirty="0" err="1"/>
              <a:t>pribumi</a:t>
            </a:r>
            <a:r>
              <a:rPr lang="en-US" dirty="0"/>
              <a:t>/ </a:t>
            </a:r>
            <a:r>
              <a:rPr lang="en-US" dirty="0" err="1"/>
              <a:t>bumiputra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pPr marL="1009650" lvl="1" indent="-609600" eaLnBrk="1" hangingPunct="1">
              <a:buFont typeface="Wingdings 2" pitchFamily="18" charset="2"/>
              <a:buNone/>
              <a:defRPr/>
            </a:pPr>
            <a:r>
              <a:rPr lang="en-US" dirty="0"/>
              <a:t>2. BATAS TERITORIAL (WILAYAH/DAERAH)</a:t>
            </a:r>
          </a:p>
          <a:p>
            <a:pPr marL="1009650" lvl="1" indent="-609600" eaLnBrk="1" hangingPunct="1">
              <a:buFont typeface="Wingdings 2" pitchFamily="18" charset="2"/>
              <a:buNone/>
              <a:defRPr/>
            </a:pPr>
            <a:r>
              <a:rPr lang="en-US" dirty="0"/>
              <a:t>  	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lain.</a:t>
            </a:r>
          </a:p>
          <a:p>
            <a:pPr marL="1009650" lvl="1" indent="-609600" eaLnBrk="1" hangingPunct="1">
              <a:buFont typeface="Wingdings 2" pitchFamily="18" charset="2"/>
              <a:buNone/>
              <a:defRPr/>
            </a:pPr>
            <a:r>
              <a:rPr lang="en-US" dirty="0"/>
              <a:t>3. BATAS PERKARA</a:t>
            </a:r>
          </a:p>
          <a:p>
            <a:pPr marL="1009650" lvl="1" indent="-609600" eaLnBrk="1" hangingPunct="1">
              <a:buFont typeface="Wingdings 2" pitchFamily="18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perkara-perkara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KUHP)</a:t>
            </a:r>
          </a:p>
        </p:txBody>
      </p:sp>
      <p:pic>
        <p:nvPicPr>
          <p:cNvPr id="27651" name="Picture 5" descr="peanu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3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748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Office Theme</vt:lpstr>
      <vt:lpstr>HUKUM ADAT DAN SISTEM HUKUM NASIONAL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Indy graph</cp:lastModifiedBy>
  <cp:revision>13</cp:revision>
  <dcterms:created xsi:type="dcterms:W3CDTF">2011-08-11T08:16:06Z</dcterms:created>
  <dcterms:modified xsi:type="dcterms:W3CDTF">2020-10-05T08:56:14Z</dcterms:modified>
</cp:coreProperties>
</file>