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4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E7F8B-97E6-4120-A0E7-A42C946EEE2F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EB28-E548-4F42-9745-80EE25A7F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853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E7F8B-97E6-4120-A0E7-A42C946EEE2F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EB28-E548-4F42-9745-80EE25A7F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931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E7F8B-97E6-4120-A0E7-A42C946EEE2F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EB28-E548-4F42-9745-80EE25A7F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768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E7F8B-97E6-4120-A0E7-A42C946EEE2F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EB28-E548-4F42-9745-80EE25A7F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396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E7F8B-97E6-4120-A0E7-A42C946EEE2F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EB28-E548-4F42-9745-80EE25A7F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528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E7F8B-97E6-4120-A0E7-A42C946EEE2F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EB28-E548-4F42-9745-80EE25A7F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11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E7F8B-97E6-4120-A0E7-A42C946EEE2F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EB28-E548-4F42-9745-80EE25A7F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04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E7F8B-97E6-4120-A0E7-A42C946EEE2F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EB28-E548-4F42-9745-80EE25A7F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640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E7F8B-97E6-4120-A0E7-A42C946EEE2F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EB28-E548-4F42-9745-80EE25A7F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670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E7F8B-97E6-4120-A0E7-A42C946EEE2F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EB28-E548-4F42-9745-80EE25A7F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849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E7F8B-97E6-4120-A0E7-A42C946EEE2F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EB28-E548-4F42-9745-80EE25A7F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763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E7F8B-97E6-4120-A0E7-A42C946EEE2F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AEB28-E548-4F42-9745-80EE25A7F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522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Aliran</a:t>
            </a:r>
            <a:r>
              <a:rPr lang="en-US" dirty="0"/>
              <a:t> Post Modern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organisasi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6462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12124"/>
            <a:ext cx="10515600" cy="576483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1992 </a:t>
            </a:r>
            <a:r>
              <a:rPr lang="en-US" dirty="0" err="1"/>
              <a:t>diterbitkan</a:t>
            </a:r>
            <a:r>
              <a:rPr lang="en-US" dirty="0"/>
              <a:t> </a:t>
            </a:r>
            <a:r>
              <a:rPr lang="en-US" dirty="0" err="1"/>
              <a:t>karya</a:t>
            </a:r>
            <a:r>
              <a:rPr lang="en-US" dirty="0"/>
              <a:t> yang </a:t>
            </a:r>
            <a:r>
              <a:rPr lang="en-US" dirty="0" err="1"/>
              <a:t>berjudul</a:t>
            </a:r>
            <a:r>
              <a:rPr lang="en-US" dirty="0"/>
              <a:t> Reinventing Government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judul</a:t>
            </a:r>
            <a:r>
              <a:rPr lang="en-US" dirty="0"/>
              <a:t> “how the </a:t>
            </a:r>
            <a:r>
              <a:rPr lang="en-US" dirty="0" err="1"/>
              <a:t>entreupreunerial</a:t>
            </a:r>
            <a:r>
              <a:rPr lang="en-US" dirty="0"/>
              <a:t> spirit is transforming the public sectors” </a:t>
            </a:r>
            <a:r>
              <a:rPr lang="en-US" dirty="0" err="1"/>
              <a:t>karya</a:t>
            </a:r>
            <a:r>
              <a:rPr lang="en-US" dirty="0"/>
              <a:t> David Osborne </a:t>
            </a:r>
            <a:r>
              <a:rPr lang="en-US" dirty="0" err="1"/>
              <a:t>dan</a:t>
            </a:r>
            <a:r>
              <a:rPr lang="en-US" dirty="0"/>
              <a:t> Ted </a:t>
            </a:r>
            <a:r>
              <a:rPr lang="en-US" dirty="0" err="1"/>
              <a:t>Gabler</a:t>
            </a:r>
            <a:r>
              <a:rPr lang="en-US" dirty="0"/>
              <a:t>. </a:t>
            </a:r>
            <a:r>
              <a:rPr lang="en-US" dirty="0" err="1"/>
              <a:t>Pesan</a:t>
            </a:r>
            <a:r>
              <a:rPr lang="en-US" dirty="0"/>
              <a:t> </a:t>
            </a:r>
            <a:r>
              <a:rPr lang="en-US" dirty="0" err="1"/>
              <a:t>inti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buku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memasukkan</a:t>
            </a:r>
            <a:r>
              <a:rPr lang="en-US" dirty="0"/>
              <a:t> </a:t>
            </a:r>
            <a:r>
              <a:rPr lang="en-US" b="1" dirty="0" err="1"/>
              <a:t>jiwa</a:t>
            </a:r>
            <a:r>
              <a:rPr lang="en-US" b="1" dirty="0"/>
              <a:t> </a:t>
            </a:r>
            <a:r>
              <a:rPr lang="en-US" b="1" dirty="0" err="1"/>
              <a:t>entrepreuneur</a:t>
            </a:r>
            <a:r>
              <a:rPr lang="en-US" b="1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sektor</a:t>
            </a:r>
            <a:r>
              <a:rPr lang="en-US" dirty="0"/>
              <a:t> </a:t>
            </a:r>
            <a:r>
              <a:rPr lang="en-US" dirty="0" err="1"/>
              <a:t>publik.Hal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dirasakan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menghadapi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yang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buku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,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pendekatan</a:t>
            </a:r>
            <a:r>
              <a:rPr lang="en-US" dirty="0"/>
              <a:t> yang </a:t>
            </a:r>
            <a:r>
              <a:rPr lang="en-US" dirty="0" err="1"/>
              <a:t>disampaikan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W. Edward Deming yang </a:t>
            </a:r>
            <a:r>
              <a:rPr lang="en-US" dirty="0" err="1"/>
              <a:t>dinamakan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Kualitas</a:t>
            </a:r>
            <a:r>
              <a:rPr lang="en-US" dirty="0"/>
              <a:t> Total (</a:t>
            </a:r>
            <a:r>
              <a:rPr lang="en-US" b="1" dirty="0"/>
              <a:t>Total Quality Management)</a:t>
            </a:r>
            <a:r>
              <a:rPr lang="en-US" dirty="0"/>
              <a:t>.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lembaga-lembaga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memusatkan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lima </a:t>
            </a:r>
            <a:r>
              <a:rPr lang="en-US" dirty="0" err="1"/>
              <a:t>prinsip</a:t>
            </a:r>
            <a:r>
              <a:rPr lang="en-US" dirty="0"/>
              <a:t>:</a:t>
            </a:r>
          </a:p>
          <a:p>
            <a:pPr lvl="0"/>
            <a:r>
              <a:rPr lang="en-US" dirty="0" err="1"/>
              <a:t>Hasil</a:t>
            </a:r>
            <a:r>
              <a:rPr lang="en-US" dirty="0"/>
              <a:t> (result)</a:t>
            </a:r>
          </a:p>
          <a:p>
            <a:pPr lvl="0"/>
            <a:r>
              <a:rPr lang="en-US" dirty="0" err="1"/>
              <a:t>Pelanggan</a:t>
            </a:r>
            <a:r>
              <a:rPr lang="en-US" dirty="0"/>
              <a:t> (customer)</a:t>
            </a:r>
          </a:p>
          <a:p>
            <a:pPr lvl="0"/>
            <a:r>
              <a:rPr lang="en-US" dirty="0" err="1"/>
              <a:t>Desentralisasi</a:t>
            </a:r>
            <a:r>
              <a:rPr lang="en-US" dirty="0"/>
              <a:t> (decentralization)</a:t>
            </a:r>
          </a:p>
          <a:p>
            <a:pPr lvl="0"/>
            <a:r>
              <a:rPr lang="en-US" dirty="0" err="1"/>
              <a:t>Pencegahan</a:t>
            </a:r>
            <a:r>
              <a:rPr lang="en-US" dirty="0"/>
              <a:t> (prevent )</a:t>
            </a:r>
          </a:p>
          <a:p>
            <a:pPr lvl="0"/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system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7573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5473" y="357434"/>
            <a:ext cx="10515600" cy="618503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err="1"/>
              <a:t>Prinsip-prinsip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selanjutnya</a:t>
            </a:r>
            <a:r>
              <a:rPr lang="en-US" dirty="0"/>
              <a:t> </a:t>
            </a:r>
            <a:r>
              <a:rPr lang="en-US" dirty="0" err="1"/>
              <a:t>diuraikan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sepuluh</a:t>
            </a:r>
            <a:r>
              <a:rPr lang="en-US" dirty="0"/>
              <a:t> </a:t>
            </a:r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mewirausahakan</a:t>
            </a:r>
            <a:r>
              <a:rPr lang="en-US" dirty="0"/>
              <a:t> </a:t>
            </a:r>
            <a:r>
              <a:rPr lang="en-US" dirty="0" err="1"/>
              <a:t>birokrasi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  <a:p>
            <a:pPr marL="0" lvl="0" indent="0">
              <a:buNone/>
            </a:pPr>
            <a:r>
              <a:rPr lang="en-US" b="1" dirty="0" err="1"/>
              <a:t>Prinsip</a:t>
            </a:r>
            <a:r>
              <a:rPr lang="en-US" b="1" dirty="0"/>
              <a:t> </a:t>
            </a:r>
            <a:r>
              <a:rPr lang="en-US" b="1" dirty="0" err="1"/>
              <a:t>Pertama</a:t>
            </a:r>
            <a:r>
              <a:rPr lang="en-US" b="1" dirty="0"/>
              <a:t>: </a:t>
            </a:r>
            <a:r>
              <a:rPr lang="en-US" b="1" dirty="0" err="1"/>
              <a:t>Pemerintah</a:t>
            </a:r>
            <a:r>
              <a:rPr lang="en-US" b="1" dirty="0"/>
              <a:t> yang </a:t>
            </a:r>
            <a:r>
              <a:rPr lang="en-US" b="1" dirty="0" err="1"/>
              <a:t>katalis</a:t>
            </a:r>
            <a:r>
              <a:rPr lang="en-US" b="1" dirty="0"/>
              <a:t> (Catalytic Government)</a:t>
            </a:r>
          </a:p>
          <a:p>
            <a:r>
              <a:rPr lang="en-US" dirty="0" err="1"/>
              <a:t>Konsep</a:t>
            </a:r>
            <a:r>
              <a:rPr lang="en-US" dirty="0"/>
              <a:t> yang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maksudnya</a:t>
            </a:r>
            <a:r>
              <a:rPr lang="en-US" dirty="0"/>
              <a:t> </a:t>
            </a:r>
            <a:r>
              <a:rPr lang="en-US" dirty="0" err="1"/>
              <a:t>ialah</a:t>
            </a:r>
            <a:r>
              <a:rPr lang="en-US" dirty="0"/>
              <a:t> </a:t>
            </a:r>
            <a:r>
              <a:rPr lang="en-US" b="1" dirty="0" err="1"/>
              <a:t>mengarahkan</a:t>
            </a:r>
            <a:r>
              <a:rPr lang="en-US" b="1" dirty="0"/>
              <a:t>  </a:t>
            </a:r>
            <a:r>
              <a:rPr lang="en-US" b="1" dirty="0" err="1"/>
              <a:t>ketimbang</a:t>
            </a:r>
            <a:r>
              <a:rPr lang="en-US" b="1" dirty="0"/>
              <a:t> </a:t>
            </a:r>
            <a:r>
              <a:rPr lang="en-US" b="1" dirty="0" err="1"/>
              <a:t>mengayuh</a:t>
            </a:r>
            <a:r>
              <a:rPr lang="en-US" b="1" dirty="0"/>
              <a:t> </a:t>
            </a:r>
            <a:r>
              <a:rPr lang="en-US" dirty="0"/>
              <a:t>(steering rather than rowing).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pemilah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yang </a:t>
            </a:r>
            <a:r>
              <a:rPr lang="en-US" dirty="0" err="1"/>
              <a:t>mengatur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yang </a:t>
            </a:r>
            <a:r>
              <a:rPr lang="en-US" dirty="0" err="1"/>
              <a:t>melaksanakan.Pemerintah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tegas</a:t>
            </a:r>
            <a:r>
              <a:rPr lang="en-US" dirty="0"/>
              <a:t> </a:t>
            </a:r>
            <a:r>
              <a:rPr lang="en-US" dirty="0" err="1"/>
              <a:t>membedakan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siapa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yang </a:t>
            </a:r>
            <a:r>
              <a:rPr lang="en-US" dirty="0" err="1"/>
              <a:t>semestinya</a:t>
            </a:r>
            <a:r>
              <a:rPr lang="en-US" dirty="0"/>
              <a:t> </a:t>
            </a:r>
            <a:r>
              <a:rPr lang="en-US" dirty="0" err="1"/>
              <a:t>mengarahkan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siapa</a:t>
            </a:r>
            <a:r>
              <a:rPr lang="en-US" dirty="0"/>
              <a:t> yang </a:t>
            </a:r>
            <a:r>
              <a:rPr lang="en-US" dirty="0" err="1"/>
              <a:t>semestinya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. </a:t>
            </a:r>
            <a:r>
              <a:rPr lang="en-US" dirty="0" err="1"/>
              <a:t>Dengan</a:t>
            </a:r>
            <a:r>
              <a:rPr lang="en-US" dirty="0"/>
              <a:t> kata lain,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fokus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pengarahannya</a:t>
            </a:r>
            <a:r>
              <a:rPr lang="en-US" dirty="0"/>
              <a:t>.</a:t>
            </a:r>
          </a:p>
          <a:p>
            <a:pPr marL="0" lvl="0" indent="0">
              <a:buNone/>
            </a:pPr>
            <a:r>
              <a:rPr lang="en-US" b="1" dirty="0" err="1"/>
              <a:t>Prinsip</a:t>
            </a:r>
            <a:r>
              <a:rPr lang="en-US" b="1" dirty="0"/>
              <a:t> </a:t>
            </a:r>
            <a:r>
              <a:rPr lang="en-US" b="1" dirty="0" err="1"/>
              <a:t>Kedua</a:t>
            </a:r>
            <a:r>
              <a:rPr lang="en-US" b="1" dirty="0"/>
              <a:t>: </a:t>
            </a:r>
            <a:r>
              <a:rPr lang="en-US" b="1" dirty="0" err="1"/>
              <a:t>Pemerintah</a:t>
            </a:r>
            <a:r>
              <a:rPr lang="en-US" b="1" dirty="0"/>
              <a:t> </a:t>
            </a:r>
            <a:r>
              <a:rPr lang="en-US" b="1" dirty="0" err="1"/>
              <a:t>milik</a:t>
            </a:r>
            <a:r>
              <a:rPr lang="en-US" b="1" dirty="0"/>
              <a:t> </a:t>
            </a:r>
            <a:r>
              <a:rPr lang="en-US" b="1" dirty="0" err="1"/>
              <a:t>rakyat</a:t>
            </a:r>
            <a:r>
              <a:rPr lang="en-US" b="1" dirty="0"/>
              <a:t> (Community Government)</a:t>
            </a:r>
          </a:p>
          <a:p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maksudnya</a:t>
            </a:r>
            <a:r>
              <a:rPr lang="en-US" dirty="0"/>
              <a:t> </a:t>
            </a:r>
            <a:r>
              <a:rPr lang="en-US" dirty="0" err="1"/>
              <a:t>ialah</a:t>
            </a:r>
            <a:r>
              <a:rPr lang="en-US" dirty="0"/>
              <a:t> </a:t>
            </a:r>
            <a:r>
              <a:rPr lang="en-US" b="1" dirty="0" err="1"/>
              <a:t>memberdayakan</a:t>
            </a:r>
            <a:r>
              <a:rPr lang="en-US" b="1" dirty="0"/>
              <a:t> 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dirty="0" err="1"/>
              <a:t>memberi</a:t>
            </a:r>
            <a:r>
              <a:rPr lang="en-US" b="1" dirty="0"/>
              <a:t> </a:t>
            </a:r>
            <a:r>
              <a:rPr lang="en-US" b="1" dirty="0" err="1"/>
              <a:t>wewenang</a:t>
            </a:r>
            <a:r>
              <a:rPr lang="en-US" b="1" dirty="0"/>
              <a:t> </a:t>
            </a:r>
            <a:r>
              <a:rPr lang="en-US" b="1" dirty="0" err="1"/>
              <a:t>ketimbang</a:t>
            </a:r>
            <a:r>
              <a:rPr lang="en-US" b="1" dirty="0"/>
              <a:t> </a:t>
            </a:r>
            <a:r>
              <a:rPr lang="en-US" b="1" dirty="0" err="1"/>
              <a:t>melayani</a:t>
            </a:r>
            <a:r>
              <a:rPr lang="en-US" b="1" dirty="0"/>
              <a:t> (Empowering rather than serving).</a:t>
            </a:r>
            <a:r>
              <a:rPr lang="en-US" dirty="0"/>
              <a:t> 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diharapkan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memberdayakan</a:t>
            </a:r>
            <a:r>
              <a:rPr lang="en-US" dirty="0"/>
              <a:t> </a:t>
            </a:r>
            <a:r>
              <a:rPr lang="en-US" dirty="0" err="1"/>
              <a:t>rakyatnya</a:t>
            </a:r>
            <a:r>
              <a:rPr lang="en-US" dirty="0"/>
              <a:t>. </a:t>
            </a:r>
            <a:r>
              <a:rPr lang="en-US" dirty="0" err="1"/>
              <a:t>Dengan</a:t>
            </a:r>
            <a:r>
              <a:rPr lang="en-US" dirty="0"/>
              <a:t> kata lain,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wewenang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. </a:t>
            </a:r>
            <a:r>
              <a:rPr lang="en-US" dirty="0" err="1"/>
              <a:t>guna</a:t>
            </a:r>
            <a:r>
              <a:rPr lang="en-US" dirty="0"/>
              <a:t> </a:t>
            </a:r>
            <a:r>
              <a:rPr lang="en-US" dirty="0" err="1"/>
              <a:t>menjamin</a:t>
            </a:r>
            <a:r>
              <a:rPr lang="en-US" dirty="0"/>
              <a:t> </a:t>
            </a:r>
            <a:r>
              <a:rPr lang="en-US" dirty="0" err="1"/>
              <a:t>terselenggaranya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yang </a:t>
            </a:r>
            <a:r>
              <a:rPr lang="en-US" dirty="0" err="1"/>
              <a:t>efisien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efektif</a:t>
            </a:r>
            <a:r>
              <a:rPr lang="en-US" dirty="0"/>
              <a:t>;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mencoba</a:t>
            </a:r>
            <a:r>
              <a:rPr lang="en-US" dirty="0"/>
              <a:t> </a:t>
            </a:r>
            <a:r>
              <a:rPr lang="en-US" dirty="0" err="1"/>
              <a:t>mengalihkan</a:t>
            </a:r>
            <a:r>
              <a:rPr lang="en-US" dirty="0"/>
              <a:t> </a:t>
            </a:r>
            <a:r>
              <a:rPr lang="en-US" dirty="0" err="1"/>
              <a:t>pemilikannya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masyarakat.Akhirnya</a:t>
            </a:r>
            <a:r>
              <a:rPr lang="en-US" dirty="0"/>
              <a:t>,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bergeser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pemberdayaan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komunitas.Sehingga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kelak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ketergantungan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pemerintah.Lalu</a:t>
            </a:r>
            <a:r>
              <a:rPr lang="en-US" dirty="0"/>
              <a:t> </a:t>
            </a:r>
            <a:r>
              <a:rPr lang="en-US" dirty="0" err="1"/>
              <a:t>terciptalah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yang </a:t>
            </a:r>
            <a:r>
              <a:rPr lang="en-US" dirty="0" err="1"/>
              <a:t>handal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kreasinya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mandiri</a:t>
            </a:r>
            <a:r>
              <a:rPr lang="en-US" dirty="0"/>
              <a:t>.</a:t>
            </a:r>
          </a:p>
          <a:p>
            <a:pPr marL="0" lv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1839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7417" y="283335"/>
            <a:ext cx="10510625" cy="6574665"/>
          </a:xfrm>
        </p:spPr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en-US" b="1" dirty="0" err="1"/>
              <a:t>Prinsip</a:t>
            </a:r>
            <a:r>
              <a:rPr lang="en-US" b="1" dirty="0"/>
              <a:t> </a:t>
            </a:r>
            <a:r>
              <a:rPr lang="en-US" b="1" dirty="0" err="1"/>
              <a:t>Ketiga</a:t>
            </a:r>
            <a:r>
              <a:rPr lang="en-US" b="1" dirty="0"/>
              <a:t>: </a:t>
            </a:r>
            <a:r>
              <a:rPr lang="en-US" b="1" dirty="0" err="1"/>
              <a:t>Pemerintah</a:t>
            </a:r>
            <a:r>
              <a:rPr lang="en-US" b="1" dirty="0"/>
              <a:t> yang </a:t>
            </a:r>
            <a:r>
              <a:rPr lang="en-US" b="1" dirty="0" err="1"/>
              <a:t>kompetitif</a:t>
            </a:r>
            <a:r>
              <a:rPr lang="en-US" b="1" dirty="0"/>
              <a:t> (Competitive Government)</a:t>
            </a:r>
          </a:p>
          <a:p>
            <a:r>
              <a:rPr lang="en-US" dirty="0" err="1"/>
              <a:t>Pemerintah</a:t>
            </a:r>
            <a:r>
              <a:rPr lang="en-US" dirty="0"/>
              <a:t> yang </a:t>
            </a:r>
            <a:r>
              <a:rPr lang="en-US" dirty="0" err="1"/>
              <a:t>kompetetif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b="1" dirty="0" err="1"/>
              <a:t>cara</a:t>
            </a:r>
            <a:r>
              <a:rPr lang="en-US" b="1" dirty="0"/>
              <a:t> </a:t>
            </a:r>
            <a:r>
              <a:rPr lang="en-US" b="1" dirty="0" err="1"/>
              <a:t>menyuntikkan</a:t>
            </a:r>
            <a:r>
              <a:rPr lang="en-US" b="1" dirty="0"/>
              <a:t> </a:t>
            </a:r>
            <a:r>
              <a:rPr lang="en-US" b="1" dirty="0" err="1"/>
              <a:t>persaingan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pemberian</a:t>
            </a:r>
            <a:r>
              <a:rPr lang="en-US" b="1" dirty="0"/>
              <a:t> </a:t>
            </a:r>
            <a:r>
              <a:rPr lang="en-US" b="1" dirty="0" err="1"/>
              <a:t>pelayanan</a:t>
            </a:r>
            <a:r>
              <a:rPr lang="en-US" b="1" dirty="0"/>
              <a:t> (Injecting Competition into service Delivery)</a:t>
            </a:r>
            <a:r>
              <a:rPr lang="en-US" dirty="0"/>
              <a:t>. 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yang </a:t>
            </a:r>
            <a:r>
              <a:rPr lang="en-US" dirty="0" err="1"/>
              <a:t>kompentitif</a:t>
            </a:r>
            <a:r>
              <a:rPr lang="en-US" dirty="0"/>
              <a:t> </a:t>
            </a:r>
            <a:r>
              <a:rPr lang="en-US" dirty="0" err="1"/>
              <a:t>dianggap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yang </a:t>
            </a:r>
            <a:r>
              <a:rPr lang="en-US" dirty="0" err="1"/>
              <a:t>sehat</a:t>
            </a:r>
            <a:r>
              <a:rPr lang="en-US" dirty="0"/>
              <a:t>.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monopoli</a:t>
            </a:r>
            <a:r>
              <a:rPr lang="en-US" dirty="0"/>
              <a:t>,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dibiarkan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timbul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 </a:t>
            </a:r>
            <a:r>
              <a:rPr lang="en-US" dirty="0" err="1"/>
              <a:t>ketergantungan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pemilik</a:t>
            </a:r>
            <a:r>
              <a:rPr lang="en-US" dirty="0"/>
              <a:t>. </a:t>
            </a:r>
            <a:r>
              <a:rPr lang="en-US" dirty="0" err="1"/>
              <a:t>Pemerintah</a:t>
            </a:r>
            <a:r>
              <a:rPr lang="en-US" dirty="0"/>
              <a:t> yang </a:t>
            </a:r>
            <a:r>
              <a:rPr lang="en-US" dirty="0" err="1"/>
              <a:t>kompetitif</a:t>
            </a:r>
            <a:r>
              <a:rPr lang="en-US" dirty="0"/>
              <a:t> </a:t>
            </a:r>
            <a:r>
              <a:rPr lang="en-US" dirty="0" err="1"/>
              <a:t>disini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diartikan</a:t>
            </a:r>
            <a:r>
              <a:rPr lang="en-US" dirty="0"/>
              <a:t> </a:t>
            </a:r>
            <a:r>
              <a:rPr lang="en-US" b="1" dirty="0" err="1"/>
              <a:t>pemerintah</a:t>
            </a:r>
            <a:r>
              <a:rPr lang="en-US" b="1" dirty="0"/>
              <a:t> </a:t>
            </a:r>
            <a:r>
              <a:rPr lang="en-US" b="1" dirty="0" err="1"/>
              <a:t>wirausaha</a:t>
            </a:r>
            <a:r>
              <a:rPr lang="en-US" b="1" dirty="0"/>
              <a:t> yang </a:t>
            </a:r>
            <a:r>
              <a:rPr lang="en-US" b="1" dirty="0" err="1"/>
              <a:t>mampu</a:t>
            </a:r>
            <a:r>
              <a:rPr lang="en-US" b="1" dirty="0"/>
              <a:t> </a:t>
            </a:r>
            <a:r>
              <a:rPr lang="en-US" b="1" dirty="0" err="1"/>
              <a:t>bersaing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organisasi</a:t>
            </a:r>
            <a:r>
              <a:rPr lang="en-US" b="1" dirty="0"/>
              <a:t> </a:t>
            </a:r>
            <a:r>
              <a:rPr lang="en-US" b="1" dirty="0" err="1"/>
              <a:t>bisnis.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semuanya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dirty="0" err="1"/>
              <a:t>krativitas</a:t>
            </a:r>
            <a:r>
              <a:rPr lang="en-US" dirty="0"/>
              <a:t> </a:t>
            </a:r>
            <a:r>
              <a:rPr lang="en-US" dirty="0" err="1"/>
              <a:t>inovasi</a:t>
            </a:r>
            <a:r>
              <a:rPr lang="en-US" dirty="0"/>
              <a:t> yang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menguntungkan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Negara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masyarakatnya</a:t>
            </a:r>
            <a:r>
              <a:rPr lang="en-US" dirty="0"/>
              <a:t>.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pemberian</a:t>
            </a:r>
            <a:r>
              <a:rPr lang="en-US" dirty="0"/>
              <a:t> </a:t>
            </a:r>
            <a:r>
              <a:rPr lang="en-US" dirty="0" err="1"/>
              <a:t>penghargaan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pembiayaan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lembaga-lembaga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yang </a:t>
            </a:r>
            <a:r>
              <a:rPr lang="en-US" dirty="0" err="1"/>
              <a:t>berhasil</a:t>
            </a:r>
            <a:r>
              <a:rPr lang="en-US" dirty="0"/>
              <a:t> </a:t>
            </a:r>
            <a:r>
              <a:rPr lang="en-US" dirty="0" err="1"/>
              <a:t>maju</a:t>
            </a:r>
            <a:r>
              <a:rPr lang="en-US" dirty="0"/>
              <a:t> di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wilayah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diperhatikan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masyarakatnya</a:t>
            </a:r>
            <a:r>
              <a:rPr lang="en-US" dirty="0"/>
              <a:t>. Di </a:t>
            </a:r>
            <a:r>
              <a:rPr lang="en-US" dirty="0" err="1"/>
              <a:t>sanalah</a:t>
            </a:r>
            <a:r>
              <a:rPr lang="en-US" dirty="0"/>
              <a:t> </a:t>
            </a:r>
            <a:r>
              <a:rPr lang="en-US" dirty="0" err="1"/>
              <a:t>letak</a:t>
            </a:r>
            <a:r>
              <a:rPr lang="en-US" dirty="0"/>
              <a:t> </a:t>
            </a:r>
            <a:r>
              <a:rPr lang="en-US" dirty="0" err="1"/>
              <a:t>kompetisi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mebuat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pemerintahnya</a:t>
            </a:r>
            <a:r>
              <a:rPr lang="en-US" dirty="0"/>
              <a:t> </a:t>
            </a:r>
            <a:r>
              <a:rPr lang="en-US" dirty="0" err="1"/>
              <a:t>semangat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layaknya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perlombaan</a:t>
            </a:r>
            <a:r>
              <a:rPr lang="en-US" dirty="0"/>
              <a:t>.</a:t>
            </a:r>
          </a:p>
          <a:p>
            <a:pPr marL="0" lvl="0" indent="0">
              <a:buNone/>
            </a:pPr>
            <a:r>
              <a:rPr lang="en-US" b="1" dirty="0" err="1"/>
              <a:t>Prinsip</a:t>
            </a:r>
            <a:r>
              <a:rPr lang="en-US" b="1" dirty="0"/>
              <a:t> </a:t>
            </a:r>
            <a:r>
              <a:rPr lang="en-US" b="1" dirty="0" err="1"/>
              <a:t>Keempat</a:t>
            </a:r>
            <a:r>
              <a:rPr lang="en-US" b="1" dirty="0"/>
              <a:t>: </a:t>
            </a:r>
            <a:r>
              <a:rPr lang="en-US" b="1" dirty="0" err="1"/>
              <a:t>Pemerintah</a:t>
            </a:r>
            <a:r>
              <a:rPr lang="en-US" b="1" dirty="0"/>
              <a:t> yang </a:t>
            </a:r>
            <a:r>
              <a:rPr lang="en-US" b="1" dirty="0" err="1"/>
              <a:t>digerakkan</a:t>
            </a:r>
            <a:r>
              <a:rPr lang="en-US" b="1" dirty="0"/>
              <a:t> </a:t>
            </a:r>
            <a:r>
              <a:rPr lang="en-US" b="1" dirty="0" err="1"/>
              <a:t>misi</a:t>
            </a:r>
            <a:r>
              <a:rPr lang="en-US" b="1" dirty="0"/>
              <a:t> (Mission Driven Government).</a:t>
            </a:r>
          </a:p>
          <a:p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diharapkan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mengubah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yang </a:t>
            </a:r>
            <a:r>
              <a:rPr lang="en-US" dirty="0" err="1"/>
              <a:t>digerakkan</a:t>
            </a:r>
            <a:r>
              <a:rPr lang="en-US" dirty="0"/>
              <a:t> </a:t>
            </a:r>
            <a:r>
              <a:rPr lang="en-US" b="1" dirty="0"/>
              <a:t>oleh </a:t>
            </a:r>
            <a:r>
              <a:rPr lang="en-US" b="1" dirty="0" err="1"/>
              <a:t>peraturan</a:t>
            </a:r>
            <a:r>
              <a:rPr lang="en-US" b="1" dirty="0"/>
              <a:t> (Transforming Rule-Driven Organizations) </a:t>
            </a:r>
            <a:r>
              <a:rPr lang="en-US" b="1" dirty="0" err="1"/>
              <a:t>menjadi</a:t>
            </a:r>
            <a:r>
              <a:rPr lang="en-US" b="1" dirty="0"/>
              <a:t> </a:t>
            </a:r>
            <a:r>
              <a:rPr lang="en-US" b="1" dirty="0" err="1"/>
              <a:t>digerakkan</a:t>
            </a:r>
            <a:r>
              <a:rPr lang="en-US" b="1" dirty="0"/>
              <a:t> oleh </a:t>
            </a:r>
            <a:r>
              <a:rPr lang="en-US" b="1" dirty="0" err="1"/>
              <a:t>misi</a:t>
            </a:r>
            <a:r>
              <a:rPr lang="en-US" b="1" dirty="0"/>
              <a:t> (mission-driven</a:t>
            </a:r>
            <a:r>
              <a:rPr lang="en-US" dirty="0"/>
              <a:t>). </a:t>
            </a:r>
            <a:r>
              <a:rPr lang="en-US" dirty="0" err="1"/>
              <a:t>Seringkali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peristiwa</a:t>
            </a:r>
            <a:r>
              <a:rPr lang="en-US" dirty="0"/>
              <a:t> di </a:t>
            </a:r>
            <a:r>
              <a:rPr lang="en-US" dirty="0" err="1"/>
              <a:t>mana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en-US" dirty="0" err="1"/>
              <a:t>langkah-langkah</a:t>
            </a:r>
            <a:r>
              <a:rPr lang="en-US" dirty="0"/>
              <a:t> </a:t>
            </a:r>
            <a:r>
              <a:rPr lang="en-US" dirty="0" err="1"/>
              <a:t>strategis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peraturan-peraturan</a:t>
            </a:r>
            <a:r>
              <a:rPr lang="en-US" dirty="0"/>
              <a:t> yang </a:t>
            </a:r>
            <a:r>
              <a:rPr lang="en-US" dirty="0" err="1"/>
              <a:t>mengaturnya</a:t>
            </a:r>
            <a:r>
              <a:rPr lang="en-US" dirty="0"/>
              <a:t>.</a:t>
            </a:r>
          </a:p>
          <a:p>
            <a:r>
              <a:rPr lang="en-US" dirty="0" err="1"/>
              <a:t>Sementara</a:t>
            </a:r>
            <a:r>
              <a:rPr lang="en-US" dirty="0"/>
              <a:t> di </a:t>
            </a:r>
            <a:r>
              <a:rPr lang="en-US" dirty="0" err="1"/>
              <a:t>pihak</a:t>
            </a:r>
            <a:r>
              <a:rPr lang="en-US" dirty="0"/>
              <a:t> lain, </a:t>
            </a:r>
            <a:r>
              <a:rPr lang="en-US" dirty="0" err="1"/>
              <a:t>kerap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berani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cenderung</a:t>
            </a:r>
            <a:r>
              <a:rPr lang="en-US" dirty="0"/>
              <a:t> </a:t>
            </a:r>
            <a:r>
              <a:rPr lang="en-US" dirty="0" err="1"/>
              <a:t>bertentangan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yang </a:t>
            </a:r>
            <a:r>
              <a:rPr lang="en-US" dirty="0" err="1"/>
              <a:t>berlaku</a:t>
            </a:r>
            <a:r>
              <a:rPr lang="en-US" dirty="0"/>
              <a:t> (</a:t>
            </a:r>
            <a:r>
              <a:rPr lang="en-US" dirty="0" err="1"/>
              <a:t>walaupun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yang </a:t>
            </a:r>
            <a:r>
              <a:rPr lang="en-US" dirty="0" err="1"/>
              <a:t>bersangkutan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cocok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 </a:t>
            </a:r>
            <a:r>
              <a:rPr lang="en-US" dirty="0" err="1"/>
              <a:t>diterapkan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).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seringkali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peluang-peluang</a:t>
            </a:r>
            <a:r>
              <a:rPr lang="en-US" dirty="0"/>
              <a:t> </a:t>
            </a:r>
            <a:r>
              <a:rPr lang="en-US" dirty="0" err="1"/>
              <a:t>kemajuan</a:t>
            </a:r>
            <a:r>
              <a:rPr lang="en-US" dirty="0"/>
              <a:t> yang </a:t>
            </a:r>
            <a:r>
              <a:rPr lang="en-US" dirty="0" err="1"/>
              <a:t>lewat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terbuang</a:t>
            </a:r>
            <a:r>
              <a:rPr lang="en-US" dirty="0"/>
              <a:t> </a:t>
            </a:r>
            <a:r>
              <a:rPr lang="en-US" dirty="0" err="1"/>
              <a:t>begitu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ketidakmampuan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memanfaatkan</a:t>
            </a:r>
            <a:r>
              <a:rPr lang="en-US" dirty="0"/>
              <a:t> </a:t>
            </a:r>
            <a:r>
              <a:rPr lang="en-US" dirty="0" err="1"/>
              <a:t>situasi</a:t>
            </a:r>
            <a:r>
              <a:rPr lang="en-US" dirty="0"/>
              <a:t> </a:t>
            </a:r>
            <a:r>
              <a:rPr lang="en-US" dirty="0" err="1"/>
              <a:t>tersebut.Dalam</a:t>
            </a:r>
            <a:r>
              <a:rPr lang="en-US" dirty="0"/>
              <a:t> </a:t>
            </a:r>
            <a:r>
              <a:rPr lang="en-US" dirty="0" err="1"/>
              <a:t>dilema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seharusnya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berjalan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misi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menjadikan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jalan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misi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789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7418" y="360608"/>
            <a:ext cx="10536382" cy="6497392"/>
          </a:xfrm>
        </p:spPr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en-US" b="1" dirty="0" err="1"/>
              <a:t>Prinsip</a:t>
            </a:r>
            <a:r>
              <a:rPr lang="en-US" b="1" dirty="0"/>
              <a:t> </a:t>
            </a:r>
            <a:r>
              <a:rPr lang="en-US" b="1" dirty="0" err="1"/>
              <a:t>Kelima</a:t>
            </a:r>
            <a:r>
              <a:rPr lang="en-US" b="1" dirty="0"/>
              <a:t>: </a:t>
            </a:r>
            <a:r>
              <a:rPr lang="en-US" b="1" dirty="0" err="1"/>
              <a:t>Pemerintah</a:t>
            </a:r>
            <a:r>
              <a:rPr lang="en-US" b="1" dirty="0"/>
              <a:t> yang </a:t>
            </a:r>
            <a:r>
              <a:rPr lang="en-US" b="1" dirty="0" err="1"/>
              <a:t>berorientasi</a:t>
            </a:r>
            <a:r>
              <a:rPr lang="en-US" b="1" dirty="0"/>
              <a:t> </a:t>
            </a:r>
            <a:r>
              <a:rPr lang="en-US" b="1" dirty="0" err="1"/>
              <a:t>hasil</a:t>
            </a:r>
            <a:r>
              <a:rPr lang="en-US" b="1" dirty="0"/>
              <a:t> (Result Oriented Government)</a:t>
            </a:r>
          </a:p>
          <a:p>
            <a:r>
              <a:rPr lang="en-US" dirty="0" err="1"/>
              <a:t>Maksudnya</a:t>
            </a:r>
            <a:r>
              <a:rPr lang="en-US" dirty="0"/>
              <a:t> </a:t>
            </a:r>
            <a:r>
              <a:rPr lang="en-US" dirty="0" err="1"/>
              <a:t>ialah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haru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b="1" dirty="0" err="1"/>
              <a:t>fokus</a:t>
            </a:r>
            <a:r>
              <a:rPr lang="en-US" b="1" dirty="0"/>
              <a:t> </a:t>
            </a:r>
            <a:r>
              <a:rPr lang="en-US" b="1" dirty="0" err="1"/>
              <a:t>Membiayai</a:t>
            </a:r>
            <a:r>
              <a:rPr lang="en-US" b="1" dirty="0"/>
              <a:t> </a:t>
            </a:r>
            <a:r>
              <a:rPr lang="en-US" b="1" dirty="0" err="1"/>
              <a:t>hasil</a:t>
            </a:r>
            <a:r>
              <a:rPr lang="en-US" b="1" dirty="0"/>
              <a:t> </a:t>
            </a:r>
            <a:r>
              <a:rPr lang="en-US" b="1" dirty="0" err="1"/>
              <a:t>bukan</a:t>
            </a:r>
            <a:r>
              <a:rPr lang="en-US" b="1" dirty="0"/>
              <a:t> </a:t>
            </a:r>
            <a:r>
              <a:rPr lang="en-US" b="1" dirty="0" err="1"/>
              <a:t>masukan</a:t>
            </a:r>
            <a:r>
              <a:rPr lang="en-US" dirty="0"/>
              <a:t> (Funding outcomes, Not input). 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pembahasan</a:t>
            </a:r>
            <a:r>
              <a:rPr lang="en-US" dirty="0"/>
              <a:t> </a:t>
            </a:r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sebaiknya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sadari</a:t>
            </a:r>
            <a:r>
              <a:rPr lang="en-US" dirty="0"/>
              <a:t> </a:t>
            </a:r>
            <a:r>
              <a:rPr lang="en-US" dirty="0" err="1"/>
              <a:t>terlebih</a:t>
            </a:r>
            <a:r>
              <a:rPr lang="en-US" dirty="0"/>
              <a:t> </a:t>
            </a:r>
            <a:r>
              <a:rPr lang="en-US" dirty="0" err="1"/>
              <a:t>dahulu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yang paling </a:t>
            </a:r>
            <a:r>
              <a:rPr lang="en-US" dirty="0" err="1"/>
              <a:t>dirasakan</a:t>
            </a:r>
            <a:r>
              <a:rPr lang="en-US" dirty="0"/>
              <a:t> </a:t>
            </a:r>
            <a:r>
              <a:rPr lang="en-US" dirty="0" err="1"/>
              <a:t>manfaatnya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customer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b="1" dirty="0" err="1"/>
              <a:t>hasil</a:t>
            </a:r>
            <a:r>
              <a:rPr lang="en-US" b="1" dirty="0"/>
              <a:t> </a:t>
            </a:r>
            <a:r>
              <a:rPr lang="en-US" b="1" dirty="0" err="1"/>
              <a:t>keluaran</a:t>
            </a:r>
            <a:r>
              <a:rPr lang="en-US" b="1" dirty="0"/>
              <a:t> </a:t>
            </a:r>
            <a:r>
              <a:rPr lang="en-US" b="1" dirty="0" err="1"/>
              <a:t>dari</a:t>
            </a:r>
            <a:r>
              <a:rPr lang="en-US" b="1" dirty="0"/>
              <a:t> </a:t>
            </a:r>
            <a:r>
              <a:rPr lang="en-US" b="1" dirty="0" err="1"/>
              <a:t>setiap</a:t>
            </a:r>
            <a:r>
              <a:rPr lang="en-US" b="1" dirty="0"/>
              <a:t> </a:t>
            </a:r>
            <a:r>
              <a:rPr lang="en-US" b="1" dirty="0" err="1"/>
              <a:t>inisiatif</a:t>
            </a:r>
            <a:r>
              <a:rPr lang="en-US" dirty="0"/>
              <a:t>.  Yang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keberhasilan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keluaran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yang </a:t>
            </a:r>
            <a:r>
              <a:rPr lang="en-US" dirty="0" err="1"/>
              <a:t>diharapkan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segera</a:t>
            </a:r>
            <a:r>
              <a:rPr lang="en-US" dirty="0"/>
              <a:t> </a:t>
            </a:r>
            <a:r>
              <a:rPr lang="en-US" dirty="0" err="1"/>
              <a:t>mendatangkan</a:t>
            </a:r>
            <a:r>
              <a:rPr lang="en-US" dirty="0"/>
              <a:t> </a:t>
            </a:r>
            <a:r>
              <a:rPr lang="en-US" dirty="0" err="1"/>
              <a:t>manfaat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 </a:t>
            </a:r>
            <a:r>
              <a:rPr lang="en-US" dirty="0" err="1"/>
              <a:t>Dengan</a:t>
            </a:r>
            <a:r>
              <a:rPr lang="en-US" dirty="0"/>
              <a:t> kata lain,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yakin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usahanya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melahirkan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yang </a:t>
            </a:r>
            <a:r>
              <a:rPr lang="en-US" dirty="0" err="1"/>
              <a:t>berkualitas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bermutu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target </a:t>
            </a:r>
            <a:r>
              <a:rPr lang="en-US" dirty="0" err="1"/>
              <a:t>inilah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proses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yang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dilibatkan</a:t>
            </a:r>
            <a:r>
              <a:rPr lang="en-US" dirty="0"/>
              <a:t> (input); </a:t>
            </a:r>
            <a:r>
              <a:rPr lang="en-US" dirty="0" err="1"/>
              <a:t>serta</a:t>
            </a:r>
            <a:r>
              <a:rPr lang="en-US" dirty="0"/>
              <a:t> 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meninggalkan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yang </a:t>
            </a:r>
            <a:r>
              <a:rPr lang="en-US" dirty="0" err="1"/>
              <a:t>memfokuskan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masukan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memperhatikan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, yang </a:t>
            </a:r>
            <a:r>
              <a:rPr lang="en-US" dirty="0" err="1"/>
              <a:t>cenderung</a:t>
            </a:r>
            <a:r>
              <a:rPr lang="en-US" dirty="0"/>
              <a:t> </a:t>
            </a:r>
            <a:r>
              <a:rPr lang="en-US" dirty="0" err="1"/>
              <a:t>pemborosan</a:t>
            </a:r>
            <a:r>
              <a:rPr lang="en-US" dirty="0"/>
              <a:t>.</a:t>
            </a:r>
          </a:p>
          <a:p>
            <a:pPr marL="0" lvl="0" indent="0">
              <a:buNone/>
            </a:pPr>
            <a:r>
              <a:rPr lang="en-US" b="1" dirty="0" err="1"/>
              <a:t>Prinsip</a:t>
            </a:r>
            <a:r>
              <a:rPr lang="en-US" b="1" dirty="0"/>
              <a:t> </a:t>
            </a:r>
            <a:r>
              <a:rPr lang="en-US" b="1" dirty="0" err="1"/>
              <a:t>Keenam</a:t>
            </a:r>
            <a:r>
              <a:rPr lang="en-US" b="1" dirty="0"/>
              <a:t>: </a:t>
            </a:r>
            <a:r>
              <a:rPr lang="en-US" b="1" dirty="0" err="1"/>
              <a:t>Pemerintah</a:t>
            </a:r>
            <a:r>
              <a:rPr lang="en-US" b="1" dirty="0"/>
              <a:t> yang </a:t>
            </a:r>
            <a:r>
              <a:rPr lang="en-US" b="1" dirty="0" err="1"/>
              <a:t>berorientasi</a:t>
            </a:r>
            <a:r>
              <a:rPr lang="en-US" b="1" dirty="0"/>
              <a:t> </a:t>
            </a:r>
            <a:r>
              <a:rPr lang="en-US" b="1" dirty="0" err="1"/>
              <a:t>pelanggan</a:t>
            </a:r>
            <a:r>
              <a:rPr lang="en-US" b="1" dirty="0"/>
              <a:t> (Customer Driven Government)</a:t>
            </a:r>
          </a:p>
          <a:p>
            <a:r>
              <a:rPr lang="en-US" dirty="0" err="1"/>
              <a:t>Maksudnya</a:t>
            </a:r>
            <a:r>
              <a:rPr lang="en-US" dirty="0"/>
              <a:t> </a:t>
            </a:r>
            <a:r>
              <a:rPr lang="en-US" dirty="0" err="1"/>
              <a:t>ialah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pelanggan</a:t>
            </a:r>
            <a:r>
              <a:rPr lang="en-US" dirty="0"/>
              <a:t>,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birokrasi</a:t>
            </a:r>
            <a:r>
              <a:rPr lang="en-US" dirty="0"/>
              <a:t> (Meeting the Needs of Customer, not be Bureaucracy).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pelanggan</a:t>
            </a:r>
            <a:r>
              <a:rPr lang="en-US" dirty="0"/>
              <a:t>.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b="1" dirty="0" err="1"/>
              <a:t>meletakkan</a:t>
            </a:r>
            <a:r>
              <a:rPr lang="en-US" b="1" dirty="0"/>
              <a:t> </a:t>
            </a:r>
            <a:r>
              <a:rPr lang="en-US" b="1" dirty="0" err="1"/>
              <a:t>pelanggan</a:t>
            </a:r>
            <a:r>
              <a:rPr lang="en-US" b="1" dirty="0"/>
              <a:t> </a:t>
            </a:r>
            <a:r>
              <a:rPr lang="en-US" b="1" dirty="0" err="1"/>
              <a:t>sebagai</a:t>
            </a:r>
            <a:r>
              <a:rPr lang="en-US" b="1" dirty="0"/>
              <a:t> </a:t>
            </a:r>
            <a:r>
              <a:rPr lang="en-US" b="1" dirty="0" err="1"/>
              <a:t>hal</a:t>
            </a:r>
            <a:r>
              <a:rPr lang="en-US" b="1" dirty="0"/>
              <a:t> paling </a:t>
            </a:r>
            <a:r>
              <a:rPr lang="en-US" b="1" dirty="0" err="1"/>
              <a:t>depan</a:t>
            </a:r>
            <a:r>
              <a:rPr lang="en-US" dirty="0"/>
              <a:t>.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kepuasan</a:t>
            </a:r>
            <a:r>
              <a:rPr lang="en-US" dirty="0"/>
              <a:t> </a:t>
            </a:r>
            <a:r>
              <a:rPr lang="en-US" dirty="0" err="1"/>
              <a:t>pelanggan</a:t>
            </a:r>
            <a:r>
              <a:rPr lang="en-US" dirty="0"/>
              <a:t> </a:t>
            </a:r>
            <a:r>
              <a:rPr lang="en-US" dirty="0" err="1"/>
              <a:t>diletakkan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sasaran</a:t>
            </a:r>
            <a:r>
              <a:rPr lang="en-US" dirty="0"/>
              <a:t> </a:t>
            </a:r>
            <a:r>
              <a:rPr lang="en-US" dirty="0" err="1"/>
              <a:t>penyampaian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mendengarkan</a:t>
            </a:r>
            <a:r>
              <a:rPr lang="en-US" dirty="0"/>
              <a:t> </a:t>
            </a:r>
            <a:r>
              <a:rPr lang="en-US" dirty="0" err="1"/>
              <a:t>suara</a:t>
            </a:r>
            <a:r>
              <a:rPr lang="en-US" dirty="0"/>
              <a:t> </a:t>
            </a:r>
            <a:r>
              <a:rPr lang="en-US" dirty="0" err="1"/>
              <a:t>pelanggan.Dengan</a:t>
            </a:r>
            <a:r>
              <a:rPr lang="en-US" dirty="0"/>
              <a:t> </a:t>
            </a:r>
            <a:r>
              <a:rPr lang="en-US" dirty="0" err="1"/>
              <a:t>memperhatikan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pelanggan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memperhatikan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pelanggan</a:t>
            </a:r>
            <a:r>
              <a:rPr lang="en-US" dirty="0"/>
              <a:t>,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responsif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inovatif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3542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139" y="151371"/>
            <a:ext cx="10515600" cy="6210791"/>
          </a:xfrm>
        </p:spPr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en-US" b="1" dirty="0" err="1"/>
              <a:t>Prinsip</a:t>
            </a:r>
            <a:r>
              <a:rPr lang="en-US" b="1" dirty="0"/>
              <a:t> </a:t>
            </a:r>
            <a:r>
              <a:rPr lang="en-US" b="1" dirty="0" err="1"/>
              <a:t>Ketujuh</a:t>
            </a:r>
            <a:r>
              <a:rPr lang="en-US" b="1" dirty="0"/>
              <a:t>: </a:t>
            </a:r>
            <a:r>
              <a:rPr lang="en-US" b="1" dirty="0" err="1"/>
              <a:t>Pemerintah</a:t>
            </a:r>
            <a:r>
              <a:rPr lang="en-US" b="1" dirty="0"/>
              <a:t> </a:t>
            </a:r>
            <a:r>
              <a:rPr lang="en-US" b="1" dirty="0" err="1"/>
              <a:t>wirausaha</a:t>
            </a:r>
            <a:r>
              <a:rPr lang="en-US" b="1" dirty="0"/>
              <a:t> (Enterprising Government)</a:t>
            </a:r>
          </a:p>
          <a:p>
            <a:r>
              <a:rPr lang="en-US" dirty="0" err="1"/>
              <a:t>Intinya</a:t>
            </a:r>
            <a:r>
              <a:rPr lang="en-US" dirty="0"/>
              <a:t> </a:t>
            </a:r>
            <a:r>
              <a:rPr lang="en-US" dirty="0" err="1"/>
              <a:t>ialah</a:t>
            </a:r>
            <a:r>
              <a:rPr lang="en-US" dirty="0"/>
              <a:t> </a:t>
            </a:r>
            <a:r>
              <a:rPr lang="en-US" b="1" dirty="0" err="1"/>
              <a:t>Menghasilkan</a:t>
            </a:r>
            <a:r>
              <a:rPr lang="en-US" b="1" dirty="0"/>
              <a:t> </a:t>
            </a:r>
            <a:r>
              <a:rPr lang="en-US" b="1" dirty="0" err="1"/>
              <a:t>ketimbang</a:t>
            </a:r>
            <a:r>
              <a:rPr lang="en-US" b="1" dirty="0"/>
              <a:t> </a:t>
            </a:r>
            <a:r>
              <a:rPr lang="en-US" b="1" dirty="0" err="1"/>
              <a:t>membelanjakan</a:t>
            </a:r>
            <a:r>
              <a:rPr lang="en-US" dirty="0"/>
              <a:t> (Earning Rather than Spending).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wirausaha</a:t>
            </a:r>
            <a:r>
              <a:rPr lang="en-US" dirty="0"/>
              <a:t> </a:t>
            </a:r>
            <a:r>
              <a:rPr lang="en-US" dirty="0" err="1"/>
              <a:t>ialah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yang </a:t>
            </a:r>
            <a:r>
              <a:rPr lang="en-US" dirty="0" err="1"/>
              <a:t>memfokuskan</a:t>
            </a:r>
            <a:r>
              <a:rPr lang="en-US" dirty="0"/>
              <a:t> </a:t>
            </a:r>
            <a:r>
              <a:rPr lang="en-US" dirty="0" err="1"/>
              <a:t>energinya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kinerjanya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membelanjakan</a:t>
            </a:r>
            <a:r>
              <a:rPr lang="en-US" dirty="0"/>
              <a:t> </a:t>
            </a:r>
            <a:r>
              <a:rPr lang="en-US" dirty="0" err="1"/>
              <a:t>uangnya.Pada</a:t>
            </a:r>
            <a:r>
              <a:rPr lang="en-US" dirty="0"/>
              <a:t> </a:t>
            </a:r>
            <a:r>
              <a:rPr lang="en-US" dirty="0" err="1"/>
              <a:t>kenyataanya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hampir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pemerintahan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pusat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yang </a:t>
            </a:r>
            <a:r>
              <a:rPr lang="en-US" dirty="0" err="1"/>
              <a:t>dibiayai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anggaran</a:t>
            </a:r>
            <a:r>
              <a:rPr lang="en-US" dirty="0"/>
              <a:t> </a:t>
            </a:r>
            <a:r>
              <a:rPr lang="en-US" dirty="0" err="1"/>
              <a:t>belanja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.</a:t>
            </a:r>
          </a:p>
          <a:p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terlihat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keberadaan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birokrasi</a:t>
            </a:r>
            <a:r>
              <a:rPr lang="en-US" dirty="0"/>
              <a:t> </a:t>
            </a:r>
            <a:r>
              <a:rPr lang="en-US" dirty="0" err="1"/>
              <a:t>pemerintahan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beban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anggaran</a:t>
            </a:r>
            <a:r>
              <a:rPr lang="en-US" dirty="0"/>
              <a:t> </a:t>
            </a:r>
            <a:r>
              <a:rPr lang="en-US" dirty="0" err="1"/>
              <a:t>belanja</a:t>
            </a:r>
            <a:r>
              <a:rPr lang="en-US" dirty="0"/>
              <a:t> Negara. 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menemukan</a:t>
            </a:r>
            <a:r>
              <a:rPr lang="en-US" dirty="0"/>
              <a:t> </a:t>
            </a:r>
            <a:r>
              <a:rPr lang="en-US" dirty="0" err="1"/>
              <a:t>sumber-sumber</a:t>
            </a:r>
            <a:r>
              <a:rPr lang="en-US" dirty="0"/>
              <a:t> </a:t>
            </a:r>
            <a:r>
              <a:rPr lang="en-US" dirty="0" err="1"/>
              <a:t>penghasilan</a:t>
            </a:r>
            <a:r>
              <a:rPr lang="en-US" dirty="0"/>
              <a:t> </a:t>
            </a:r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penghasilan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disepakati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pajak.Sehingga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terlalu</a:t>
            </a:r>
            <a:r>
              <a:rPr lang="en-US" dirty="0"/>
              <a:t> </a:t>
            </a:r>
            <a:r>
              <a:rPr lang="en-US" dirty="0" err="1"/>
              <a:t>menggantungkan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penerimaan</a:t>
            </a:r>
            <a:r>
              <a:rPr lang="en-US" dirty="0"/>
              <a:t> </a:t>
            </a:r>
            <a:r>
              <a:rPr lang="en-US" dirty="0" err="1"/>
              <a:t>pajak</a:t>
            </a:r>
            <a:r>
              <a:rPr lang="en-US" dirty="0"/>
              <a:t>. </a:t>
            </a:r>
            <a:r>
              <a:rPr lang="en-US" dirty="0" err="1"/>
              <a:t>Pajak</a:t>
            </a:r>
            <a:r>
              <a:rPr lang="en-US" dirty="0"/>
              <a:t> yang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ditentang</a:t>
            </a:r>
            <a:r>
              <a:rPr lang="en-US" dirty="0"/>
              <a:t> </a:t>
            </a:r>
            <a:r>
              <a:rPr lang="en-US" dirty="0" err="1"/>
              <a:t>masyarakatnya</a:t>
            </a:r>
            <a:r>
              <a:rPr lang="en-US" dirty="0"/>
              <a:t>.</a:t>
            </a:r>
          </a:p>
          <a:p>
            <a:pPr marL="0" lvl="0" indent="0">
              <a:buNone/>
            </a:pPr>
            <a:r>
              <a:rPr lang="en-US" b="1" dirty="0" err="1"/>
              <a:t>Prinsip</a:t>
            </a:r>
            <a:r>
              <a:rPr lang="en-US" b="1" dirty="0"/>
              <a:t> </a:t>
            </a:r>
            <a:r>
              <a:rPr lang="en-US" b="1" dirty="0" err="1"/>
              <a:t>Kedelapan</a:t>
            </a:r>
            <a:r>
              <a:rPr lang="en-US" b="1" dirty="0"/>
              <a:t>: </a:t>
            </a:r>
            <a:r>
              <a:rPr lang="en-US" b="1" dirty="0" err="1"/>
              <a:t>Pemerintah</a:t>
            </a:r>
            <a:r>
              <a:rPr lang="en-US" b="1" dirty="0"/>
              <a:t> yang </a:t>
            </a:r>
            <a:r>
              <a:rPr lang="en-US" b="1" dirty="0" err="1"/>
              <a:t>antisipasi</a:t>
            </a:r>
            <a:r>
              <a:rPr lang="en-US" b="1" dirty="0"/>
              <a:t> (Anticipatory Government)</a:t>
            </a:r>
          </a:p>
          <a:p>
            <a:r>
              <a:rPr lang="en-US" dirty="0" err="1"/>
              <a:t>Mencegah</a:t>
            </a:r>
            <a:r>
              <a:rPr lang="en-US" dirty="0"/>
              <a:t> </a:t>
            </a:r>
            <a:r>
              <a:rPr lang="en-US" dirty="0" err="1"/>
              <a:t>ketimbang</a:t>
            </a:r>
            <a:r>
              <a:rPr lang="en-US" dirty="0"/>
              <a:t> </a:t>
            </a:r>
            <a:r>
              <a:rPr lang="en-US" dirty="0" err="1"/>
              <a:t>Mengobati</a:t>
            </a:r>
            <a:r>
              <a:rPr lang="en-US" dirty="0"/>
              <a:t> (</a:t>
            </a:r>
            <a:r>
              <a:rPr lang="en-US" dirty="0" err="1"/>
              <a:t>Preventon</a:t>
            </a:r>
            <a:r>
              <a:rPr lang="en-US" dirty="0"/>
              <a:t> Rather than Cure).</a:t>
            </a:r>
            <a:r>
              <a:rPr lang="en-US" dirty="0" err="1"/>
              <a:t>Pepatah</a:t>
            </a:r>
            <a:r>
              <a:rPr lang="en-US" dirty="0"/>
              <a:t> lama </a:t>
            </a:r>
            <a:r>
              <a:rPr lang="en-US" dirty="0" err="1"/>
              <a:t>mengatakan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“</a:t>
            </a:r>
            <a:r>
              <a:rPr lang="en-US" dirty="0" err="1"/>
              <a:t>mencegah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mengobati</a:t>
            </a:r>
            <a:r>
              <a:rPr lang="en-US" dirty="0"/>
              <a:t>”. Hal yang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berlaku</a:t>
            </a:r>
            <a:r>
              <a:rPr lang="en-US" dirty="0"/>
              <a:t> pula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kepemerintahan</a:t>
            </a:r>
            <a:r>
              <a:rPr lang="en-US" dirty="0"/>
              <a:t>.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berfokus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mencegah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yang </a:t>
            </a:r>
            <a:r>
              <a:rPr lang="en-US" dirty="0" err="1"/>
              <a:t>timbul</a:t>
            </a:r>
            <a:r>
              <a:rPr lang="en-US" dirty="0"/>
              <a:t> </a:t>
            </a:r>
            <a:r>
              <a:rPr lang="en-US" dirty="0" err="1"/>
              <a:t>ketimbang</a:t>
            </a:r>
            <a:r>
              <a:rPr lang="en-US" dirty="0"/>
              <a:t> </a:t>
            </a:r>
            <a:r>
              <a:rPr lang="en-US" dirty="0" err="1"/>
              <a:t>memusatkan</a:t>
            </a:r>
            <a:r>
              <a:rPr lang="en-US" dirty="0"/>
              <a:t> </a:t>
            </a:r>
            <a:r>
              <a:rPr lang="en-US" dirty="0" err="1"/>
              <a:t>penyediaan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demi </a:t>
            </a: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(</a:t>
            </a:r>
            <a:r>
              <a:rPr lang="en-US" dirty="0" err="1"/>
              <a:t>mengobati</a:t>
            </a:r>
            <a:r>
              <a:rPr lang="en-US" dirty="0"/>
              <a:t>).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ampuh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meraih</a:t>
            </a:r>
            <a:r>
              <a:rPr lang="en-US" dirty="0"/>
              <a:t> </a:t>
            </a:r>
            <a:r>
              <a:rPr lang="en-US" dirty="0" err="1"/>
              <a:t>peluang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tarduga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mencegah</a:t>
            </a:r>
            <a:r>
              <a:rPr lang="en-US" dirty="0"/>
              <a:t> </a:t>
            </a:r>
            <a:r>
              <a:rPr lang="en-US" dirty="0" err="1"/>
              <a:t>krisis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terduga.Intinya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proaktif</a:t>
            </a:r>
            <a:r>
              <a:rPr lang="en-US" dirty="0"/>
              <a:t>.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2401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2108" y="425002"/>
            <a:ext cx="10411691" cy="6432997"/>
          </a:xfrm>
        </p:spPr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en-US" b="1" dirty="0" err="1"/>
              <a:t>Prinsip</a:t>
            </a:r>
            <a:r>
              <a:rPr lang="en-US" b="1" dirty="0"/>
              <a:t> </a:t>
            </a:r>
            <a:r>
              <a:rPr lang="en-US" b="1" dirty="0" err="1"/>
              <a:t>Kesembilan</a:t>
            </a:r>
            <a:r>
              <a:rPr lang="en-US" b="1" dirty="0"/>
              <a:t>: </a:t>
            </a:r>
            <a:r>
              <a:rPr lang="en-US" b="1" dirty="0" err="1"/>
              <a:t>Pemerintah</a:t>
            </a:r>
            <a:r>
              <a:rPr lang="en-US" b="1" dirty="0"/>
              <a:t> yang </a:t>
            </a:r>
            <a:r>
              <a:rPr lang="en-US" b="1" dirty="0" err="1"/>
              <a:t>desentralis</a:t>
            </a:r>
            <a:r>
              <a:rPr lang="en-US" b="1" dirty="0"/>
              <a:t> (Decentralized Government)</a:t>
            </a:r>
          </a:p>
          <a:p>
            <a:r>
              <a:rPr lang="en-US" dirty="0"/>
              <a:t>Dari </a:t>
            </a:r>
            <a:r>
              <a:rPr lang="en-US" b="1" dirty="0" err="1"/>
              <a:t>hierarki</a:t>
            </a:r>
            <a:r>
              <a:rPr lang="en-US" b="1" dirty="0"/>
              <a:t> </a:t>
            </a:r>
            <a:r>
              <a:rPr lang="en-US" b="1" dirty="0" err="1"/>
              <a:t>menuju</a:t>
            </a:r>
            <a:r>
              <a:rPr lang="en-US" b="1" dirty="0"/>
              <a:t> </a:t>
            </a:r>
            <a:r>
              <a:rPr lang="en-US" b="1" dirty="0" err="1"/>
              <a:t>partisipasi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tim</a:t>
            </a:r>
            <a:r>
              <a:rPr lang="en-US" b="1" dirty="0"/>
              <a:t> </a:t>
            </a:r>
            <a:r>
              <a:rPr lang="en-US" b="1" dirty="0" err="1"/>
              <a:t>kerja</a:t>
            </a:r>
            <a:r>
              <a:rPr lang="en-US" dirty="0"/>
              <a:t> (From Hierarchy to Participation and Teamwork), </a:t>
            </a:r>
            <a:r>
              <a:rPr lang="en-US" dirty="0" err="1"/>
              <a:t>Artinya</a:t>
            </a:r>
            <a:r>
              <a:rPr lang="en-US" dirty="0"/>
              <a:t>, </a:t>
            </a:r>
            <a:r>
              <a:rPr lang="en-US" dirty="0" err="1"/>
              <a:t>peranan</a:t>
            </a:r>
            <a:r>
              <a:rPr lang="en-US" dirty="0"/>
              <a:t> </a:t>
            </a:r>
            <a:r>
              <a:rPr lang="en-US" dirty="0" err="1"/>
              <a:t>komando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hierarki</a:t>
            </a:r>
            <a:r>
              <a:rPr lang="en-US" dirty="0"/>
              <a:t> </a:t>
            </a:r>
            <a:r>
              <a:rPr lang="en-US" dirty="0" err="1"/>
              <a:t>ditinggal</a:t>
            </a:r>
            <a:r>
              <a:rPr lang="en-US" dirty="0"/>
              <a:t>. </a:t>
            </a:r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zaman</a:t>
            </a:r>
            <a:r>
              <a:rPr lang="en-US" dirty="0"/>
              <a:t> yang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maju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mengglobal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maju</a:t>
            </a:r>
            <a:r>
              <a:rPr lang="en-US" dirty="0"/>
              <a:t>,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semestinya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menurunkan</a:t>
            </a:r>
            <a:r>
              <a:rPr lang="en-US" dirty="0"/>
              <a:t> </a:t>
            </a:r>
            <a:r>
              <a:rPr lang="en-US" dirty="0" err="1"/>
              <a:t>wewenang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lembaga-lembaga</a:t>
            </a:r>
            <a:r>
              <a:rPr lang="en-US" dirty="0"/>
              <a:t> di </a:t>
            </a:r>
            <a:r>
              <a:rPr lang="en-US" dirty="0" err="1"/>
              <a:t>bawahnya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mendorong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berurusan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pelanggan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. </a:t>
            </a:r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/>
              <a:t>menciptakan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yang solid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rata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sebanding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pemerintahnya</a:t>
            </a:r>
            <a:r>
              <a:rPr lang="en-US" dirty="0"/>
              <a:t>. </a:t>
            </a:r>
            <a:r>
              <a:rPr lang="en-US" dirty="0" err="1"/>
              <a:t>Melahirkan</a:t>
            </a:r>
            <a:r>
              <a:rPr lang="en-US" dirty="0"/>
              <a:t> </a:t>
            </a:r>
            <a:r>
              <a:rPr lang="en-US" dirty="0" err="1"/>
              <a:t>partisipasi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,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pengkomandoan</a:t>
            </a:r>
            <a:r>
              <a:rPr lang="en-US" dirty="0"/>
              <a:t> yang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terlihat</a:t>
            </a:r>
            <a:r>
              <a:rPr lang="en-US" dirty="0"/>
              <a:t> </a:t>
            </a:r>
            <a:r>
              <a:rPr lang="en-US" dirty="0" err="1"/>
              <a:t>kaku</a:t>
            </a:r>
            <a:r>
              <a:rPr lang="en-US" dirty="0"/>
              <a:t>. </a:t>
            </a:r>
            <a:r>
              <a:rPr lang="en-US" dirty="0" err="1"/>
              <a:t>Dengan</a:t>
            </a:r>
            <a:r>
              <a:rPr lang="en-US" dirty="0"/>
              <a:t> kata lain,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memberi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gerak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agar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bersama-sama</a:t>
            </a:r>
            <a:r>
              <a:rPr lang="en-US" dirty="0"/>
              <a:t> </a:t>
            </a:r>
            <a:r>
              <a:rPr lang="en-US" dirty="0" err="1"/>
              <a:t>menciptakan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kreatif</a:t>
            </a:r>
            <a:r>
              <a:rPr lang="en-US" dirty="0"/>
              <a:t>.</a:t>
            </a:r>
          </a:p>
          <a:p>
            <a:pPr marL="0" lvl="0" indent="0">
              <a:buNone/>
            </a:pPr>
            <a:r>
              <a:rPr lang="en-US" b="1" dirty="0" err="1"/>
              <a:t>Prinsip</a:t>
            </a:r>
            <a:r>
              <a:rPr lang="en-US" b="1" dirty="0"/>
              <a:t> </a:t>
            </a:r>
            <a:r>
              <a:rPr lang="en-US" b="1" dirty="0" err="1"/>
              <a:t>Kesepuluh</a:t>
            </a:r>
            <a:r>
              <a:rPr lang="en-US" b="1" dirty="0"/>
              <a:t>: </a:t>
            </a:r>
            <a:r>
              <a:rPr lang="en-US" b="1" dirty="0" err="1"/>
              <a:t>Pemerintah</a:t>
            </a:r>
            <a:r>
              <a:rPr lang="en-US" b="1" dirty="0"/>
              <a:t> yang </a:t>
            </a:r>
            <a:r>
              <a:rPr lang="en-US" b="1" dirty="0" err="1"/>
              <a:t>berorientasi</a:t>
            </a:r>
            <a:r>
              <a:rPr lang="en-US" b="1" dirty="0"/>
              <a:t> </a:t>
            </a:r>
            <a:r>
              <a:rPr lang="en-US" b="1" dirty="0" err="1"/>
              <a:t>pasar</a:t>
            </a:r>
            <a:r>
              <a:rPr lang="en-US" b="1" dirty="0"/>
              <a:t> (Market Oriented Government)</a:t>
            </a:r>
          </a:p>
          <a:p>
            <a:r>
              <a:rPr lang="en-US" dirty="0" err="1"/>
              <a:t>Mendongkrak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 (Leveraging change </a:t>
            </a:r>
            <a:r>
              <a:rPr lang="en-US" dirty="0" err="1"/>
              <a:t>throught</a:t>
            </a:r>
            <a:r>
              <a:rPr lang="en-US" dirty="0"/>
              <a:t> the Market), </a:t>
            </a:r>
            <a:r>
              <a:rPr lang="en-US" dirty="0" err="1"/>
              <a:t>artinya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mendongkrak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. </a:t>
            </a:r>
            <a:r>
              <a:rPr lang="en-US" dirty="0" err="1"/>
              <a:t>Mekanisme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keunggulan</a:t>
            </a:r>
            <a:r>
              <a:rPr lang="en-US" dirty="0"/>
              <a:t> </a:t>
            </a:r>
            <a:r>
              <a:rPr lang="en-US" dirty="0" err="1"/>
              <a:t>ketimbang</a:t>
            </a:r>
            <a:r>
              <a:rPr lang="en-US" dirty="0"/>
              <a:t> </a:t>
            </a:r>
            <a:r>
              <a:rPr lang="en-US" dirty="0" err="1"/>
              <a:t>mekanisme</a:t>
            </a:r>
            <a:r>
              <a:rPr lang="en-US" dirty="0"/>
              <a:t> </a:t>
            </a:r>
            <a:r>
              <a:rPr lang="en-US" dirty="0" err="1"/>
              <a:t>administrasi</a:t>
            </a:r>
            <a:r>
              <a:rPr lang="en-US" dirty="0"/>
              <a:t>. </a:t>
            </a: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dasarnya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desentralis.Harga</a:t>
            </a:r>
            <a:r>
              <a:rPr lang="en-US" dirty="0"/>
              <a:t> </a:t>
            </a:r>
            <a:r>
              <a:rPr lang="en-US" dirty="0" err="1"/>
              <a:t>ditentukan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yang paling di </a:t>
            </a:r>
            <a:r>
              <a:rPr lang="en-US" dirty="0" err="1"/>
              <a:t>atas.Namun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bersaing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sehat</a:t>
            </a:r>
            <a:r>
              <a:rPr lang="en-US" dirty="0"/>
              <a:t>,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kompetitif.Jika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sadari</a:t>
            </a:r>
            <a:r>
              <a:rPr lang="en-US" dirty="0"/>
              <a:t>, </a:t>
            </a:r>
            <a:r>
              <a:rPr lang="en-US" dirty="0" err="1"/>
              <a:t>sebenaranya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kesempatan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pelanggan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pilihannya</a:t>
            </a:r>
            <a:r>
              <a:rPr lang="en-US" dirty="0"/>
              <a:t>. </a:t>
            </a:r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peka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respon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 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cepat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4205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B. Banishing / </a:t>
            </a:r>
            <a:r>
              <a:rPr lang="en-US" dirty="0" err="1"/>
              <a:t>memangkas</a:t>
            </a:r>
            <a:r>
              <a:rPr lang="en-US" dirty="0"/>
              <a:t> </a:t>
            </a:r>
            <a:r>
              <a:rPr lang="en-US" dirty="0" err="1"/>
              <a:t>Bureucracy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Banishing Bureaucracy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tinddakan</a:t>
            </a:r>
            <a:r>
              <a:rPr lang="en-US" dirty="0"/>
              <a:t> </a:t>
            </a:r>
            <a:r>
              <a:rPr lang="en-US" dirty="0" err="1"/>
              <a:t>efektivitas</a:t>
            </a:r>
            <a:r>
              <a:rPr lang="en-US" dirty="0"/>
              <a:t> dan </a:t>
            </a:r>
            <a:r>
              <a:rPr lang="en-US" dirty="0" err="1"/>
              <a:t>efisiensi</a:t>
            </a:r>
            <a:r>
              <a:rPr lang="en-US" dirty="0"/>
              <a:t> </a:t>
            </a:r>
            <a:r>
              <a:rPr lang="en-US" dirty="0" err="1"/>
              <a:t>sekaligus</a:t>
            </a:r>
            <a:r>
              <a:rPr lang="en-US" dirty="0"/>
              <a:t>,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pemangkasan</a:t>
            </a:r>
            <a:r>
              <a:rPr lang="en-US" dirty="0"/>
              <a:t>, </a:t>
            </a:r>
            <a:r>
              <a:rPr lang="en-US" dirty="0" err="1"/>
              <a:t>menggabungkan</a:t>
            </a:r>
            <a:r>
              <a:rPr lang="en-US" dirty="0"/>
              <a:t>, </a:t>
            </a:r>
            <a:r>
              <a:rPr lang="en-US" dirty="0" err="1"/>
              <a:t>memboboti</a:t>
            </a:r>
            <a:r>
              <a:rPr lang="en-US" dirty="0"/>
              <a:t>, </a:t>
            </a:r>
            <a:r>
              <a:rPr lang="en-US" dirty="0" err="1"/>
              <a:t>merevisi</a:t>
            </a:r>
            <a:r>
              <a:rPr lang="en-US" dirty="0"/>
              <a:t> dan </a:t>
            </a:r>
            <a:r>
              <a:rPr lang="en-US" dirty="0" err="1"/>
              <a:t>sejenisnya</a:t>
            </a:r>
            <a:r>
              <a:rPr lang="en-US" dirty="0"/>
              <a:t> (</a:t>
            </a:r>
            <a:r>
              <a:rPr lang="en-US" dirty="0" err="1"/>
              <a:t>Osborn&amp;plastrik</a:t>
            </a:r>
            <a:r>
              <a:rPr lang="en-US" dirty="0"/>
              <a:t>, 2000) </a:t>
            </a:r>
          </a:p>
          <a:p>
            <a:r>
              <a:rPr lang="en-US" dirty="0"/>
              <a:t>BB </a:t>
            </a:r>
            <a:r>
              <a:rPr lang="en-US" dirty="0" err="1"/>
              <a:t>bukanlah</a:t>
            </a:r>
            <a:r>
              <a:rPr lang="en-US" dirty="0"/>
              <a:t> </a:t>
            </a:r>
            <a:r>
              <a:rPr lang="en-US" dirty="0" err="1"/>
              <a:t>diartikan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pelangsingan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aparat</a:t>
            </a:r>
            <a:r>
              <a:rPr lang="en-US" dirty="0"/>
              <a:t> </a:t>
            </a:r>
            <a:r>
              <a:rPr lang="en-US" dirty="0" err="1"/>
              <a:t>birokrasi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perampingan</a:t>
            </a:r>
            <a:r>
              <a:rPr lang="en-US" dirty="0"/>
              <a:t> </a:t>
            </a:r>
            <a:r>
              <a:rPr lang="en-US" dirty="0" err="1"/>
              <a:t>anggaran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artian</a:t>
            </a:r>
            <a:r>
              <a:rPr lang="en-US" dirty="0"/>
              <a:t> yang </a:t>
            </a:r>
            <a:r>
              <a:rPr lang="en-US" dirty="0" err="1"/>
              <a:t>sempit</a:t>
            </a:r>
            <a:r>
              <a:rPr lang="en-US" dirty="0"/>
              <a:t>. </a:t>
            </a:r>
            <a:r>
              <a:rPr lang="en-US" dirty="0" err="1"/>
              <a:t>Melainkan</a:t>
            </a:r>
            <a:r>
              <a:rPr lang="en-US" dirty="0"/>
              <a:t>, </a:t>
            </a:r>
            <a:r>
              <a:rPr lang="en-US" dirty="0" err="1"/>
              <a:t>perampingan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benar-benar</a:t>
            </a:r>
            <a:r>
              <a:rPr lang="en-US" dirty="0"/>
              <a:t> </a:t>
            </a:r>
            <a:r>
              <a:rPr lang="en-US" dirty="0" err="1"/>
              <a:t>efektif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efisien</a:t>
            </a:r>
            <a:r>
              <a:rPr lang="en-US" dirty="0"/>
              <a:t>. Dan </a:t>
            </a:r>
            <a:r>
              <a:rPr lang="en-US" dirty="0" err="1"/>
              <a:t>walaupun</a:t>
            </a:r>
            <a:r>
              <a:rPr lang="en-US" dirty="0"/>
              <a:t> 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berusaha</a:t>
            </a:r>
            <a:r>
              <a:rPr lang="en-US" dirty="0"/>
              <a:t> </a:t>
            </a:r>
            <a:r>
              <a:rPr lang="en-US" dirty="0" err="1"/>
              <a:t>menerapkan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swasta</a:t>
            </a:r>
            <a:r>
              <a:rPr lang="en-US" dirty="0"/>
              <a:t> yang </a:t>
            </a:r>
            <a:r>
              <a:rPr lang="en-US" dirty="0" err="1"/>
              <a:t>begitu</a:t>
            </a:r>
            <a:r>
              <a:rPr lang="en-US" dirty="0"/>
              <a:t> professional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kerjanya</a:t>
            </a:r>
            <a:r>
              <a:rPr lang="en-US" dirty="0"/>
              <a:t> (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/>
              <a:t>persaingan</a:t>
            </a:r>
            <a:r>
              <a:rPr lang="en-US" dirty="0"/>
              <a:t> yang </a:t>
            </a:r>
            <a:r>
              <a:rPr lang="en-US" dirty="0" err="1"/>
              <a:t>sengit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lain demi </a:t>
            </a:r>
            <a:r>
              <a:rPr lang="en-US" dirty="0" err="1"/>
              <a:t>memperebutkan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),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bermaksud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memprivatisasi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ataupun</a:t>
            </a:r>
            <a:r>
              <a:rPr lang="en-US" dirty="0"/>
              <a:t> </a:t>
            </a:r>
            <a:r>
              <a:rPr lang="en-US" dirty="0" err="1"/>
              <a:t>menjual</a:t>
            </a:r>
            <a:r>
              <a:rPr lang="en-US" dirty="0"/>
              <a:t> asset </a:t>
            </a:r>
            <a:r>
              <a:rPr lang="en-US" dirty="0" err="1"/>
              <a:t>pemerintah</a:t>
            </a:r>
            <a:r>
              <a:rPr lang="en-US" dirty="0"/>
              <a:t>, </a:t>
            </a:r>
            <a:r>
              <a:rPr lang="en-US" dirty="0" err="1"/>
              <a:t>memberi</a:t>
            </a:r>
            <a:r>
              <a:rPr lang="en-US" dirty="0"/>
              <a:t> </a:t>
            </a:r>
            <a:r>
              <a:rPr lang="en-US" dirty="0" err="1"/>
              <a:t>kontrak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gampangnya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sejenisnya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8457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Osborne dan </a:t>
            </a:r>
            <a:r>
              <a:rPr lang="en-US" sz="3200" dirty="0" err="1"/>
              <a:t>Plastrik</a:t>
            </a:r>
            <a:r>
              <a:rPr lang="en-US" sz="3200" dirty="0"/>
              <a:t> (1997) </a:t>
            </a:r>
            <a:r>
              <a:rPr lang="en-US" sz="3200" dirty="0" err="1"/>
              <a:t>mengajukan</a:t>
            </a:r>
            <a:r>
              <a:rPr lang="en-US" sz="3200" dirty="0"/>
              <a:t> lima </a:t>
            </a:r>
            <a:r>
              <a:rPr lang="en-US" sz="3200" dirty="0" err="1"/>
              <a:t>macam</a:t>
            </a:r>
            <a:r>
              <a:rPr lang="en-US" sz="3200" dirty="0"/>
              <a:t> </a:t>
            </a:r>
            <a:r>
              <a:rPr lang="en-US" sz="3200" dirty="0" err="1"/>
              <a:t>strategi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melakukan</a:t>
            </a:r>
            <a:r>
              <a:rPr lang="en-US" sz="3200" dirty="0"/>
              <a:t> </a:t>
            </a:r>
            <a:r>
              <a:rPr lang="en-US" sz="3200" dirty="0" err="1"/>
              <a:t>perubahan</a:t>
            </a:r>
            <a:r>
              <a:rPr lang="en-US" sz="3200" dirty="0"/>
              <a:t> pada orgs </a:t>
            </a:r>
            <a:r>
              <a:rPr lang="en-US" sz="3200" dirty="0" err="1"/>
              <a:t>pemerintah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5466"/>
            <a:ext cx="10515600" cy="5312534"/>
          </a:xfrm>
        </p:spPr>
        <p:txBody>
          <a:bodyPr>
            <a:normAutofit fontScale="62500" lnSpcReduction="20000"/>
          </a:bodyPr>
          <a:lstStyle/>
          <a:p>
            <a:pPr marL="0" lvl="0" indent="0">
              <a:buNone/>
            </a:pPr>
            <a:r>
              <a:rPr lang="en-US" dirty="0"/>
              <a:t>1. </a:t>
            </a:r>
            <a:r>
              <a:rPr lang="en-US" b="1" dirty="0"/>
              <a:t>The Core Strategy (</a:t>
            </a:r>
            <a:r>
              <a:rPr lang="en-US" b="1" dirty="0" err="1"/>
              <a:t>Strategi</a:t>
            </a:r>
            <a:r>
              <a:rPr lang="en-US" b="1" dirty="0"/>
              <a:t> </a:t>
            </a:r>
            <a:r>
              <a:rPr lang="en-US" b="1" dirty="0" err="1"/>
              <a:t>Inti</a:t>
            </a:r>
            <a:r>
              <a:rPr lang="en-US" b="1" dirty="0"/>
              <a:t>)</a:t>
            </a:r>
          </a:p>
          <a:p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b="1" dirty="0" err="1"/>
              <a:t>tujuan</a:t>
            </a:r>
            <a:r>
              <a:rPr lang="en-US" b="1" dirty="0"/>
              <a:t> system dan </a:t>
            </a:r>
            <a:r>
              <a:rPr lang="en-US" b="1" dirty="0" err="1"/>
              <a:t>organisasi</a:t>
            </a:r>
            <a:r>
              <a:rPr lang="en-US" b="1" dirty="0"/>
              <a:t> </a:t>
            </a:r>
            <a:r>
              <a:rPr lang="en-US" dirty="0" err="1"/>
              <a:t>pemerintahan.Jika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jelas</a:t>
            </a:r>
            <a:r>
              <a:rPr lang="en-US" dirty="0"/>
              <a:t> </a:t>
            </a:r>
            <a:r>
              <a:rPr lang="en-US" dirty="0" err="1"/>
              <a:t>tujuannya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punya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ganda</a:t>
            </a:r>
            <a:r>
              <a:rPr lang="en-US" dirty="0"/>
              <a:t> dan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bertentangan</a:t>
            </a:r>
            <a:r>
              <a:rPr lang="en-US" dirty="0"/>
              <a:t>,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 yang </a:t>
            </a:r>
            <a:r>
              <a:rPr lang="en-US" dirty="0" err="1"/>
              <a:t>tinggi</a:t>
            </a:r>
            <a:r>
              <a:rPr lang="en-US" dirty="0"/>
              <a:t>. Strategi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menghapus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yang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berperan</a:t>
            </a:r>
            <a:r>
              <a:rPr lang="en-US" dirty="0"/>
              <a:t> dan </a:t>
            </a:r>
            <a:r>
              <a:rPr lang="en-US" dirty="0" err="1"/>
              <a:t>bermanfaat</a:t>
            </a:r>
            <a:r>
              <a:rPr lang="en-US" dirty="0"/>
              <a:t> </a:t>
            </a:r>
            <a:r>
              <a:rPr lang="en-US" dirty="0" err="1"/>
              <a:t>dlm</a:t>
            </a:r>
            <a:r>
              <a:rPr lang="en-US" dirty="0"/>
              <a:t> </a:t>
            </a:r>
            <a:r>
              <a:rPr lang="en-US" dirty="0" err="1"/>
              <a:t>menc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orgs.</a:t>
            </a:r>
          </a:p>
          <a:p>
            <a:pPr marL="0" lvl="0" indent="0">
              <a:buNone/>
            </a:pPr>
            <a:r>
              <a:rPr lang="en-US" dirty="0"/>
              <a:t>2. </a:t>
            </a:r>
            <a:r>
              <a:rPr lang="en-US" b="1" dirty="0"/>
              <a:t>The Consequences Strategy (</a:t>
            </a:r>
            <a:r>
              <a:rPr lang="en-US" b="1" dirty="0" err="1"/>
              <a:t>Strategi</a:t>
            </a:r>
            <a:r>
              <a:rPr lang="en-US" b="1" dirty="0"/>
              <a:t> </a:t>
            </a:r>
            <a:r>
              <a:rPr lang="en-US" b="1" dirty="0" err="1"/>
              <a:t>Konsekuensi</a:t>
            </a:r>
            <a:r>
              <a:rPr lang="en-US" b="1" dirty="0"/>
              <a:t>)</a:t>
            </a:r>
          </a:p>
          <a:p>
            <a:r>
              <a:rPr lang="en-US" dirty="0" err="1"/>
              <a:t>Strategi</a:t>
            </a:r>
            <a:r>
              <a:rPr lang="en-US" dirty="0"/>
              <a:t> yang </a:t>
            </a:r>
            <a:r>
              <a:rPr lang="en-US" dirty="0" err="1"/>
              <a:t>merubah</a:t>
            </a:r>
            <a:r>
              <a:rPr lang="en-US" dirty="0"/>
              <a:t>  </a:t>
            </a:r>
            <a:r>
              <a:rPr lang="en-US" b="1" dirty="0"/>
              <a:t>system </a:t>
            </a:r>
            <a:r>
              <a:rPr lang="en-US" b="1" dirty="0" err="1"/>
              <a:t>insentif</a:t>
            </a:r>
            <a:r>
              <a:rPr lang="en-US" b="1" dirty="0"/>
              <a:t> </a:t>
            </a:r>
            <a:r>
              <a:rPr lang="en-US" b="1" dirty="0" err="1"/>
              <a:t>pemerintah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konsekwensi</a:t>
            </a:r>
            <a:r>
              <a:rPr lang="en-US" b="1" dirty="0"/>
              <a:t> </a:t>
            </a:r>
            <a:r>
              <a:rPr lang="en-US" b="1" dirty="0" err="1"/>
              <a:t>atas</a:t>
            </a:r>
            <a:r>
              <a:rPr lang="en-US" b="1" dirty="0"/>
              <a:t> </a:t>
            </a:r>
            <a:r>
              <a:rPr lang="en-US" b="1" dirty="0" err="1"/>
              <a:t>kinerja</a:t>
            </a:r>
            <a:r>
              <a:rPr lang="en-US" dirty="0"/>
              <a:t>.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bersaing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memuaskan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yang </a:t>
            </a:r>
            <a:r>
              <a:rPr lang="en-US" dirty="0" err="1"/>
              <a:t>tentunya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pejabat</a:t>
            </a:r>
            <a:r>
              <a:rPr lang="en-US" dirty="0"/>
              <a:t> di </a:t>
            </a:r>
            <a:r>
              <a:rPr lang="en-US" dirty="0" err="1"/>
              <a:t>pusat</a:t>
            </a:r>
            <a:r>
              <a:rPr lang="en-US" dirty="0"/>
              <a:t> </a:t>
            </a:r>
            <a:r>
              <a:rPr lang="en-US" dirty="0" err="1"/>
              <a:t>melainkan</a:t>
            </a:r>
            <a:r>
              <a:rPr lang="en-US" dirty="0"/>
              <a:t> orang-orang yang </a:t>
            </a:r>
            <a:r>
              <a:rPr lang="en-US" dirty="0" err="1"/>
              <a:t>dilayani</a:t>
            </a:r>
            <a:r>
              <a:rPr lang="en-US" dirty="0"/>
              <a:t>(</a:t>
            </a:r>
            <a:r>
              <a:rPr lang="en-US" dirty="0" err="1"/>
              <a:t>masyarakat</a:t>
            </a:r>
            <a:r>
              <a:rPr lang="en-US" dirty="0"/>
              <a:t>). </a:t>
            </a:r>
            <a:r>
              <a:rPr lang="en-US" dirty="0" err="1"/>
              <a:t>Meski</a:t>
            </a:r>
            <a:r>
              <a:rPr lang="en-US" dirty="0"/>
              <a:t> </a:t>
            </a:r>
            <a:r>
              <a:rPr lang="en-US" dirty="0" err="1"/>
              <a:t>bersaing,kerja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dikerjakan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aturan</a:t>
            </a:r>
            <a:r>
              <a:rPr lang="en-US" dirty="0"/>
              <a:t> yang </a:t>
            </a:r>
            <a:r>
              <a:rPr lang="en-US" dirty="0" err="1"/>
              <a:t>jelas,tegas,dan</a:t>
            </a:r>
            <a:r>
              <a:rPr lang="en-US" dirty="0"/>
              <a:t> system </a:t>
            </a:r>
            <a:r>
              <a:rPr lang="en-US" dirty="0" err="1"/>
              <a:t>insentif</a:t>
            </a:r>
            <a:r>
              <a:rPr lang="en-US" dirty="0"/>
              <a:t> yang </a:t>
            </a:r>
            <a:r>
              <a:rPr lang="en-US" dirty="0" err="1"/>
              <a:t>tepat</a:t>
            </a:r>
            <a:r>
              <a:rPr lang="en-US" dirty="0"/>
              <a:t>.</a:t>
            </a:r>
          </a:p>
          <a:p>
            <a:pPr marL="0" lvl="0" indent="0">
              <a:buNone/>
            </a:pPr>
            <a:r>
              <a:rPr lang="en-US" dirty="0"/>
              <a:t>3</a:t>
            </a:r>
            <a:r>
              <a:rPr lang="en-US" b="1" dirty="0"/>
              <a:t>. The Customer Strategy (</a:t>
            </a:r>
            <a:r>
              <a:rPr lang="en-US" b="1" dirty="0" err="1"/>
              <a:t>Strategi</a:t>
            </a:r>
            <a:r>
              <a:rPr lang="en-US" b="1" dirty="0"/>
              <a:t> </a:t>
            </a:r>
            <a:r>
              <a:rPr lang="en-US" b="1" dirty="0" err="1"/>
              <a:t>Pelanggan</a:t>
            </a:r>
            <a:r>
              <a:rPr lang="en-US" b="1" dirty="0"/>
              <a:t>)</a:t>
            </a:r>
          </a:p>
          <a:p>
            <a:r>
              <a:rPr lang="en-US" dirty="0" err="1"/>
              <a:t>Strategi</a:t>
            </a:r>
            <a:r>
              <a:rPr lang="en-US" dirty="0"/>
              <a:t> yang </a:t>
            </a:r>
            <a:r>
              <a:rPr lang="en-US" dirty="0" err="1"/>
              <a:t>memusatkan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b="1" dirty="0" err="1"/>
              <a:t>akuntabilitas</a:t>
            </a:r>
            <a:r>
              <a:rPr lang="en-US" b="1" dirty="0"/>
              <a:t>, </a:t>
            </a:r>
            <a:r>
              <a:rPr lang="en-US" b="1" dirty="0" err="1"/>
              <a:t>pertanggungjawaban</a:t>
            </a:r>
            <a:r>
              <a:rPr lang="en-US" dirty="0"/>
              <a:t>.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memberi</a:t>
            </a:r>
            <a:r>
              <a:rPr lang="en-US" dirty="0"/>
              <a:t> </a:t>
            </a:r>
            <a:r>
              <a:rPr lang="en-US" dirty="0" err="1"/>
              <a:t>pilihan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pelanggan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yang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menetapkan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pelanggan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dipenuhi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organisasi-organisasi</a:t>
            </a:r>
            <a:r>
              <a:rPr lang="en-US" dirty="0"/>
              <a:t> </a:t>
            </a:r>
            <a:r>
              <a:rPr lang="en-US" dirty="0" err="1"/>
              <a:t>itu.Dengan</a:t>
            </a:r>
            <a:r>
              <a:rPr lang="en-US" dirty="0"/>
              <a:t> </a:t>
            </a:r>
            <a:r>
              <a:rPr lang="en-US" dirty="0" err="1"/>
              <a:t>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pelanggan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memperbaiki</a:t>
            </a:r>
            <a:r>
              <a:rPr lang="en-US" dirty="0"/>
              <a:t> </a:t>
            </a:r>
            <a:r>
              <a:rPr lang="en-US" dirty="0" err="1"/>
              <a:t>hasil-hasil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.</a:t>
            </a:r>
          </a:p>
          <a:p>
            <a:pPr marL="0" lvl="0" indent="0">
              <a:buNone/>
            </a:pPr>
            <a:r>
              <a:rPr lang="en-US" dirty="0"/>
              <a:t>4</a:t>
            </a:r>
            <a:r>
              <a:rPr lang="en-US" b="1" dirty="0"/>
              <a:t>. The Control Strategy (</a:t>
            </a:r>
            <a:r>
              <a:rPr lang="en-US" b="1" dirty="0" err="1"/>
              <a:t>Strategi</a:t>
            </a:r>
            <a:r>
              <a:rPr lang="en-US" b="1" dirty="0"/>
              <a:t> </a:t>
            </a:r>
            <a:r>
              <a:rPr lang="en-US" b="1" dirty="0" err="1"/>
              <a:t>Kontrol</a:t>
            </a:r>
            <a:r>
              <a:rPr lang="en-US" b="1" dirty="0"/>
              <a:t>)</a:t>
            </a:r>
          </a:p>
          <a:p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menggeser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pengendalian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aturan-aturan</a:t>
            </a:r>
            <a:r>
              <a:rPr lang="en-US" dirty="0"/>
              <a:t> yang </a:t>
            </a:r>
            <a:r>
              <a:rPr lang="en-US" dirty="0" err="1"/>
              <a:t>rinci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komando</a:t>
            </a:r>
            <a:r>
              <a:rPr lang="en-US" dirty="0"/>
              <a:t> </a:t>
            </a:r>
            <a:r>
              <a:rPr lang="en-US" dirty="0" err="1"/>
              <a:t>hierarkis</a:t>
            </a:r>
            <a:r>
              <a:rPr lang="en-US" dirty="0"/>
              <a:t> </a:t>
            </a:r>
            <a:r>
              <a:rPr lang="en-US" b="1" dirty="0" err="1"/>
              <a:t>ke</a:t>
            </a:r>
            <a:r>
              <a:rPr lang="en-US" b="1" dirty="0"/>
              <a:t> </a:t>
            </a:r>
            <a:r>
              <a:rPr lang="en-US" b="1" dirty="0" err="1"/>
              <a:t>misi</a:t>
            </a:r>
            <a:r>
              <a:rPr lang="en-US" b="1" dirty="0"/>
              <a:t> </a:t>
            </a:r>
            <a:r>
              <a:rPr lang="en-US" b="1" dirty="0" err="1"/>
              <a:t>bersama</a:t>
            </a:r>
            <a:r>
              <a:rPr lang="en-US" b="1" dirty="0"/>
              <a:t> dan system </a:t>
            </a:r>
            <a:r>
              <a:rPr lang="en-US" dirty="0"/>
              <a:t>yang </a:t>
            </a:r>
            <a:r>
              <a:rPr lang="en-US" dirty="0" err="1"/>
              <a:t>menciptakan</a:t>
            </a:r>
            <a:r>
              <a:rPr lang="en-US" dirty="0"/>
              <a:t> </a:t>
            </a:r>
            <a:r>
              <a:rPr lang="en-US" dirty="0" err="1"/>
              <a:t>akuntabilitas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. DKL </a:t>
            </a:r>
            <a:r>
              <a:rPr lang="en-US" dirty="0" err="1"/>
              <a:t>berupaya</a:t>
            </a:r>
            <a:r>
              <a:rPr lang="en-US" dirty="0"/>
              <a:t> </a:t>
            </a:r>
            <a:r>
              <a:rPr lang="en-US" dirty="0" err="1"/>
              <a:t>melepaskan</a:t>
            </a:r>
            <a:r>
              <a:rPr lang="en-US" dirty="0"/>
              <a:t> control </a:t>
            </a:r>
            <a:r>
              <a:rPr lang="en-US" dirty="0" err="1"/>
              <a:t>pusat</a:t>
            </a:r>
            <a:r>
              <a:rPr lang="en-US" dirty="0"/>
              <a:t>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mmeberdayakan</a:t>
            </a:r>
            <a:r>
              <a:rPr lang="en-US" dirty="0"/>
              <a:t> orgs.</a:t>
            </a:r>
          </a:p>
          <a:p>
            <a:pPr marL="0" lvl="0" indent="0">
              <a:buNone/>
            </a:pPr>
            <a:r>
              <a:rPr lang="en-US" dirty="0"/>
              <a:t>5</a:t>
            </a:r>
            <a:r>
              <a:rPr lang="en-US" b="1" dirty="0"/>
              <a:t>. The Culture Strategy (</a:t>
            </a:r>
            <a:r>
              <a:rPr lang="en-US" b="1" dirty="0" err="1"/>
              <a:t>Strategi</a:t>
            </a:r>
            <a:r>
              <a:rPr lang="en-US" b="1" dirty="0"/>
              <a:t> </a:t>
            </a:r>
            <a:r>
              <a:rPr lang="en-US" b="1" dirty="0" err="1"/>
              <a:t>Budaya</a:t>
            </a:r>
            <a:r>
              <a:rPr lang="en-US" b="1" dirty="0"/>
              <a:t>)</a:t>
            </a:r>
          </a:p>
          <a:p>
            <a:r>
              <a:rPr lang="en-US" dirty="0" err="1"/>
              <a:t>Strategi</a:t>
            </a:r>
            <a:r>
              <a:rPr lang="en-US" dirty="0"/>
              <a:t> yang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b="1" dirty="0" err="1"/>
              <a:t>budaya</a:t>
            </a:r>
            <a:r>
              <a:rPr lang="en-US" b="1" dirty="0"/>
              <a:t> </a:t>
            </a:r>
            <a:r>
              <a:rPr lang="en-US" b="1" dirty="0" err="1"/>
              <a:t>organisasi</a:t>
            </a:r>
            <a:r>
              <a:rPr lang="en-US" b="1" dirty="0"/>
              <a:t> </a:t>
            </a:r>
            <a:r>
              <a:rPr lang="en-US" dirty="0" err="1"/>
              <a:t>pemerintah</a:t>
            </a:r>
            <a:r>
              <a:rPr lang="en-US" dirty="0"/>
              <a:t>: </a:t>
            </a:r>
            <a:r>
              <a:rPr lang="en-US" dirty="0" err="1"/>
              <a:t>nilai-nilai</a:t>
            </a:r>
            <a:r>
              <a:rPr lang="en-US" dirty="0"/>
              <a:t>, </a:t>
            </a:r>
            <a:r>
              <a:rPr lang="en-US" dirty="0" err="1"/>
              <a:t>norma</a:t>
            </a:r>
            <a:r>
              <a:rPr lang="en-US" dirty="0"/>
              <a:t>, </a:t>
            </a:r>
            <a:r>
              <a:rPr lang="en-US" dirty="0" err="1"/>
              <a:t>sikap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harapan</a:t>
            </a:r>
            <a:r>
              <a:rPr lang="en-US" dirty="0"/>
              <a:t> </a:t>
            </a:r>
            <a:r>
              <a:rPr lang="en-US" dirty="0" err="1"/>
              <a:t>pegawai</a:t>
            </a:r>
            <a:r>
              <a:rPr lang="en-US" dirty="0"/>
              <a:t>.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yang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diubah</a:t>
            </a:r>
            <a:r>
              <a:rPr lang="en-US" dirty="0"/>
              <a:t> </a:t>
            </a:r>
            <a:r>
              <a:rPr lang="en-US" dirty="0" err="1"/>
              <a:t>tapi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eksis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9311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4</a:t>
            </a:r>
            <a:r>
              <a:rPr lang="en-US" sz="3600" dirty="0"/>
              <a:t>.</a:t>
            </a:r>
            <a:r>
              <a:rPr lang="en-US" sz="3600" b="1" dirty="0"/>
              <a:t> </a:t>
            </a:r>
            <a:r>
              <a:rPr lang="en-US" sz="3600" b="1" dirty="0" err="1"/>
              <a:t>Ikujiro</a:t>
            </a:r>
            <a:r>
              <a:rPr lang="en-US" sz="3600" b="1" dirty="0"/>
              <a:t> Nonaka </a:t>
            </a:r>
            <a:r>
              <a:rPr lang="en-US" sz="3600" b="1" dirty="0" err="1"/>
              <a:t>dengan</a:t>
            </a:r>
            <a:r>
              <a:rPr lang="en-US" sz="3600" b="1" dirty="0"/>
              <a:t> </a:t>
            </a:r>
            <a:r>
              <a:rPr lang="en-US" sz="3600" b="1" dirty="0" err="1"/>
              <a:t>konsep</a:t>
            </a:r>
            <a:r>
              <a:rPr lang="en-US" sz="3600" b="1" dirty="0"/>
              <a:t> “</a:t>
            </a:r>
            <a:r>
              <a:rPr lang="en-US" sz="3600" b="1" dirty="0" err="1"/>
              <a:t>Penciptaan</a:t>
            </a:r>
            <a:r>
              <a:rPr lang="en-US" sz="3600" b="1" dirty="0"/>
              <a:t> </a:t>
            </a:r>
            <a:r>
              <a:rPr lang="en-US" sz="3600" b="1" dirty="0" err="1"/>
              <a:t>Pengetahuan</a:t>
            </a:r>
            <a:r>
              <a:rPr lang="en-US" sz="3600" b="1" dirty="0"/>
              <a:t> </a:t>
            </a:r>
            <a:r>
              <a:rPr lang="en-US" sz="3600" b="1" dirty="0" err="1"/>
              <a:t>Keorganisasian</a:t>
            </a:r>
            <a:r>
              <a:rPr lang="en-US" sz="3600" b="1" dirty="0"/>
              <a:t>”(knowledge creation)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727" y="1336227"/>
            <a:ext cx="10661073" cy="59097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2900" dirty="0"/>
              <a:t>Nonaka </a:t>
            </a:r>
            <a:r>
              <a:rPr lang="en-US" sz="2900" dirty="0" err="1"/>
              <a:t>menjelaskan</a:t>
            </a:r>
            <a:r>
              <a:rPr lang="en-US" sz="2900" dirty="0"/>
              <a:t> </a:t>
            </a:r>
            <a:r>
              <a:rPr lang="en-US" sz="2900" dirty="0" err="1"/>
              <a:t>tentang</a:t>
            </a:r>
            <a:r>
              <a:rPr lang="en-US" sz="2900" dirty="0"/>
              <a:t> </a:t>
            </a:r>
            <a:r>
              <a:rPr lang="en-US" sz="2900" dirty="0" err="1"/>
              <a:t>arti</a:t>
            </a:r>
            <a:r>
              <a:rPr lang="en-US" sz="2900" dirty="0"/>
              <a:t> </a:t>
            </a:r>
            <a:r>
              <a:rPr lang="en-US" sz="2900" dirty="0" err="1"/>
              <a:t>pentingnya</a:t>
            </a:r>
            <a:r>
              <a:rPr lang="en-US" sz="2900" dirty="0"/>
              <a:t> </a:t>
            </a:r>
            <a:r>
              <a:rPr lang="en-US" sz="2900" b="1" dirty="0"/>
              <a:t>“knowledge creation</a:t>
            </a:r>
            <a:r>
              <a:rPr lang="en-US" sz="2900" dirty="0"/>
              <a:t>” </a:t>
            </a:r>
            <a:r>
              <a:rPr lang="en-US" sz="2900" dirty="0" err="1"/>
              <a:t>dalam</a:t>
            </a:r>
            <a:r>
              <a:rPr lang="en-US" sz="2900" dirty="0"/>
              <a:t> </a:t>
            </a:r>
            <a:r>
              <a:rPr lang="en-US" sz="2900" dirty="0" err="1"/>
              <a:t>organisasi</a:t>
            </a:r>
            <a:r>
              <a:rPr lang="en-US" sz="2900" dirty="0"/>
              <a:t>. Knowledge </a:t>
            </a:r>
            <a:r>
              <a:rPr lang="en-US" sz="2900" dirty="0" err="1"/>
              <a:t>ini</a:t>
            </a:r>
            <a:r>
              <a:rPr lang="en-US" sz="2900" dirty="0"/>
              <a:t> </a:t>
            </a:r>
            <a:r>
              <a:rPr lang="en-US" sz="2900" dirty="0" err="1"/>
              <a:t>merupakan</a:t>
            </a:r>
            <a:r>
              <a:rPr lang="en-US" sz="2900" dirty="0"/>
              <a:t> </a:t>
            </a:r>
            <a:r>
              <a:rPr lang="en-US" sz="2900" dirty="0" err="1"/>
              <a:t>pengetahuan</a:t>
            </a:r>
            <a:r>
              <a:rPr lang="en-US" sz="2900" dirty="0"/>
              <a:t> yang </a:t>
            </a:r>
            <a:r>
              <a:rPr lang="en-US" sz="2900" dirty="0" err="1"/>
              <a:t>dikombinasikan</a:t>
            </a:r>
            <a:r>
              <a:rPr lang="en-US" sz="2900" dirty="0"/>
              <a:t> </a:t>
            </a:r>
            <a:r>
              <a:rPr lang="en-US" sz="2900" dirty="0" err="1"/>
              <a:t>dengan</a:t>
            </a:r>
            <a:r>
              <a:rPr lang="en-US" sz="2900" dirty="0"/>
              <a:t> </a:t>
            </a:r>
            <a:r>
              <a:rPr lang="en-US" sz="2900" dirty="0" err="1"/>
              <a:t>pengalaman</a:t>
            </a:r>
            <a:endParaRPr lang="en-US" sz="2900" dirty="0"/>
          </a:p>
          <a:p>
            <a:pPr marL="0" indent="0">
              <a:buNone/>
            </a:pPr>
            <a:r>
              <a:rPr lang="en-US" sz="2900" dirty="0" err="1"/>
              <a:t>Penciptaan</a:t>
            </a:r>
            <a:r>
              <a:rPr lang="en-US" sz="2900" dirty="0"/>
              <a:t> </a:t>
            </a:r>
            <a:r>
              <a:rPr lang="en-US" sz="2900" dirty="0" err="1"/>
              <a:t>pengetahuan</a:t>
            </a:r>
            <a:r>
              <a:rPr lang="en-US" sz="2900" dirty="0"/>
              <a:t> </a:t>
            </a:r>
            <a:r>
              <a:rPr lang="en-US" sz="2900" dirty="0" err="1"/>
              <a:t>keorganisasian</a:t>
            </a:r>
            <a:r>
              <a:rPr lang="en-US" sz="2900" dirty="0"/>
              <a:t> (organizational knowledge creation) </a:t>
            </a:r>
            <a:r>
              <a:rPr lang="en-US" sz="2900" dirty="0" err="1"/>
              <a:t>yaitu</a:t>
            </a:r>
            <a:r>
              <a:rPr lang="en-US" sz="2900" dirty="0"/>
              <a:t> </a:t>
            </a:r>
            <a:r>
              <a:rPr lang="en-US" sz="2900" dirty="0" err="1"/>
              <a:t>kemampuan</a:t>
            </a:r>
            <a:r>
              <a:rPr lang="en-US" sz="2900" dirty="0"/>
              <a:t> </a:t>
            </a:r>
            <a:r>
              <a:rPr lang="en-US" sz="2900" dirty="0" err="1"/>
              <a:t>sebuah</a:t>
            </a:r>
            <a:r>
              <a:rPr lang="en-US" sz="2900" dirty="0"/>
              <a:t> </a:t>
            </a:r>
            <a:r>
              <a:rPr lang="en-US" sz="2900" dirty="0" err="1"/>
              <a:t>organisasi</a:t>
            </a:r>
            <a:r>
              <a:rPr lang="en-US" sz="2900" dirty="0"/>
              <a:t>  </a:t>
            </a:r>
            <a:r>
              <a:rPr lang="en-US" sz="2900" dirty="0" err="1"/>
              <a:t>secara</a:t>
            </a:r>
            <a:r>
              <a:rPr lang="en-US" sz="2900" dirty="0"/>
              <a:t> </a:t>
            </a:r>
            <a:r>
              <a:rPr lang="en-US" sz="2900" dirty="0" err="1"/>
              <a:t>keseluruhan</a:t>
            </a:r>
            <a:r>
              <a:rPr lang="en-US" sz="2900" dirty="0"/>
              <a:t> </a:t>
            </a:r>
            <a:r>
              <a:rPr lang="en-US" sz="2900" dirty="0" err="1"/>
              <a:t>untuk</a:t>
            </a:r>
            <a:r>
              <a:rPr lang="en-US" sz="2900" dirty="0"/>
              <a:t> </a:t>
            </a:r>
            <a:r>
              <a:rPr lang="en-US" sz="2900" dirty="0" err="1"/>
              <a:t>menciptakan</a:t>
            </a:r>
            <a:r>
              <a:rPr lang="en-US" sz="2900" dirty="0"/>
              <a:t> :</a:t>
            </a:r>
          </a:p>
          <a:p>
            <a:pPr lvl="0"/>
            <a:r>
              <a:rPr lang="en-US" sz="2900" dirty="0" err="1"/>
              <a:t>Pengetahuan</a:t>
            </a:r>
            <a:r>
              <a:rPr lang="en-US" sz="2900" dirty="0"/>
              <a:t> </a:t>
            </a:r>
            <a:r>
              <a:rPr lang="en-US" sz="2900" dirty="0" err="1"/>
              <a:t>baru</a:t>
            </a:r>
            <a:r>
              <a:rPr lang="en-US" sz="2900" dirty="0"/>
              <a:t>;</a:t>
            </a:r>
          </a:p>
          <a:p>
            <a:pPr lvl="0"/>
            <a:r>
              <a:rPr lang="en-US" sz="2900" dirty="0" err="1"/>
              <a:t>Menyebarkannya</a:t>
            </a:r>
            <a:r>
              <a:rPr lang="en-US" sz="2900" dirty="0"/>
              <a:t> </a:t>
            </a:r>
            <a:r>
              <a:rPr lang="en-US" sz="2900" dirty="0" err="1"/>
              <a:t>melalui</a:t>
            </a:r>
            <a:r>
              <a:rPr lang="en-US" sz="2900" dirty="0"/>
              <a:t> </a:t>
            </a:r>
            <a:r>
              <a:rPr lang="en-US" sz="2900" dirty="0" err="1"/>
              <a:t>seluruh</a:t>
            </a:r>
            <a:r>
              <a:rPr lang="en-US" sz="2900" dirty="0"/>
              <a:t> </a:t>
            </a:r>
            <a:r>
              <a:rPr lang="en-US" sz="2900" dirty="0" err="1"/>
              <a:t>sistem</a:t>
            </a:r>
            <a:r>
              <a:rPr lang="en-US" sz="2900" dirty="0"/>
              <a:t> yang </a:t>
            </a:r>
            <a:r>
              <a:rPr lang="en-US" sz="2900" dirty="0" err="1"/>
              <a:t>ada</a:t>
            </a:r>
            <a:r>
              <a:rPr lang="en-US" sz="2900" dirty="0"/>
              <a:t>;</a:t>
            </a:r>
          </a:p>
          <a:p>
            <a:pPr lvl="0"/>
            <a:r>
              <a:rPr lang="en-US" sz="2900" dirty="0" err="1"/>
              <a:t>Memasukkannya</a:t>
            </a:r>
            <a:r>
              <a:rPr lang="en-US" sz="2900" dirty="0"/>
              <a:t> </a:t>
            </a:r>
            <a:r>
              <a:rPr lang="en-US" sz="2900" dirty="0" err="1"/>
              <a:t>ke</a:t>
            </a:r>
            <a:r>
              <a:rPr lang="en-US" sz="2900" dirty="0"/>
              <a:t> </a:t>
            </a:r>
            <a:r>
              <a:rPr lang="en-US" sz="2900" dirty="0" err="1"/>
              <a:t>dalam</a:t>
            </a:r>
            <a:r>
              <a:rPr lang="en-US" sz="2900" dirty="0"/>
              <a:t> </a:t>
            </a:r>
            <a:r>
              <a:rPr lang="en-US" sz="2900" dirty="0" err="1"/>
              <a:t>produk-produk</a:t>
            </a:r>
            <a:r>
              <a:rPr lang="en-US" sz="2900" dirty="0"/>
              <a:t>, </a:t>
            </a:r>
            <a:r>
              <a:rPr lang="en-US" sz="2900" dirty="0" err="1"/>
              <a:t>servis</a:t>
            </a:r>
            <a:r>
              <a:rPr lang="en-US" sz="2900" dirty="0"/>
              <a:t> </a:t>
            </a:r>
            <a:r>
              <a:rPr lang="en-US" sz="2900" dirty="0" err="1"/>
              <a:t>dan</a:t>
            </a:r>
            <a:r>
              <a:rPr lang="en-US" sz="2900" dirty="0"/>
              <a:t> </a:t>
            </a:r>
            <a:r>
              <a:rPr lang="en-US" sz="2900" dirty="0" err="1"/>
              <a:t>sistem-sistem</a:t>
            </a:r>
            <a:r>
              <a:rPr lang="en-US" sz="2900" dirty="0"/>
              <a:t>; </a:t>
            </a:r>
            <a:r>
              <a:rPr lang="en-US" sz="2900" dirty="0" err="1"/>
              <a:t>dan</a:t>
            </a:r>
            <a:endParaRPr lang="en-US" sz="2900" dirty="0"/>
          </a:p>
          <a:p>
            <a:pPr lvl="0"/>
            <a:r>
              <a:rPr lang="en-US" sz="2900" dirty="0" err="1"/>
              <a:t>Maka</a:t>
            </a:r>
            <a:r>
              <a:rPr lang="en-US" sz="2900" dirty="0"/>
              <a:t> </a:t>
            </a:r>
            <a:r>
              <a:rPr lang="en-US" sz="2900" dirty="0" err="1"/>
              <a:t>komponen</a:t>
            </a:r>
            <a:r>
              <a:rPr lang="en-US" sz="2900" dirty="0"/>
              <a:t> yang paling </a:t>
            </a:r>
            <a:r>
              <a:rPr lang="en-US" sz="2900" dirty="0" err="1"/>
              <a:t>mendasar</a:t>
            </a:r>
            <a:r>
              <a:rPr lang="en-US" sz="2900" dirty="0"/>
              <a:t> </a:t>
            </a:r>
            <a:r>
              <a:rPr lang="en-US" sz="2900" dirty="0" err="1"/>
              <a:t>serta</a:t>
            </a:r>
            <a:r>
              <a:rPr lang="en-US" sz="2900" dirty="0"/>
              <a:t> universal </a:t>
            </a:r>
            <a:r>
              <a:rPr lang="en-US" sz="2900" dirty="0" err="1"/>
              <a:t>organisasi</a:t>
            </a:r>
            <a:r>
              <a:rPr lang="en-US" sz="2900" dirty="0"/>
              <a:t> </a:t>
            </a:r>
            <a:r>
              <a:rPr lang="en-US" sz="2900" dirty="0" err="1"/>
              <a:t>adalah</a:t>
            </a:r>
            <a:r>
              <a:rPr lang="en-US" sz="2900" dirty="0"/>
              <a:t> </a:t>
            </a:r>
            <a:r>
              <a:rPr lang="en-US" sz="2900" dirty="0" err="1"/>
              <a:t>pengetahuan</a:t>
            </a:r>
            <a:r>
              <a:rPr lang="en-US" sz="2900" dirty="0"/>
              <a:t> </a:t>
            </a:r>
            <a:r>
              <a:rPr lang="en-US" sz="2900" dirty="0" err="1"/>
              <a:t>manusia</a:t>
            </a:r>
            <a:r>
              <a:rPr lang="en-US" sz="2900" dirty="0"/>
              <a:t> (human knowledge).</a:t>
            </a:r>
          </a:p>
          <a:p>
            <a:pPr marL="0" indent="0">
              <a:buNone/>
            </a:pPr>
            <a:r>
              <a:rPr lang="en-US" sz="2900" dirty="0" err="1"/>
              <a:t>Selanjutnya</a:t>
            </a:r>
            <a:r>
              <a:rPr lang="en-US" sz="2900" dirty="0"/>
              <a:t> </a:t>
            </a:r>
            <a:r>
              <a:rPr lang="en-US" sz="2900" dirty="0" err="1"/>
              <a:t>Ikujiro</a:t>
            </a:r>
            <a:r>
              <a:rPr lang="en-US" sz="2900" dirty="0"/>
              <a:t> </a:t>
            </a:r>
            <a:r>
              <a:rPr lang="en-US" sz="2900" dirty="0" err="1"/>
              <a:t>Nonaka</a:t>
            </a:r>
            <a:r>
              <a:rPr lang="en-US" sz="2900" dirty="0"/>
              <a:t> </a:t>
            </a:r>
            <a:r>
              <a:rPr lang="en-US" sz="2900" dirty="0" err="1"/>
              <a:t>juga</a:t>
            </a:r>
            <a:r>
              <a:rPr lang="en-US" sz="2900" dirty="0"/>
              <a:t> </a:t>
            </a:r>
            <a:r>
              <a:rPr lang="en-US" sz="2900" dirty="0" err="1"/>
              <a:t>membagi</a:t>
            </a:r>
            <a:r>
              <a:rPr lang="en-US" sz="2900" dirty="0"/>
              <a:t> </a:t>
            </a:r>
            <a:r>
              <a:rPr lang="en-US" sz="2900" dirty="0" err="1"/>
              <a:t>pengetahuan</a:t>
            </a:r>
            <a:r>
              <a:rPr lang="en-US" sz="2900" dirty="0"/>
              <a:t> yang </a:t>
            </a:r>
            <a:r>
              <a:rPr lang="en-US" sz="2900" dirty="0" err="1"/>
              <a:t>dapat</a:t>
            </a:r>
            <a:r>
              <a:rPr lang="en-US" sz="2900" dirty="0"/>
              <a:t> </a:t>
            </a:r>
            <a:r>
              <a:rPr lang="en-US" sz="2900" dirty="0" err="1"/>
              <a:t>dikelola</a:t>
            </a:r>
            <a:r>
              <a:rPr lang="en-US" sz="2900" dirty="0"/>
              <a:t> </a:t>
            </a:r>
            <a:r>
              <a:rPr lang="en-US" sz="2900" dirty="0" err="1"/>
              <a:t>menjadi</a:t>
            </a:r>
            <a:r>
              <a:rPr lang="en-US" sz="2900" dirty="0"/>
              <a:t> 2 (</a:t>
            </a:r>
            <a:r>
              <a:rPr lang="en-US" sz="2900" dirty="0" err="1"/>
              <a:t>dua</a:t>
            </a:r>
            <a:r>
              <a:rPr lang="en-US" sz="2900" dirty="0"/>
              <a:t>) </a:t>
            </a:r>
            <a:r>
              <a:rPr lang="en-US" sz="2900" dirty="0" err="1"/>
              <a:t>tipe</a:t>
            </a:r>
            <a:r>
              <a:rPr lang="en-US" sz="2900" dirty="0"/>
              <a:t> </a:t>
            </a:r>
            <a:r>
              <a:rPr lang="en-US" sz="2900" dirty="0" err="1"/>
              <a:t>yaitu</a:t>
            </a:r>
            <a:r>
              <a:rPr lang="en-US" sz="2900" dirty="0"/>
              <a:t>:</a:t>
            </a:r>
          </a:p>
          <a:p>
            <a:pPr marL="0" lvl="0" indent="0">
              <a:buNone/>
            </a:pPr>
            <a:r>
              <a:rPr lang="en-US" sz="2900" b="1" dirty="0"/>
              <a:t>Explicit Knowledge </a:t>
            </a:r>
            <a:r>
              <a:rPr lang="en-US" sz="2900" dirty="0"/>
              <a:t>: </a:t>
            </a:r>
            <a:r>
              <a:rPr lang="en-US" sz="2900" dirty="0" err="1"/>
              <a:t>pengetahuan</a:t>
            </a:r>
            <a:r>
              <a:rPr lang="en-US" sz="2900" dirty="0"/>
              <a:t> </a:t>
            </a:r>
            <a:r>
              <a:rPr lang="en-US" sz="2900" dirty="0" err="1"/>
              <a:t>yg</a:t>
            </a:r>
            <a:r>
              <a:rPr lang="en-US" sz="2900" dirty="0"/>
              <a:t> </a:t>
            </a:r>
            <a:r>
              <a:rPr lang="en-US" sz="2900" dirty="0" err="1"/>
              <a:t>tertulis</a:t>
            </a:r>
            <a:r>
              <a:rPr lang="en-US" sz="2900" dirty="0"/>
              <a:t> </a:t>
            </a:r>
            <a:r>
              <a:rPr lang="en-US" sz="2900" dirty="0" err="1"/>
              <a:t>terecord</a:t>
            </a:r>
            <a:r>
              <a:rPr lang="en-US" sz="2900" dirty="0"/>
              <a:t> </a:t>
            </a:r>
            <a:r>
              <a:rPr lang="en-US" sz="2900" dirty="0" err="1"/>
              <a:t>bisa</a:t>
            </a:r>
            <a:r>
              <a:rPr lang="en-US" sz="2900" dirty="0"/>
              <a:t> </a:t>
            </a:r>
            <a:r>
              <a:rPr lang="en-US" sz="2900" dirty="0" err="1"/>
              <a:t>ditelusuri</a:t>
            </a:r>
            <a:r>
              <a:rPr lang="en-US" sz="2900" dirty="0"/>
              <a:t> </a:t>
            </a:r>
            <a:r>
              <a:rPr lang="en-US" sz="2900" dirty="0" err="1"/>
              <a:t>dengan</a:t>
            </a:r>
            <a:r>
              <a:rPr lang="en-US" sz="2900" dirty="0"/>
              <a:t> </a:t>
            </a:r>
            <a:r>
              <a:rPr lang="en-US" sz="2900" dirty="0" err="1"/>
              <a:t>bahasa</a:t>
            </a:r>
            <a:r>
              <a:rPr lang="en-US" sz="2900" dirty="0"/>
              <a:t> </a:t>
            </a:r>
            <a:r>
              <a:rPr lang="en-US" sz="2900" dirty="0" err="1"/>
              <a:t>yg</a:t>
            </a:r>
            <a:r>
              <a:rPr lang="en-US" sz="2900" dirty="0"/>
              <a:t> </a:t>
            </a:r>
            <a:r>
              <a:rPr lang="en-US" sz="2900" dirty="0" err="1"/>
              <a:t>jelas</a:t>
            </a:r>
            <a:r>
              <a:rPr lang="en-US" sz="2900" dirty="0"/>
              <a:t> </a:t>
            </a:r>
            <a:r>
              <a:rPr lang="en-US" sz="2900" dirty="0" err="1"/>
              <a:t>dan</a:t>
            </a:r>
            <a:r>
              <a:rPr lang="en-US" sz="2900" dirty="0"/>
              <a:t> </a:t>
            </a:r>
            <a:r>
              <a:rPr lang="en-US" sz="2900" dirty="0" err="1"/>
              <a:t>lugas</a:t>
            </a:r>
            <a:endParaRPr lang="en-US" sz="2900" dirty="0"/>
          </a:p>
          <a:p>
            <a:r>
              <a:rPr lang="en-US" sz="2900" dirty="0"/>
              <a:t>Explicit knowledge </a:t>
            </a:r>
            <a:r>
              <a:rPr lang="en-US" sz="2900" dirty="0" err="1"/>
              <a:t>lebih</a:t>
            </a:r>
            <a:r>
              <a:rPr lang="en-US" sz="2900" dirty="0"/>
              <a:t> </a:t>
            </a:r>
            <a:r>
              <a:rPr lang="en-US" sz="2900" dirty="0" err="1"/>
              <a:t>mudah</a:t>
            </a:r>
            <a:r>
              <a:rPr lang="en-US" sz="2900" dirty="0"/>
              <a:t> </a:t>
            </a:r>
            <a:r>
              <a:rPr lang="en-US" sz="2900" dirty="0" err="1"/>
              <a:t>untuk</a:t>
            </a:r>
            <a:r>
              <a:rPr lang="en-US" sz="2900" dirty="0"/>
              <a:t> </a:t>
            </a:r>
            <a:r>
              <a:rPr lang="en-US" sz="2900" dirty="0" err="1"/>
              <a:t>dikodifikasi</a:t>
            </a:r>
            <a:r>
              <a:rPr lang="en-US" sz="2900" dirty="0"/>
              <a:t> </a:t>
            </a:r>
            <a:r>
              <a:rPr lang="en-US" sz="2900" dirty="0" err="1"/>
              <a:t>dan</a:t>
            </a:r>
            <a:r>
              <a:rPr lang="en-US" sz="2900" dirty="0"/>
              <a:t> </a:t>
            </a:r>
            <a:r>
              <a:rPr lang="en-US" sz="2900" dirty="0" err="1"/>
              <a:t>bersifat</a:t>
            </a:r>
            <a:r>
              <a:rPr lang="en-US" sz="2900" dirty="0"/>
              <a:t> </a:t>
            </a:r>
            <a:r>
              <a:rPr lang="en-US" sz="2900" dirty="0" err="1"/>
              <a:t>lebih</a:t>
            </a:r>
            <a:r>
              <a:rPr lang="en-US" sz="2900" dirty="0"/>
              <a:t> formal </a:t>
            </a:r>
            <a:r>
              <a:rPr lang="en-US" sz="2900" dirty="0" err="1"/>
              <a:t>dan</a:t>
            </a:r>
            <a:r>
              <a:rPr lang="en-US" sz="2900" dirty="0"/>
              <a:t> </a:t>
            </a:r>
            <a:r>
              <a:rPr lang="en-US" sz="2900" dirty="0" err="1"/>
              <a:t>sistematis</a:t>
            </a:r>
            <a:r>
              <a:rPr lang="en-US" sz="2900" dirty="0"/>
              <a:t> </a:t>
            </a:r>
            <a:r>
              <a:rPr lang="en-US" sz="2900" dirty="0" err="1"/>
              <a:t>sehigga</a:t>
            </a:r>
            <a:r>
              <a:rPr lang="en-US" sz="2900" dirty="0"/>
              <a:t> </a:t>
            </a:r>
            <a:r>
              <a:rPr lang="en-US" sz="2900" dirty="0" err="1"/>
              <a:t>lebih</a:t>
            </a:r>
            <a:r>
              <a:rPr lang="en-US" sz="2900" dirty="0"/>
              <a:t> </a:t>
            </a:r>
            <a:r>
              <a:rPr lang="en-US" sz="2900" dirty="0" err="1"/>
              <a:t>mudah</a:t>
            </a:r>
            <a:r>
              <a:rPr lang="en-US" sz="2900" dirty="0"/>
              <a:t> </a:t>
            </a:r>
            <a:r>
              <a:rPr lang="en-US" sz="2900" dirty="0" err="1"/>
              <a:t>dikomunikasikan</a:t>
            </a:r>
            <a:r>
              <a:rPr lang="en-US" sz="2900" dirty="0"/>
              <a:t>.</a:t>
            </a:r>
          </a:p>
          <a:p>
            <a:pPr marL="0" lvl="0" indent="0">
              <a:buNone/>
            </a:pPr>
            <a:r>
              <a:rPr lang="en-US" sz="2900" b="1" dirty="0"/>
              <a:t>Tacit Knowledge </a:t>
            </a:r>
            <a:r>
              <a:rPr lang="en-US" sz="2900" dirty="0"/>
              <a:t>: Kumpulan </a:t>
            </a:r>
            <a:r>
              <a:rPr lang="en-US" sz="2900" dirty="0" err="1"/>
              <a:t>pengetahuan</a:t>
            </a:r>
            <a:r>
              <a:rPr lang="en-US" sz="2900" dirty="0"/>
              <a:t> </a:t>
            </a:r>
            <a:r>
              <a:rPr lang="en-US" sz="2900" dirty="0" err="1"/>
              <a:t>yg</a:t>
            </a:r>
            <a:r>
              <a:rPr lang="en-US" sz="2900" dirty="0"/>
              <a:t> </a:t>
            </a:r>
            <a:r>
              <a:rPr lang="en-US" sz="2900" dirty="0" err="1"/>
              <a:t>ada</a:t>
            </a:r>
            <a:r>
              <a:rPr lang="en-US" sz="2900" dirty="0"/>
              <a:t> </a:t>
            </a:r>
            <a:r>
              <a:rPr lang="en-US" sz="2900" dirty="0" err="1"/>
              <a:t>dlm</a:t>
            </a:r>
            <a:r>
              <a:rPr lang="en-US" sz="2900" dirty="0"/>
              <a:t> </a:t>
            </a:r>
            <a:r>
              <a:rPr lang="en-US" sz="2900" dirty="0" err="1"/>
              <a:t>otak</a:t>
            </a:r>
            <a:r>
              <a:rPr lang="en-US" sz="2900" dirty="0"/>
              <a:t> </a:t>
            </a:r>
            <a:r>
              <a:rPr lang="en-US" sz="2900" dirty="0" err="1"/>
              <a:t>seseorang</a:t>
            </a:r>
            <a:r>
              <a:rPr lang="en-US" sz="2900" dirty="0"/>
              <a:t> </a:t>
            </a:r>
            <a:r>
              <a:rPr lang="en-US" sz="2900" dirty="0" err="1"/>
              <a:t>sesuai</a:t>
            </a:r>
            <a:r>
              <a:rPr lang="en-US" sz="2900" dirty="0"/>
              <a:t> </a:t>
            </a:r>
            <a:r>
              <a:rPr lang="en-US" sz="2900" dirty="0" err="1"/>
              <a:t>dengan</a:t>
            </a:r>
            <a:r>
              <a:rPr lang="en-US" sz="2900" dirty="0"/>
              <a:t> </a:t>
            </a:r>
            <a:r>
              <a:rPr lang="en-US" sz="2900" dirty="0" err="1"/>
              <a:t>pemahaman</a:t>
            </a:r>
            <a:r>
              <a:rPr lang="en-US" sz="2900" dirty="0"/>
              <a:t> dan </a:t>
            </a:r>
            <a:r>
              <a:rPr lang="en-US" sz="2900" dirty="0" err="1"/>
              <a:t>pengalamannya</a:t>
            </a:r>
            <a:r>
              <a:rPr lang="en-US" sz="2900" dirty="0"/>
              <a:t>. </a:t>
            </a:r>
            <a:r>
              <a:rPr lang="en-US" sz="2900" dirty="0" err="1"/>
              <a:t>Sifatnya</a:t>
            </a:r>
            <a:r>
              <a:rPr lang="en-US" sz="2900" dirty="0"/>
              <a:t>  </a:t>
            </a:r>
            <a:r>
              <a:rPr lang="en-US" sz="2900" dirty="0" err="1"/>
              <a:t>tidak</a:t>
            </a:r>
            <a:r>
              <a:rPr lang="en-US" sz="2900" dirty="0"/>
              <a:t> </a:t>
            </a:r>
            <a:r>
              <a:rPr lang="en-US" sz="2900" dirty="0" err="1"/>
              <a:t>tertulis</a:t>
            </a:r>
            <a:r>
              <a:rPr lang="en-US" sz="2900" dirty="0"/>
              <a:t> </a:t>
            </a:r>
            <a:r>
              <a:rPr lang="en-US" sz="2900" dirty="0" err="1"/>
              <a:t>tetapi</a:t>
            </a:r>
            <a:r>
              <a:rPr lang="en-US" sz="2900" dirty="0"/>
              <a:t> </a:t>
            </a:r>
            <a:r>
              <a:rPr lang="en-US" sz="2900" dirty="0" err="1"/>
              <a:t>melekat</a:t>
            </a:r>
            <a:r>
              <a:rPr lang="en-US" sz="2900" dirty="0"/>
              <a:t> </a:t>
            </a:r>
            <a:r>
              <a:rPr lang="en-US" sz="2900" dirty="0" err="1"/>
              <a:t>erat</a:t>
            </a:r>
            <a:r>
              <a:rPr lang="en-US" sz="2900" dirty="0"/>
              <a:t>. </a:t>
            </a:r>
            <a:r>
              <a:rPr lang="en-US" sz="2900" dirty="0" err="1"/>
              <a:t>Biasanya</a:t>
            </a:r>
            <a:r>
              <a:rPr lang="en-US" sz="2900" dirty="0"/>
              <a:t> </a:t>
            </a:r>
            <a:r>
              <a:rPr lang="en-US" sz="2900" dirty="0" err="1"/>
              <a:t>berbasis</a:t>
            </a:r>
            <a:r>
              <a:rPr lang="en-US" sz="2900" dirty="0"/>
              <a:t> pada </a:t>
            </a:r>
            <a:r>
              <a:rPr lang="en-US" sz="2900" dirty="0" err="1"/>
              <a:t>observasi</a:t>
            </a:r>
            <a:r>
              <a:rPr lang="en-US" sz="2900" dirty="0"/>
              <a:t>. </a:t>
            </a:r>
            <a:r>
              <a:rPr lang="en-US" sz="2900" dirty="0" err="1"/>
              <a:t>Pengalaman</a:t>
            </a:r>
            <a:r>
              <a:rPr lang="en-US" sz="2900" dirty="0"/>
              <a:t>, </a:t>
            </a:r>
            <a:r>
              <a:rPr lang="en-US" sz="2900" dirty="0" err="1"/>
              <a:t>kebiasaan</a:t>
            </a:r>
            <a:r>
              <a:rPr lang="en-US" sz="2900" dirty="0"/>
              <a:t>. </a:t>
            </a:r>
            <a:r>
              <a:rPr lang="en-US" sz="2900" dirty="0" err="1"/>
              <a:t>Pengetahuannya</a:t>
            </a:r>
            <a:r>
              <a:rPr lang="en-US" sz="2900" dirty="0"/>
              <a:t> </a:t>
            </a:r>
            <a:r>
              <a:rPr lang="en-US" sz="2900" dirty="0" err="1"/>
              <a:t>dapat</a:t>
            </a:r>
            <a:r>
              <a:rPr lang="en-US" sz="2900" dirty="0"/>
              <a:t> </a:t>
            </a:r>
            <a:r>
              <a:rPr lang="en-US" sz="2900" dirty="0" err="1"/>
              <a:t>ditransfer</a:t>
            </a:r>
            <a:r>
              <a:rPr lang="en-US" sz="2900" dirty="0"/>
              <a:t> </a:t>
            </a:r>
            <a:r>
              <a:rPr lang="en-US" sz="2900" dirty="0" err="1"/>
              <a:t>melalui</a:t>
            </a:r>
            <a:r>
              <a:rPr lang="en-US" sz="2900" dirty="0"/>
              <a:t> </a:t>
            </a:r>
            <a:r>
              <a:rPr lang="en-US" sz="2900" dirty="0" err="1"/>
              <a:t>tatap</a:t>
            </a:r>
            <a:r>
              <a:rPr lang="en-US" sz="2900" dirty="0"/>
              <a:t> </a:t>
            </a:r>
            <a:r>
              <a:rPr lang="en-US" sz="2900" dirty="0" err="1"/>
              <a:t>muka</a:t>
            </a:r>
            <a:r>
              <a:rPr lang="en-US" sz="2900" dirty="0"/>
              <a:t>.</a:t>
            </a:r>
          </a:p>
          <a:p>
            <a:pPr marL="0" lvl="0" indent="0">
              <a:buNone/>
            </a:pPr>
            <a:r>
              <a:rPr lang="en-US" sz="2900" dirty="0" err="1"/>
              <a:t>Merupakan</a:t>
            </a:r>
            <a:r>
              <a:rPr lang="en-US" sz="2900" dirty="0"/>
              <a:t> key component </a:t>
            </a:r>
            <a:r>
              <a:rPr lang="en-US" sz="2900" dirty="0" err="1"/>
              <a:t>dalam</a:t>
            </a:r>
            <a:r>
              <a:rPr lang="en-US" sz="2900" dirty="0"/>
              <a:t> </a:t>
            </a:r>
            <a:r>
              <a:rPr lang="en-US" sz="2900" dirty="0" err="1"/>
              <a:t>inovasi</a:t>
            </a:r>
            <a:endParaRPr lang="en-US" sz="2900" dirty="0"/>
          </a:p>
          <a:p>
            <a:r>
              <a:rPr lang="en-US" sz="2900" dirty="0"/>
              <a:t>Tacit knowledge </a:t>
            </a:r>
            <a:r>
              <a:rPr lang="en-US" sz="2900" dirty="0" err="1"/>
              <a:t>lebih</a:t>
            </a:r>
            <a:r>
              <a:rPr lang="en-US" sz="2900" dirty="0"/>
              <a:t> </a:t>
            </a:r>
            <a:r>
              <a:rPr lang="en-US" sz="2900" dirty="0" err="1"/>
              <a:t>sulit</a:t>
            </a:r>
            <a:r>
              <a:rPr lang="en-US" sz="2900" dirty="0"/>
              <a:t> </a:t>
            </a:r>
            <a:r>
              <a:rPr lang="en-US" sz="2900" dirty="0" err="1"/>
              <a:t>dan</a:t>
            </a:r>
            <a:r>
              <a:rPr lang="en-US" sz="2900" dirty="0"/>
              <a:t> </a:t>
            </a:r>
            <a:r>
              <a:rPr lang="en-US" sz="2900" dirty="0" err="1"/>
              <a:t>bersifat</a:t>
            </a:r>
            <a:r>
              <a:rPr lang="en-US" sz="2900" dirty="0"/>
              <a:t> </a:t>
            </a:r>
            <a:r>
              <a:rPr lang="en-US" sz="2900" dirty="0" err="1"/>
              <a:t>pribadi</a:t>
            </a:r>
            <a:r>
              <a:rPr lang="en-US" sz="2900" dirty="0"/>
              <a:t>,  </a:t>
            </a:r>
            <a:r>
              <a:rPr lang="en-US" sz="2900" dirty="0" err="1"/>
              <a:t>pengetahuan</a:t>
            </a:r>
            <a:r>
              <a:rPr lang="en-US" sz="2900" dirty="0"/>
              <a:t> </a:t>
            </a:r>
            <a:r>
              <a:rPr lang="en-US" sz="2900" dirty="0" err="1"/>
              <a:t>ini</a:t>
            </a:r>
            <a:r>
              <a:rPr lang="en-US" sz="2900" dirty="0"/>
              <a:t> </a:t>
            </a:r>
            <a:r>
              <a:rPr lang="en-US" sz="2900" dirty="0" err="1"/>
              <a:t>tidak</a:t>
            </a:r>
            <a:r>
              <a:rPr lang="en-US" sz="2900" dirty="0"/>
              <a:t> </a:t>
            </a:r>
            <a:r>
              <a:rPr lang="en-US" sz="2900" dirty="0" err="1"/>
              <a:t>terstruktur</a:t>
            </a:r>
            <a:r>
              <a:rPr lang="en-US" sz="2900" dirty="0"/>
              <a:t> </a:t>
            </a:r>
            <a:r>
              <a:rPr lang="en-US" sz="2900" dirty="0" err="1"/>
              <a:t>dan</a:t>
            </a:r>
            <a:r>
              <a:rPr lang="en-US" sz="2900" dirty="0"/>
              <a:t> </a:t>
            </a:r>
            <a:r>
              <a:rPr lang="en-US" sz="2900" dirty="0" err="1"/>
              <a:t>oleh</a:t>
            </a:r>
            <a:r>
              <a:rPr lang="en-US" sz="2900" dirty="0"/>
              <a:t> </a:t>
            </a:r>
            <a:r>
              <a:rPr lang="en-US" sz="2900" dirty="0" err="1"/>
              <a:t>karena</a:t>
            </a:r>
            <a:r>
              <a:rPr lang="en-US" sz="2900" dirty="0"/>
              <a:t> </a:t>
            </a:r>
            <a:r>
              <a:rPr lang="en-US" sz="2900" dirty="0" err="1"/>
              <a:t>itu</a:t>
            </a:r>
            <a:r>
              <a:rPr lang="en-US" sz="2900" dirty="0"/>
              <a:t> </a:t>
            </a:r>
            <a:r>
              <a:rPr lang="en-US" sz="2900" dirty="0" err="1"/>
              <a:t>sangat</a:t>
            </a:r>
            <a:r>
              <a:rPr lang="en-US" sz="2900" dirty="0"/>
              <a:t> </a:t>
            </a:r>
            <a:r>
              <a:rPr lang="en-US" sz="2900" dirty="0" err="1"/>
              <a:t>sukar</a:t>
            </a:r>
            <a:r>
              <a:rPr lang="en-US" sz="2900" dirty="0"/>
              <a:t> </a:t>
            </a:r>
            <a:r>
              <a:rPr lang="en-US" sz="2900" dirty="0" err="1"/>
              <a:t>disusun</a:t>
            </a:r>
            <a:r>
              <a:rPr lang="en-US" sz="2900" dirty="0"/>
              <a:t> </a:t>
            </a:r>
            <a:r>
              <a:rPr lang="en-US" sz="2900" dirty="0" err="1"/>
              <a:t>maka</a:t>
            </a:r>
            <a:r>
              <a:rPr lang="en-US" sz="2900" dirty="0"/>
              <a:t> </a:t>
            </a:r>
            <a:r>
              <a:rPr lang="en-US" sz="2900" dirty="0" err="1"/>
              <a:t>pengetahuan</a:t>
            </a:r>
            <a:r>
              <a:rPr lang="en-US" sz="2900" dirty="0"/>
              <a:t> </a:t>
            </a:r>
            <a:r>
              <a:rPr lang="en-US" sz="2900" dirty="0" err="1"/>
              <a:t>ini</a:t>
            </a:r>
            <a:r>
              <a:rPr lang="en-US" sz="2900" dirty="0"/>
              <a:t> </a:t>
            </a:r>
            <a:r>
              <a:rPr lang="en-US" sz="2900" dirty="0" err="1"/>
              <a:t>hampir</a:t>
            </a:r>
            <a:r>
              <a:rPr lang="en-US" sz="2900" dirty="0"/>
              <a:t> </a:t>
            </a:r>
            <a:r>
              <a:rPr lang="en-US" sz="2900" dirty="0" err="1"/>
              <a:t>tidak</a:t>
            </a:r>
            <a:r>
              <a:rPr lang="en-US" sz="2900" dirty="0"/>
              <a:t> </a:t>
            </a:r>
            <a:r>
              <a:rPr lang="en-US" sz="2900" dirty="0" err="1"/>
              <a:t>dapat</a:t>
            </a:r>
            <a:r>
              <a:rPr lang="en-US" sz="2900" dirty="0"/>
              <a:t> </a:t>
            </a:r>
            <a:r>
              <a:rPr lang="en-US" sz="2900" dirty="0" err="1"/>
              <a:t>dikomunikasikan</a:t>
            </a:r>
            <a:r>
              <a:rPr lang="en-US" sz="29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9833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4 model </a:t>
            </a:r>
            <a:r>
              <a:rPr lang="en-US" sz="3600" dirty="0" err="1"/>
              <a:t>utama</a:t>
            </a:r>
            <a:r>
              <a:rPr lang="en-US" sz="3600" dirty="0"/>
              <a:t> </a:t>
            </a:r>
            <a:r>
              <a:rPr lang="en-US" sz="3600" dirty="0" err="1"/>
              <a:t>konversi</a:t>
            </a:r>
            <a:r>
              <a:rPr lang="en-US" sz="3600" dirty="0"/>
              <a:t> knowledge(model SECI/ socialization, externalization, Combination dan Internalization)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1. </a:t>
            </a:r>
            <a:r>
              <a:rPr lang="en-US" b="1" dirty="0"/>
              <a:t>Tacit to tacit </a:t>
            </a:r>
            <a:r>
              <a:rPr lang="en-US" dirty="0"/>
              <a:t>: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b="1" dirty="0"/>
              <a:t>socialization</a:t>
            </a:r>
            <a:r>
              <a:rPr lang="en-US" dirty="0"/>
              <a:t> (S). Transfer knowledge </a:t>
            </a:r>
            <a:r>
              <a:rPr lang="en-US" dirty="0" err="1"/>
              <a:t>dr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(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menggalang</a:t>
            </a:r>
            <a:r>
              <a:rPr lang="en-US" dirty="0"/>
              <a:t> </a:t>
            </a:r>
            <a:r>
              <a:rPr lang="en-US" dirty="0" err="1"/>
              <a:t>pertemuan</a:t>
            </a:r>
            <a:r>
              <a:rPr lang="en-US" dirty="0"/>
              <a:t> face to face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intensif</a:t>
            </a:r>
            <a:endParaRPr lang="en-US" dirty="0"/>
          </a:p>
          <a:p>
            <a:r>
              <a:rPr lang="en-US" dirty="0"/>
              <a:t>2</a:t>
            </a:r>
            <a:r>
              <a:rPr lang="en-US" b="1" dirty="0"/>
              <a:t>. Tacit to explicit </a:t>
            </a:r>
            <a:r>
              <a:rPr lang="en-US" dirty="0"/>
              <a:t>: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b="1" dirty="0"/>
              <a:t>externalizatio</a:t>
            </a:r>
            <a:r>
              <a:rPr lang="en-US" dirty="0"/>
              <a:t>n(E) (</a:t>
            </a:r>
            <a:r>
              <a:rPr lang="en-US" dirty="0" err="1"/>
              <a:t>perlunya</a:t>
            </a:r>
            <a:r>
              <a:rPr lang="en-US" dirty="0"/>
              <a:t> </a:t>
            </a:r>
            <a:r>
              <a:rPr lang="en-US" dirty="0" err="1"/>
              <a:t>menerjemahkan</a:t>
            </a:r>
            <a:r>
              <a:rPr lang="en-US" dirty="0"/>
              <a:t> tacit experience </a:t>
            </a:r>
            <a:r>
              <a:rPr lang="en-US" dirty="0" err="1"/>
              <a:t>kedalam</a:t>
            </a:r>
            <a:r>
              <a:rPr lang="en-US" dirty="0"/>
              <a:t> </a:t>
            </a:r>
            <a:r>
              <a:rPr lang="en-US" dirty="0" err="1"/>
              <a:t>tulisan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disebarkan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anggota</a:t>
            </a:r>
            <a:endParaRPr lang="en-US" dirty="0"/>
          </a:p>
          <a:p>
            <a:r>
              <a:rPr lang="en-US" dirty="0"/>
              <a:t>3. </a:t>
            </a:r>
            <a:r>
              <a:rPr lang="en-US" b="1" dirty="0"/>
              <a:t>Combination tacit dan explicit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:</a:t>
            </a:r>
            <a:r>
              <a:rPr lang="en-US" b="1" dirty="0"/>
              <a:t>combination</a:t>
            </a:r>
            <a:r>
              <a:rPr lang="en-US" dirty="0"/>
              <a:t> (C)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yag</a:t>
            </a:r>
            <a:r>
              <a:rPr lang="en-US" dirty="0"/>
              <a:t> </a:t>
            </a:r>
            <a:r>
              <a:rPr lang="en-US" dirty="0" err="1"/>
              <a:t>tersamar</a:t>
            </a:r>
            <a:r>
              <a:rPr lang="en-US" dirty="0"/>
              <a:t> </a:t>
            </a:r>
            <a:r>
              <a:rPr lang="en-US" dirty="0" err="1"/>
              <a:t>dijadikan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yang </a:t>
            </a:r>
            <a:r>
              <a:rPr lang="en-US" dirty="0" err="1"/>
              <a:t>pokok</a:t>
            </a:r>
            <a:r>
              <a:rPr lang="en-US" dirty="0"/>
              <a:t> yang </a:t>
            </a:r>
            <a:r>
              <a:rPr lang="en-US" dirty="0" err="1"/>
              <a:t>ditulis</a:t>
            </a:r>
            <a:r>
              <a:rPr lang="en-US" dirty="0"/>
              <a:t> dan </a:t>
            </a:r>
            <a:r>
              <a:rPr lang="en-US" dirty="0" err="1"/>
              <a:t>dirumuskan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jelas</a:t>
            </a:r>
            <a:r>
              <a:rPr lang="en-US" dirty="0"/>
              <a:t>. </a:t>
            </a:r>
            <a:r>
              <a:rPr lang="en-US" dirty="0" err="1"/>
              <a:t>Misal</a:t>
            </a:r>
            <a:r>
              <a:rPr lang="en-US" dirty="0"/>
              <a:t> : </a:t>
            </a:r>
            <a:r>
              <a:rPr lang="en-US" dirty="0" err="1"/>
              <a:t>membentuk</a:t>
            </a:r>
            <a:r>
              <a:rPr lang="en-US" dirty="0"/>
              <a:t> standard </a:t>
            </a:r>
            <a:r>
              <a:rPr lang="en-US" dirty="0" err="1"/>
              <a:t>etika</a:t>
            </a:r>
            <a:r>
              <a:rPr lang="en-US" dirty="0"/>
              <a:t> </a:t>
            </a:r>
            <a:r>
              <a:rPr lang="en-US" dirty="0" err="1"/>
              <a:t>perilaku</a:t>
            </a:r>
            <a:endParaRPr lang="en-US" dirty="0"/>
          </a:p>
          <a:p>
            <a:r>
              <a:rPr lang="en-US" dirty="0"/>
              <a:t>4. </a:t>
            </a:r>
            <a:r>
              <a:rPr lang="en-US" b="1" dirty="0"/>
              <a:t>Explicit to tacit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b="1" dirty="0"/>
              <a:t>internalization (I</a:t>
            </a:r>
            <a:r>
              <a:rPr lang="en-US" dirty="0"/>
              <a:t>). </a:t>
            </a:r>
            <a:r>
              <a:rPr lang="en-US" dirty="0" err="1"/>
              <a:t>Menjadikan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tertulis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yang </a:t>
            </a:r>
            <a:r>
              <a:rPr lang="en-US" dirty="0" err="1"/>
              <a:t>dilaksakana</a:t>
            </a:r>
            <a:r>
              <a:rPr lang="en-US" dirty="0"/>
              <a:t> </a:t>
            </a:r>
            <a:r>
              <a:rPr lang="en-US" dirty="0" err="1"/>
              <a:t>tiap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. </a:t>
            </a:r>
            <a:r>
              <a:rPr lang="en-US" dirty="0" err="1"/>
              <a:t>Misal</a:t>
            </a:r>
            <a:r>
              <a:rPr lang="en-US" dirty="0"/>
              <a:t> : learning by doing</a:t>
            </a:r>
          </a:p>
          <a:p>
            <a:r>
              <a:rPr lang="en-US" dirty="0" err="1"/>
              <a:t>Perputaran</a:t>
            </a:r>
            <a:r>
              <a:rPr lang="en-US" dirty="0"/>
              <a:t> proses </a:t>
            </a:r>
            <a:r>
              <a:rPr lang="en-US" dirty="0" err="1"/>
              <a:t>dalam</a:t>
            </a:r>
            <a:r>
              <a:rPr lang="en-US" dirty="0"/>
              <a:t> SECI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terus</a:t>
            </a:r>
            <a:r>
              <a:rPr lang="en-US" dirty="0"/>
              <a:t> </a:t>
            </a:r>
            <a:r>
              <a:rPr lang="en-US" dirty="0" err="1"/>
              <a:t>menerus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kekuatan</a:t>
            </a:r>
            <a:r>
              <a:rPr lang="en-US" dirty="0"/>
              <a:t> </a:t>
            </a:r>
            <a:r>
              <a:rPr lang="en-US" dirty="0" err="1"/>
              <a:t>tersendiri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memenangkan</a:t>
            </a:r>
            <a:r>
              <a:rPr lang="en-US" dirty="0"/>
              <a:t> </a:t>
            </a:r>
            <a:r>
              <a:rPr lang="en-US" dirty="0" err="1"/>
              <a:t>persaingan</a:t>
            </a:r>
            <a:r>
              <a:rPr lang="en-US" dirty="0"/>
              <a:t> di era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kian</a:t>
            </a:r>
            <a:r>
              <a:rPr lang="en-US" dirty="0"/>
              <a:t> </a:t>
            </a:r>
            <a:r>
              <a:rPr lang="en-US" dirty="0" err="1"/>
              <a:t>ketat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1645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Sejarah</a:t>
            </a:r>
            <a:r>
              <a:rPr lang="en-US" dirty="0"/>
              <a:t> </a:t>
            </a:r>
            <a:r>
              <a:rPr lang="en-US" dirty="0" err="1"/>
              <a:t>lahirnya</a:t>
            </a:r>
            <a:r>
              <a:rPr lang="en-US" dirty="0"/>
              <a:t> Post Modern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/>
              <a:t>Aliran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Post Modern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tipe</a:t>
            </a:r>
            <a:r>
              <a:rPr lang="en-US" dirty="0"/>
              <a:t> ke-4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klasifikasi</a:t>
            </a:r>
            <a:r>
              <a:rPr lang="en-US" dirty="0"/>
              <a:t> </a:t>
            </a:r>
            <a:r>
              <a:rPr lang="en-US" dirty="0" err="1"/>
              <a:t>paradigma</a:t>
            </a:r>
            <a:r>
              <a:rPr lang="en-US" dirty="0"/>
              <a:t> yang </a:t>
            </a:r>
            <a:r>
              <a:rPr lang="en-US" dirty="0" err="1"/>
              <a:t>dikemukakan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Stephen P. Robbins.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dikembangkan</a:t>
            </a:r>
            <a:r>
              <a:rPr lang="en-US" dirty="0"/>
              <a:t>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abad</a:t>
            </a:r>
            <a:r>
              <a:rPr lang="en-US" dirty="0"/>
              <a:t> ke-19</a:t>
            </a:r>
          </a:p>
          <a:p>
            <a:r>
              <a:rPr lang="en-US" dirty="0" err="1"/>
              <a:t>Klasifikasi</a:t>
            </a:r>
            <a:r>
              <a:rPr lang="en-US" dirty="0"/>
              <a:t> </a:t>
            </a:r>
            <a:r>
              <a:rPr lang="en-US" dirty="0" err="1"/>
              <a:t>paradigma</a:t>
            </a:r>
            <a:r>
              <a:rPr lang="en-US" dirty="0"/>
              <a:t> yang </a:t>
            </a:r>
            <a:r>
              <a:rPr lang="en-US" dirty="0" err="1"/>
              <a:t>dikemukakan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Stephen Robbins </a:t>
            </a:r>
            <a:r>
              <a:rPr lang="en-US" dirty="0" err="1"/>
              <a:t>ini</a:t>
            </a:r>
            <a:r>
              <a:rPr lang="en-US" dirty="0"/>
              <a:t> 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4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teoritikus</a:t>
            </a:r>
            <a:r>
              <a:rPr lang="en-US" dirty="0"/>
              <a:t>. </a:t>
            </a:r>
            <a:r>
              <a:rPr lang="en-US" dirty="0" err="1"/>
              <a:t>Teoritikus</a:t>
            </a:r>
            <a:r>
              <a:rPr lang="en-US" dirty="0"/>
              <a:t> </a:t>
            </a:r>
            <a:r>
              <a:rPr lang="en-US" dirty="0" err="1"/>
              <a:t>tipe</a:t>
            </a:r>
            <a:r>
              <a:rPr lang="en-US" dirty="0"/>
              <a:t> 1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klasik</a:t>
            </a:r>
            <a:r>
              <a:rPr lang="en-US" dirty="0"/>
              <a:t> (1900 – 1930), </a:t>
            </a:r>
            <a:r>
              <a:rPr lang="en-US" dirty="0" err="1"/>
              <a:t>teoritikus</a:t>
            </a:r>
            <a:r>
              <a:rPr lang="en-US" dirty="0"/>
              <a:t> </a:t>
            </a:r>
            <a:r>
              <a:rPr lang="en-US" dirty="0" err="1"/>
              <a:t>tipe</a:t>
            </a:r>
            <a:r>
              <a:rPr lang="en-US" dirty="0"/>
              <a:t> 2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neo – </a:t>
            </a:r>
            <a:r>
              <a:rPr lang="en-US" dirty="0" err="1"/>
              <a:t>klasik</a:t>
            </a:r>
            <a:r>
              <a:rPr lang="en-US" dirty="0"/>
              <a:t> (1930 – 1960), </a:t>
            </a:r>
            <a:r>
              <a:rPr lang="en-US" dirty="0" err="1"/>
              <a:t>teoritikus</a:t>
            </a:r>
            <a:r>
              <a:rPr lang="en-US" dirty="0"/>
              <a:t> </a:t>
            </a:r>
            <a:r>
              <a:rPr lang="en-US" dirty="0" err="1"/>
              <a:t>tipe</a:t>
            </a:r>
            <a:r>
              <a:rPr lang="en-US" dirty="0"/>
              <a:t> 3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modern ( 1960 – 1975 ), </a:t>
            </a:r>
            <a:r>
              <a:rPr lang="en-US" dirty="0" err="1"/>
              <a:t>dan</a:t>
            </a:r>
            <a:r>
              <a:rPr lang="en-US" dirty="0"/>
              <a:t> yang </a:t>
            </a:r>
            <a:r>
              <a:rPr lang="en-US" dirty="0" err="1"/>
              <a:t>terakhir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postmodern </a:t>
            </a:r>
            <a:r>
              <a:rPr lang="en-US" dirty="0" err="1"/>
              <a:t>tahun</a:t>
            </a:r>
            <a:r>
              <a:rPr lang="en-US" dirty="0"/>
              <a:t> 1975 – </a:t>
            </a:r>
            <a:r>
              <a:rPr lang="en-US" dirty="0" err="1"/>
              <a:t>sekarang</a:t>
            </a:r>
            <a:r>
              <a:rPr lang="en-US" dirty="0"/>
              <a:t>.</a:t>
            </a:r>
          </a:p>
          <a:p>
            <a:r>
              <a:rPr lang="id-ID" dirty="0"/>
              <a:t>Tokoh tokoh yang terkenal dalam teori organisasi postmodern beragam, seperti </a:t>
            </a:r>
            <a:r>
              <a:rPr lang="id-ID" b="1" dirty="0"/>
              <a:t>Joan Woodward</a:t>
            </a:r>
            <a:r>
              <a:rPr lang="id-ID" dirty="0"/>
              <a:t>, yang melakukan studi terhadap </a:t>
            </a:r>
            <a:r>
              <a:rPr lang="id-ID" dirty="0">
                <a:solidFill>
                  <a:srgbClr val="FF0000"/>
                </a:solidFill>
              </a:rPr>
              <a:t>teknologi yang mempengaruhi organisasi. </a:t>
            </a:r>
            <a:r>
              <a:rPr lang="id-ID" dirty="0"/>
              <a:t>Ada juga tokoh lain seperti </a:t>
            </a:r>
            <a:r>
              <a:rPr lang="id-ID" b="1" dirty="0"/>
              <a:t>James D Thompson</a:t>
            </a:r>
            <a:r>
              <a:rPr lang="id-ID" dirty="0"/>
              <a:t>, tokoh ini beranggapan </a:t>
            </a:r>
            <a:r>
              <a:rPr lang="id-ID" dirty="0">
                <a:solidFill>
                  <a:srgbClr val="FF0000"/>
                </a:solidFill>
              </a:rPr>
              <a:t>bahwa organisasi merupakan system yang terbuka</a:t>
            </a:r>
            <a:r>
              <a:rPr lang="id-ID" dirty="0"/>
              <a:t>. Ada juga tokoh </a:t>
            </a:r>
            <a:r>
              <a:rPr lang="id-ID" b="1" dirty="0"/>
              <a:t>Jaw W Lorsch dan Paul R Lawrence</a:t>
            </a:r>
            <a:r>
              <a:rPr lang="id-ID" dirty="0"/>
              <a:t> yang mengemukakan tentang </a:t>
            </a:r>
            <a:r>
              <a:rPr lang="id-ID" b="1" dirty="0"/>
              <a:t>konsep diferensiasi dan integrasi. </a:t>
            </a:r>
            <a:r>
              <a:rPr lang="id-ID" dirty="0"/>
              <a:t>Ada juga tokoh Daniel Katz dan Robert Kahn yang mengemukakan pendapat didalam bukunya, yang mana </a:t>
            </a:r>
            <a:r>
              <a:rPr lang="en-US" dirty="0" err="1"/>
              <a:t>aliran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id-ID" dirty="0"/>
              <a:t>sebagai pendorong yang sangat penting bagi system organisasi yang terbuka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203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9715" y="718042"/>
            <a:ext cx="10515600" cy="5296392"/>
          </a:xfrm>
        </p:spPr>
        <p:txBody>
          <a:bodyPr>
            <a:normAutofit/>
          </a:bodyPr>
          <a:lstStyle/>
          <a:p>
            <a:r>
              <a:rPr lang="en-US" dirty="0" err="1"/>
              <a:t>Menurut</a:t>
            </a:r>
            <a:r>
              <a:rPr lang="en-US" dirty="0"/>
              <a:t> Robbins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postmodern </a:t>
            </a:r>
            <a:r>
              <a:rPr lang="en-US" dirty="0" err="1"/>
              <a:t>berfokus</a:t>
            </a:r>
            <a:r>
              <a:rPr lang="en-US" dirty="0"/>
              <a:t> pada </a:t>
            </a:r>
            <a:r>
              <a:rPr lang="en-US" b="1" dirty="0" err="1"/>
              <a:t>perspektif</a:t>
            </a:r>
            <a:r>
              <a:rPr lang="en-US" b="1" dirty="0"/>
              <a:t> </a:t>
            </a:r>
            <a:r>
              <a:rPr lang="en-US" b="1" dirty="0" err="1"/>
              <a:t>sosial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kerangka</a:t>
            </a:r>
            <a:r>
              <a:rPr lang="en-US" b="1" dirty="0"/>
              <a:t> </a:t>
            </a:r>
            <a:r>
              <a:rPr lang="en-US" b="1" dirty="0" err="1"/>
              <a:t>kerja</a:t>
            </a:r>
            <a:r>
              <a:rPr lang="en-US" b="1" dirty="0"/>
              <a:t> </a:t>
            </a:r>
            <a:r>
              <a:rPr lang="en-US" b="1" dirty="0" err="1"/>
              <a:t>sistem</a:t>
            </a:r>
            <a:r>
              <a:rPr lang="en-US" b="1" dirty="0"/>
              <a:t> </a:t>
            </a:r>
            <a:r>
              <a:rPr lang="en-US" b="1" dirty="0" err="1"/>
              <a:t>terbuka</a:t>
            </a:r>
            <a:r>
              <a:rPr lang="en-US" b="1" dirty="0"/>
              <a:t> </a:t>
            </a:r>
          </a:p>
          <a:p>
            <a:r>
              <a:rPr lang="en-US" dirty="0" err="1"/>
              <a:t>Hasilnya</a:t>
            </a:r>
            <a:r>
              <a:rPr lang="en-US" dirty="0"/>
              <a:t> </a:t>
            </a:r>
            <a:r>
              <a:rPr lang="en-US" b="1" dirty="0" err="1"/>
              <a:t>adalah</a:t>
            </a:r>
            <a:r>
              <a:rPr lang="en-US" b="1" dirty="0"/>
              <a:t> </a:t>
            </a:r>
            <a:r>
              <a:rPr lang="en-US" b="1" dirty="0" err="1"/>
              <a:t>pandangan</a:t>
            </a:r>
            <a:r>
              <a:rPr lang="en-US" b="1" dirty="0"/>
              <a:t> </a:t>
            </a:r>
            <a:r>
              <a:rPr lang="en-US" b="1" dirty="0" err="1"/>
              <a:t>bahwa</a:t>
            </a:r>
            <a:r>
              <a:rPr lang="en-US" b="1" dirty="0"/>
              <a:t> </a:t>
            </a:r>
            <a:r>
              <a:rPr lang="en-US" b="1" dirty="0" err="1"/>
              <a:t>struktur</a:t>
            </a:r>
            <a:r>
              <a:rPr lang="en-US" b="1" dirty="0"/>
              <a:t> </a:t>
            </a:r>
            <a:r>
              <a:rPr lang="en-US" b="1" dirty="0" err="1"/>
              <a:t>bukanlah</a:t>
            </a:r>
            <a:r>
              <a:rPr lang="en-US" b="1" dirty="0"/>
              <a:t> </a:t>
            </a:r>
            <a:r>
              <a:rPr lang="en-US" b="1" dirty="0" err="1"/>
              <a:t>merupakan</a:t>
            </a:r>
            <a:r>
              <a:rPr lang="en-US" b="1" dirty="0"/>
              <a:t> </a:t>
            </a:r>
            <a:r>
              <a:rPr lang="en-US" b="1" dirty="0" err="1"/>
              <a:t>usaha</a:t>
            </a:r>
            <a:r>
              <a:rPr lang="en-US" b="1" dirty="0"/>
              <a:t> yang </a:t>
            </a:r>
            <a:r>
              <a:rPr lang="en-US" b="1" dirty="0" err="1"/>
              <a:t>rasional</a:t>
            </a:r>
            <a:r>
              <a:rPr lang="en-US" b="1" dirty="0"/>
              <a:t> </a:t>
            </a:r>
            <a:r>
              <a:rPr lang="en-US" b="1" dirty="0" err="1"/>
              <a:t>dari</a:t>
            </a:r>
            <a:r>
              <a:rPr lang="en-US" b="1" dirty="0"/>
              <a:t> para manager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menciptakan</a:t>
            </a:r>
            <a:r>
              <a:rPr lang="en-US" b="1" dirty="0"/>
              <a:t> </a:t>
            </a:r>
            <a:r>
              <a:rPr lang="en-US" b="1" dirty="0" err="1"/>
              <a:t>struktur</a:t>
            </a:r>
            <a:r>
              <a:rPr lang="en-US" b="1" dirty="0"/>
              <a:t> yang paling </a:t>
            </a:r>
            <a:r>
              <a:rPr lang="en-US" b="1" dirty="0" err="1"/>
              <a:t>efektif</a:t>
            </a:r>
            <a:r>
              <a:rPr lang="en-US" b="1" dirty="0"/>
              <a:t>, </a:t>
            </a:r>
            <a:r>
              <a:rPr lang="en-US" b="1" dirty="0" err="1">
                <a:solidFill>
                  <a:srgbClr val="FF0000"/>
                </a:solidFill>
              </a:rPr>
              <a:t>tetapi</a:t>
            </a:r>
            <a:r>
              <a:rPr lang="en-US" b="1" dirty="0"/>
              <a:t> </a:t>
            </a:r>
            <a:r>
              <a:rPr lang="en-US" b="1" dirty="0" err="1"/>
              <a:t>merupakan</a:t>
            </a:r>
            <a:r>
              <a:rPr lang="en-US" b="1" dirty="0"/>
              <a:t> </a:t>
            </a:r>
            <a:r>
              <a:rPr lang="en-US" b="1" dirty="0" err="1"/>
              <a:t>hasil</a:t>
            </a:r>
            <a:r>
              <a:rPr lang="en-US" b="1" dirty="0"/>
              <a:t> </a:t>
            </a:r>
            <a:r>
              <a:rPr lang="en-US" b="1" dirty="0" err="1"/>
              <a:t>dari</a:t>
            </a:r>
            <a:r>
              <a:rPr lang="en-US" b="1" dirty="0"/>
              <a:t> </a:t>
            </a:r>
            <a:r>
              <a:rPr lang="en-US" b="1" dirty="0" err="1"/>
              <a:t>suatu</a:t>
            </a:r>
            <a:r>
              <a:rPr lang="en-US" b="1" dirty="0"/>
              <a:t> </a:t>
            </a:r>
            <a:r>
              <a:rPr lang="en-US" b="1" dirty="0" err="1"/>
              <a:t>pertarungan</a:t>
            </a:r>
            <a:r>
              <a:rPr lang="en-US" b="1" dirty="0"/>
              <a:t> </a:t>
            </a:r>
            <a:r>
              <a:rPr lang="en-US" b="1" dirty="0" err="1"/>
              <a:t>politis</a:t>
            </a:r>
            <a:r>
              <a:rPr lang="en-US" b="1" dirty="0"/>
              <a:t> </a:t>
            </a:r>
            <a:r>
              <a:rPr lang="en-US" b="1" dirty="0" err="1"/>
              <a:t>diantara</a:t>
            </a:r>
            <a:r>
              <a:rPr lang="en-US" b="1" dirty="0"/>
              <a:t> </a:t>
            </a:r>
            <a:r>
              <a:rPr lang="en-US" b="1" dirty="0" err="1"/>
              <a:t>koalisi</a:t>
            </a:r>
            <a:r>
              <a:rPr lang="en-US" b="1" dirty="0"/>
              <a:t> – </a:t>
            </a:r>
            <a:r>
              <a:rPr lang="en-US" b="1" dirty="0" err="1"/>
              <a:t>koalisi</a:t>
            </a:r>
            <a:r>
              <a:rPr lang="en-US" b="1" dirty="0"/>
              <a:t> di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organisasi</a:t>
            </a:r>
            <a:r>
              <a:rPr lang="en-US" b="1" dirty="0"/>
              <a:t>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mendapatkan</a:t>
            </a:r>
            <a:r>
              <a:rPr lang="en-US" b="1" dirty="0"/>
              <a:t> </a:t>
            </a:r>
            <a:r>
              <a:rPr lang="en-US" b="1" dirty="0" err="1"/>
              <a:t>kontrol</a:t>
            </a:r>
            <a:r>
              <a:rPr lang="en-US" b="1" dirty="0"/>
              <a:t> </a:t>
            </a:r>
            <a:r>
              <a:rPr lang="en-US" b="1" dirty="0" err="1"/>
              <a:t>terhadap</a:t>
            </a:r>
            <a:r>
              <a:rPr lang="en-US" b="1" dirty="0"/>
              <a:t> </a:t>
            </a:r>
            <a:r>
              <a:rPr lang="en-US" b="1" dirty="0" err="1"/>
              <a:t>organisasi</a:t>
            </a:r>
            <a:r>
              <a:rPr lang="en-US" b="1" dirty="0"/>
              <a:t>.</a:t>
            </a:r>
            <a:endParaRPr lang="en-US" dirty="0"/>
          </a:p>
          <a:p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aliran</a:t>
            </a:r>
            <a:r>
              <a:rPr lang="en-US" dirty="0"/>
              <a:t> yang </a:t>
            </a:r>
            <a:r>
              <a:rPr lang="en-US" dirty="0" err="1"/>
              <a:t>cenderung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memperhatikan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politis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. </a:t>
            </a:r>
          </a:p>
          <a:p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aliran</a:t>
            </a:r>
            <a:r>
              <a:rPr lang="en-US" dirty="0"/>
              <a:t> post modern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berisi</a:t>
            </a:r>
            <a:r>
              <a:rPr lang="en-US" dirty="0"/>
              <a:t> </a:t>
            </a:r>
            <a:r>
              <a:rPr lang="en-US" dirty="0" err="1"/>
              <a:t>teori-teori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berkembang</a:t>
            </a:r>
            <a:r>
              <a:rPr lang="en-US" dirty="0"/>
              <a:t> </a:t>
            </a:r>
            <a:r>
              <a:rPr lang="en-US" dirty="0" err="1"/>
              <a:t>sejak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1975</a:t>
            </a:r>
            <a:r>
              <a:rPr lang="id-ID" dirty="0"/>
              <a:t> hingga </a:t>
            </a:r>
            <a:r>
              <a:rPr lang="en-US" dirty="0" err="1"/>
              <a:t>sekarang</a:t>
            </a:r>
            <a:endParaRPr lang="en-US" dirty="0"/>
          </a:p>
          <a:p>
            <a:r>
              <a:rPr lang="en-US" dirty="0"/>
              <a:t>Banyak </a:t>
            </a:r>
            <a:r>
              <a:rPr lang="en-US" dirty="0" err="1"/>
              <a:t>berkembang</a:t>
            </a:r>
            <a:r>
              <a:rPr lang="en-US" dirty="0"/>
              <a:t> pada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memperbaiki</a:t>
            </a:r>
            <a:r>
              <a:rPr lang="en-US" dirty="0"/>
              <a:t> </a:t>
            </a:r>
            <a:r>
              <a:rPr lang="en-US" dirty="0" err="1"/>
              <a:t>birokrasi</a:t>
            </a:r>
            <a:r>
              <a:rPr lang="en-US" dirty="0"/>
              <a:t> </a:t>
            </a:r>
            <a:r>
              <a:rPr lang="en-US" dirty="0" err="1"/>
              <a:t>publik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610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masuk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lain 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b="1" dirty="0" err="1"/>
              <a:t>terdiri</a:t>
            </a:r>
            <a:r>
              <a:rPr lang="en-US" b="1" dirty="0"/>
              <a:t> </a:t>
            </a:r>
            <a:r>
              <a:rPr lang="en-US" b="1" dirty="0" err="1"/>
              <a:t>dari</a:t>
            </a:r>
            <a:r>
              <a:rPr lang="en-US" b="1" dirty="0"/>
              <a:t> </a:t>
            </a:r>
            <a:r>
              <a:rPr lang="en-US" b="1" dirty="0" err="1"/>
              <a:t>berbagai</a:t>
            </a:r>
            <a:r>
              <a:rPr lang="en-US" b="1" dirty="0"/>
              <a:t> </a:t>
            </a:r>
            <a:r>
              <a:rPr lang="en-US" b="1" dirty="0" err="1"/>
              <a:t>entitas</a:t>
            </a:r>
            <a:r>
              <a:rPr lang="en-US" b="1" dirty="0"/>
              <a:t> </a:t>
            </a:r>
            <a:r>
              <a:rPr lang="en-US" b="1" dirty="0" err="1"/>
              <a:t>tim</a:t>
            </a:r>
            <a:r>
              <a:rPr lang="en-US" b="1" dirty="0"/>
              <a:t> yang </a:t>
            </a:r>
            <a:r>
              <a:rPr lang="en-US" b="1" dirty="0" err="1"/>
              <a:t>beragam</a:t>
            </a:r>
            <a:r>
              <a:rPr lang="en-US" dirty="0"/>
              <a:t>,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terhubung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lain. </a:t>
            </a:r>
            <a:r>
              <a:rPr lang="en-US" dirty="0" err="1"/>
              <a:t>Entitas-entitas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mengatur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mengontrol</a:t>
            </a:r>
            <a:r>
              <a:rPr lang="en-US" dirty="0"/>
              <a:t> </a:t>
            </a:r>
            <a:r>
              <a:rPr lang="en-US" dirty="0" err="1"/>
              <a:t>dirinya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koordinasi</a:t>
            </a:r>
            <a:r>
              <a:rPr lang="en-US" dirty="0"/>
              <a:t> yang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polisentris</a:t>
            </a:r>
            <a:r>
              <a:rPr lang="en-US" dirty="0"/>
              <a:t>.</a:t>
            </a:r>
          </a:p>
          <a:p>
            <a:pPr lvl="0"/>
            <a:r>
              <a:rPr lang="en-US" b="1" dirty="0" err="1"/>
              <a:t>Koordinasi</a:t>
            </a:r>
            <a:r>
              <a:rPr lang="en-US" b="1" dirty="0"/>
              <a:t> </a:t>
            </a:r>
            <a:r>
              <a:rPr lang="en-US" b="1" dirty="0" err="1"/>
              <a:t>dibangun</a:t>
            </a:r>
            <a:r>
              <a:rPr lang="en-US" b="1" dirty="0"/>
              <a:t> </a:t>
            </a:r>
            <a:r>
              <a:rPr lang="en-US" b="1" dirty="0" err="1"/>
              <a:t>melalui</a:t>
            </a:r>
            <a:r>
              <a:rPr lang="en-US" b="1" dirty="0"/>
              <a:t> </a:t>
            </a:r>
            <a:r>
              <a:rPr lang="en-US" b="1" dirty="0" err="1"/>
              <a:t>kebutuhan</a:t>
            </a:r>
            <a:r>
              <a:rPr lang="en-US" b="1" dirty="0"/>
              <a:t> </a:t>
            </a:r>
            <a:r>
              <a:rPr lang="en-US" b="1" dirty="0" err="1"/>
              <a:t>pekerjaan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Entitas</a:t>
            </a:r>
            <a:r>
              <a:rPr lang="en-US" dirty="0"/>
              <a:t> </a:t>
            </a:r>
            <a:r>
              <a:rPr lang="en-US" dirty="0" err="1"/>
              <a:t>diorganisasikan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desain</a:t>
            </a:r>
            <a:r>
              <a:rPr lang="en-US" dirty="0"/>
              <a:t> yang </a:t>
            </a:r>
            <a:r>
              <a:rPr lang="en-US" dirty="0" err="1"/>
              <a:t>sederhana</a:t>
            </a:r>
            <a:r>
              <a:rPr lang="en-US" dirty="0"/>
              <a:t>,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pekerja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diberdayakan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dilibatkan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disebarluaskan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Menekankan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“continuous improvement”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perbaikan</a:t>
            </a:r>
            <a:r>
              <a:rPr lang="en-US" dirty="0"/>
              <a:t> yang </a:t>
            </a:r>
            <a:r>
              <a:rPr lang="en-US" dirty="0" err="1"/>
              <a:t>berkesinambungan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350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04B6C1-0263-45A8-A821-24C6DAFF5F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2836" y="623455"/>
            <a:ext cx="10480964" cy="5553508"/>
          </a:xfrm>
        </p:spPr>
        <p:txBody>
          <a:bodyPr>
            <a:normAutofit/>
          </a:bodyPr>
          <a:lstStyle/>
          <a:p>
            <a:r>
              <a:rPr lang="id-ID" dirty="0"/>
              <a:t>Dalam teori postmodern ada beberapa ciri ciri yang perlu </a:t>
            </a:r>
            <a:r>
              <a:rPr lang="en-US" dirty="0"/>
              <a:t>di</a:t>
            </a:r>
            <a:r>
              <a:rPr lang="id-ID" dirty="0"/>
              <a:t>ketahui, yaitu :</a:t>
            </a:r>
          </a:p>
          <a:p>
            <a:r>
              <a:rPr lang="id-ID" dirty="0"/>
              <a:t>Media massa telah berganti menjadi sesuatu yang besar, media dianggap sebagai agama atau bahkan menjadi raja, tindakan seseorang bisa dinilai baik atau buruk hanya dengan media massa saja</a:t>
            </a:r>
          </a:p>
          <a:p>
            <a:r>
              <a:rPr lang="id-ID" dirty="0"/>
              <a:t>Kepercayaan pada agama bahkan akan memudar, dan pandangan tentang pluralisme relativisme adalah kebenaran</a:t>
            </a:r>
          </a:p>
          <a:p>
            <a:r>
              <a:rPr lang="id-ID" dirty="0"/>
              <a:t>Wilayah kota akan semakin kuat sebagai wilayah atau pusat kebudayaan sedang desa tetap menjadi wilayah pinggiran</a:t>
            </a:r>
          </a:p>
          <a:p>
            <a:r>
              <a:rPr lang="id-ID" dirty="0"/>
              <a:t>Semua orang baik dari kelas ata</a:t>
            </a:r>
            <a:r>
              <a:rPr lang="en-US" dirty="0"/>
              <a:t>s</a:t>
            </a:r>
            <a:r>
              <a:rPr lang="id-ID" dirty="0"/>
              <a:t> hingga kelas bawah bebas untuk mengeluarkan pendapatnya masing masing.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991438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tokoh</a:t>
            </a:r>
            <a:r>
              <a:rPr lang="en-US" dirty="0"/>
              <a:t> Post modern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5312"/>
            <a:ext cx="10515600" cy="5402687"/>
          </a:xfrm>
        </p:spPr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en-US" b="1" dirty="0"/>
              <a:t>1. James March </a:t>
            </a:r>
            <a:r>
              <a:rPr lang="en-US" b="1" dirty="0" err="1"/>
              <a:t>dan</a:t>
            </a:r>
            <a:r>
              <a:rPr lang="en-US" b="1" dirty="0"/>
              <a:t> Herbert Simon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konsepnya</a:t>
            </a:r>
            <a:r>
              <a:rPr lang="en-US" b="1" dirty="0"/>
              <a:t> : “Batas-Batas </a:t>
            </a:r>
            <a:r>
              <a:rPr lang="en-US" b="1" dirty="0" err="1"/>
              <a:t>Kognitif</a:t>
            </a:r>
            <a:r>
              <a:rPr lang="en-US" b="1" dirty="0"/>
              <a:t> </a:t>
            </a:r>
            <a:r>
              <a:rPr lang="en-US" b="1" dirty="0" err="1"/>
              <a:t>Terhadap</a:t>
            </a:r>
            <a:r>
              <a:rPr lang="en-US" b="1" dirty="0"/>
              <a:t> </a:t>
            </a:r>
            <a:r>
              <a:rPr lang="en-US" b="1" dirty="0" err="1"/>
              <a:t>Rasionalitas</a:t>
            </a:r>
            <a:r>
              <a:rPr lang="en-US" b="1" dirty="0"/>
              <a:t>”</a:t>
            </a:r>
            <a:endParaRPr lang="en-US" dirty="0"/>
          </a:p>
          <a:p>
            <a:r>
              <a:rPr lang="en-US" dirty="0"/>
              <a:t>Herbert </a:t>
            </a:r>
            <a:r>
              <a:rPr lang="en-US" dirty="0" err="1"/>
              <a:t>simon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 </a:t>
            </a:r>
            <a:r>
              <a:rPr lang="en-US" dirty="0" err="1"/>
              <a:t>merumuskan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b="1" dirty="0" err="1"/>
              <a:t>manajemen</a:t>
            </a:r>
            <a:r>
              <a:rPr lang="en-US" b="1" dirty="0"/>
              <a:t> </a:t>
            </a:r>
            <a:r>
              <a:rPr lang="en-US" b="1" dirty="0" err="1"/>
              <a:t>adalah</a:t>
            </a:r>
            <a:r>
              <a:rPr lang="en-US" b="1" dirty="0"/>
              <a:t> decision making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jalan</a:t>
            </a:r>
            <a:r>
              <a:rPr lang="en-US" dirty="0"/>
              <a:t> yang paling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menganalisis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b="1" dirty="0" err="1"/>
              <a:t>menganalisis</a:t>
            </a:r>
            <a:r>
              <a:rPr lang="en-US" b="1" dirty="0"/>
              <a:t> </a:t>
            </a:r>
            <a:r>
              <a:rPr lang="en-US" b="1" dirty="0" err="1"/>
              <a:t>struktur</a:t>
            </a:r>
            <a:r>
              <a:rPr lang="en-US" b="1" dirty="0"/>
              <a:t> dan proses </a:t>
            </a:r>
            <a:r>
              <a:rPr lang="en-US" b="1" dirty="0" err="1"/>
              <a:t>pembuatan</a:t>
            </a:r>
            <a:r>
              <a:rPr lang="en-US" b="1" dirty="0"/>
              <a:t> </a:t>
            </a:r>
            <a:r>
              <a:rPr lang="en-US" b="1" dirty="0" err="1"/>
              <a:t>keputusan</a:t>
            </a:r>
            <a:r>
              <a:rPr lang="en-US" b="1" dirty="0"/>
              <a:t>.</a:t>
            </a:r>
            <a:endParaRPr lang="en-US" dirty="0"/>
          </a:p>
          <a:p>
            <a:r>
              <a:rPr lang="en-US" dirty="0"/>
              <a:t>March </a:t>
            </a:r>
            <a:r>
              <a:rPr lang="en-US" dirty="0" err="1"/>
              <a:t>dan</a:t>
            </a:r>
            <a:r>
              <a:rPr lang="en-US" dirty="0"/>
              <a:t> Simon </a:t>
            </a:r>
            <a:r>
              <a:rPr lang="en-US" dirty="0" err="1"/>
              <a:t>menentang</a:t>
            </a:r>
            <a:r>
              <a:rPr lang="en-US" dirty="0"/>
              <a:t> </a:t>
            </a:r>
            <a:r>
              <a:rPr lang="en-US" dirty="0" err="1"/>
              <a:t>gagasan</a:t>
            </a:r>
            <a:r>
              <a:rPr lang="en-US" dirty="0"/>
              <a:t> </a:t>
            </a:r>
            <a:r>
              <a:rPr lang="en-US" dirty="0" err="1"/>
              <a:t>klasik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rasional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optimum.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berargumentasi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mayoritas</a:t>
            </a:r>
            <a:r>
              <a:rPr lang="en-US" dirty="0"/>
              <a:t> </a:t>
            </a:r>
            <a:r>
              <a:rPr lang="en-US" dirty="0" err="1"/>
              <a:t>pengambil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dirty="0" err="1"/>
              <a:t>alternatif</a:t>
            </a:r>
            <a:r>
              <a:rPr lang="en-US" dirty="0"/>
              <a:t> yang </a:t>
            </a:r>
            <a:r>
              <a:rPr lang="en-US" dirty="0" err="1"/>
              <a:t>memuaskan</a:t>
            </a:r>
            <a:r>
              <a:rPr lang="en-US" dirty="0"/>
              <a:t> </a:t>
            </a:r>
            <a:r>
              <a:rPr lang="id-ID" dirty="0"/>
              <a:t>dengan</a:t>
            </a:r>
            <a:r>
              <a:rPr lang="en-US" dirty="0"/>
              <a:t> alternative yang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.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kasus-kasus</a:t>
            </a:r>
            <a:r>
              <a:rPr lang="en-US" dirty="0"/>
              <a:t> yang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biasa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menyeleksi</a:t>
            </a:r>
            <a:r>
              <a:rPr lang="en-US" dirty="0"/>
              <a:t> </a:t>
            </a:r>
            <a:r>
              <a:rPr lang="en-US" dirty="0" err="1"/>
              <a:t>alternatif</a:t>
            </a:r>
            <a:r>
              <a:rPr lang="en-US" dirty="0"/>
              <a:t> yang optimal.</a:t>
            </a:r>
          </a:p>
          <a:p>
            <a:r>
              <a:rPr lang="en-US" dirty="0"/>
              <a:t>March </a:t>
            </a:r>
            <a:r>
              <a:rPr lang="en-US" dirty="0" err="1"/>
              <a:t>dan</a:t>
            </a:r>
            <a:r>
              <a:rPr lang="en-US" dirty="0"/>
              <a:t> Simon </a:t>
            </a:r>
            <a:r>
              <a:rPr lang="en-US" dirty="0" err="1"/>
              <a:t>menganjurkan</a:t>
            </a:r>
            <a:r>
              <a:rPr lang="en-US" dirty="0"/>
              <a:t> agar model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diubah</a:t>
            </a:r>
            <a:r>
              <a:rPr lang="id-ID" dirty="0"/>
              <a:t> dengan </a:t>
            </a:r>
            <a:r>
              <a:rPr lang="en-US" dirty="0"/>
              <a:t>model yang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pandangan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b="1" dirty="0" err="1"/>
              <a:t>sistem</a:t>
            </a:r>
            <a:r>
              <a:rPr lang="en-US" b="1" dirty="0"/>
              <a:t> </a:t>
            </a:r>
            <a:r>
              <a:rPr lang="en-US" b="1" dirty="0" err="1"/>
              <a:t>kerjasama</a:t>
            </a:r>
            <a:r>
              <a:rPr lang="en-US" b="1" dirty="0"/>
              <a:t> yang </a:t>
            </a:r>
            <a:r>
              <a:rPr lang="en-US" b="1" dirty="0" err="1"/>
              <a:t>rasional</a:t>
            </a:r>
            <a:r>
              <a:rPr lang="en-US" dirty="0"/>
              <a:t>. Model yang </a:t>
            </a:r>
            <a:r>
              <a:rPr lang="en-US" dirty="0" err="1"/>
              <a:t>diperbaiki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mengakui</a:t>
            </a:r>
            <a:r>
              <a:rPr lang="en-US" dirty="0"/>
              <a:t> </a:t>
            </a:r>
            <a:r>
              <a:rPr lang="en-US" dirty="0" err="1"/>
              <a:t>keterbatasan</a:t>
            </a:r>
            <a:r>
              <a:rPr lang="en-US" dirty="0"/>
              <a:t> </a:t>
            </a:r>
            <a:r>
              <a:rPr lang="en-US" dirty="0" err="1"/>
              <a:t>rasionalitas</a:t>
            </a:r>
            <a:r>
              <a:rPr lang="en-US" dirty="0"/>
              <a:t> </a:t>
            </a:r>
            <a:r>
              <a:rPr lang="en-US" dirty="0" err="1"/>
              <a:t>pengambil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keberadaan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yang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bertentangan</a:t>
            </a:r>
            <a:r>
              <a:rPr lang="en-US" dirty="0"/>
              <a:t>.</a:t>
            </a:r>
          </a:p>
          <a:p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dikerjakannya</a:t>
            </a:r>
            <a:r>
              <a:rPr lang="en-US" dirty="0"/>
              <a:t>,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pilihan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kapabilitas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berjanji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mempunyai</a:t>
            </a:r>
            <a:r>
              <a:rPr lang="en-US" b="1" dirty="0"/>
              <a:t> </a:t>
            </a:r>
            <a:r>
              <a:rPr lang="en-US" b="1" dirty="0" err="1"/>
              <a:t>strategi</a:t>
            </a:r>
            <a:r>
              <a:rPr lang="en-US" b="1" dirty="0"/>
              <a:t> </a:t>
            </a:r>
            <a:r>
              <a:rPr lang="en-US" b="1" dirty="0" err="1"/>
              <a:t>sendiri</a:t>
            </a:r>
            <a:r>
              <a:rPr lang="en-US" b="1" dirty="0"/>
              <a:t>.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berkembang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,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diturunkan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karakteristik</a:t>
            </a:r>
            <a:r>
              <a:rPr lang="en-US" dirty="0"/>
              <a:t> proses </a:t>
            </a:r>
            <a:r>
              <a:rPr lang="en-US" dirty="0" err="1"/>
              <a:t>pengambilan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pilihan</a:t>
            </a:r>
            <a:r>
              <a:rPr lang="en-US" dirty="0"/>
              <a:t> </a:t>
            </a:r>
            <a:r>
              <a:rPr lang="en-US" dirty="0" err="1"/>
              <a:t>rasional</a:t>
            </a:r>
            <a:r>
              <a:rPr lang="en-US" dirty="0"/>
              <a:t> (March and Simon 1993).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377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986" y="215766"/>
            <a:ext cx="10515600" cy="632670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komprehensif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rasional</a:t>
            </a:r>
            <a:r>
              <a:rPr lang="en-US" dirty="0"/>
              <a:t> </a:t>
            </a:r>
            <a:r>
              <a:rPr lang="en-US" dirty="0" err="1"/>
              <a:t>objektif</a:t>
            </a:r>
            <a:r>
              <a:rPr lang="en-US" dirty="0"/>
              <a:t>, </a:t>
            </a:r>
            <a:r>
              <a:rPr lang="en-US" dirty="0" err="1"/>
              <a:t>menurut</a:t>
            </a:r>
            <a:r>
              <a:rPr lang="en-US" dirty="0"/>
              <a:t> Herbert Simon, decision making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mengikuti</a:t>
            </a:r>
            <a:r>
              <a:rPr lang="en-US" dirty="0"/>
              <a:t> </a:t>
            </a:r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b="1" dirty="0"/>
              <a:t>bounded rationality </a:t>
            </a:r>
            <a:r>
              <a:rPr lang="en-US" dirty="0"/>
              <a:t>( </a:t>
            </a:r>
            <a:r>
              <a:rPr lang="en-US" dirty="0" err="1"/>
              <a:t>batas</a:t>
            </a:r>
            <a:r>
              <a:rPr lang="en-US" dirty="0"/>
              <a:t> </a:t>
            </a:r>
            <a:r>
              <a:rPr lang="en-US" dirty="0" err="1"/>
              <a:t>rasionalitas</a:t>
            </a:r>
            <a:r>
              <a:rPr lang="en-US" dirty="0"/>
              <a:t>)</a:t>
            </a:r>
            <a:r>
              <a:rPr lang="id-ID" dirty="0"/>
              <a:t>:</a:t>
            </a:r>
            <a:endParaRPr lang="en-US" dirty="0"/>
          </a:p>
          <a:p>
            <a:r>
              <a:rPr lang="en-US" i="1" dirty="0" err="1"/>
              <a:t>Kapasitas</a:t>
            </a:r>
            <a:r>
              <a:rPr lang="en-US" i="1" dirty="0"/>
              <a:t> </a:t>
            </a:r>
            <a:r>
              <a:rPr lang="en-US" i="1" dirty="0" err="1"/>
              <a:t>ingatan</a:t>
            </a:r>
            <a:r>
              <a:rPr lang="en-US" i="1" dirty="0"/>
              <a:t> </a:t>
            </a:r>
            <a:r>
              <a:rPr lang="en-US" i="1" dirty="0" err="1"/>
              <a:t>manusia</a:t>
            </a:r>
            <a:r>
              <a:rPr lang="en-US" i="1" dirty="0"/>
              <a:t> </a:t>
            </a:r>
            <a:r>
              <a:rPr lang="en-US" i="1" dirty="0" err="1"/>
              <a:t>untuk</a:t>
            </a:r>
            <a:r>
              <a:rPr lang="en-US" i="1" dirty="0"/>
              <a:t> </a:t>
            </a:r>
            <a:r>
              <a:rPr lang="en-US" i="1" dirty="0" err="1"/>
              <a:t>memformulasikan</a:t>
            </a:r>
            <a:r>
              <a:rPr lang="en-US" i="1" dirty="0"/>
              <a:t> </a:t>
            </a:r>
            <a:r>
              <a:rPr lang="en-US" i="1" dirty="0" err="1"/>
              <a:t>danmenyelesaikan</a:t>
            </a:r>
            <a:r>
              <a:rPr lang="en-US" i="1" dirty="0"/>
              <a:t> </a:t>
            </a:r>
            <a:r>
              <a:rPr lang="en-US" i="1" dirty="0" err="1"/>
              <a:t>masalah</a:t>
            </a:r>
            <a:r>
              <a:rPr lang="en-US" i="1" dirty="0"/>
              <a:t> yang </a:t>
            </a:r>
            <a:r>
              <a:rPr lang="en-US" i="1" dirty="0" err="1"/>
              <a:t>kompleks</a:t>
            </a:r>
            <a:r>
              <a:rPr lang="en-US" i="1" dirty="0"/>
              <a:t>, </a:t>
            </a:r>
            <a:r>
              <a:rPr lang="en-US" i="1" dirty="0" err="1"/>
              <a:t>sangat</a:t>
            </a:r>
            <a:r>
              <a:rPr lang="en-US" i="1" dirty="0"/>
              <a:t> </a:t>
            </a:r>
            <a:r>
              <a:rPr lang="en-US" i="1" dirty="0" err="1"/>
              <a:t>kecil</a:t>
            </a:r>
            <a:r>
              <a:rPr lang="en-US" i="1" dirty="0"/>
              <a:t> </a:t>
            </a:r>
            <a:r>
              <a:rPr lang="en-US" i="1" dirty="0" err="1"/>
              <a:t>jika</a:t>
            </a:r>
            <a:r>
              <a:rPr lang="en-US" i="1" dirty="0"/>
              <a:t> </a:t>
            </a:r>
            <a:r>
              <a:rPr lang="en-US" i="1" dirty="0" err="1"/>
              <a:t>dibandingkandengan</a:t>
            </a:r>
            <a:r>
              <a:rPr lang="en-US" i="1" dirty="0"/>
              <a:t> </a:t>
            </a:r>
            <a:r>
              <a:rPr lang="en-US" i="1" dirty="0" err="1"/>
              <a:t>kenyataan</a:t>
            </a:r>
            <a:r>
              <a:rPr lang="en-US" i="1" dirty="0"/>
              <a:t> </a:t>
            </a:r>
            <a:r>
              <a:rPr lang="en-US" i="1" dirty="0" err="1"/>
              <a:t>ukuran</a:t>
            </a:r>
            <a:r>
              <a:rPr lang="en-US" i="1" dirty="0"/>
              <a:t> </a:t>
            </a:r>
            <a:r>
              <a:rPr lang="en-US" i="1" dirty="0" err="1"/>
              <a:t>masalah</a:t>
            </a:r>
            <a:r>
              <a:rPr lang="en-US" i="1" dirty="0"/>
              <a:t> yang </a:t>
            </a:r>
            <a:r>
              <a:rPr lang="en-US" i="1" dirty="0" err="1"/>
              <a:t>harus</a:t>
            </a:r>
            <a:r>
              <a:rPr lang="en-US" i="1" dirty="0"/>
              <a:t> </a:t>
            </a:r>
            <a:r>
              <a:rPr lang="en-US" i="1" dirty="0" err="1"/>
              <a:t>diselesaikan</a:t>
            </a:r>
            <a:r>
              <a:rPr lang="en-US" i="1" dirty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Simon </a:t>
            </a:r>
            <a:r>
              <a:rPr lang="en-US" dirty="0" err="1"/>
              <a:t>mengidentifikasikan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kategori</a:t>
            </a:r>
            <a:r>
              <a:rPr lang="en-US" dirty="0"/>
              <a:t> </a:t>
            </a:r>
            <a:r>
              <a:rPr lang="en-US" dirty="0" err="1"/>
              <a:t>batasan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, mental skills (</a:t>
            </a:r>
            <a:r>
              <a:rPr lang="en-US" dirty="0" err="1"/>
              <a:t>kecakapan</a:t>
            </a:r>
            <a:r>
              <a:rPr lang="en-US" dirty="0"/>
              <a:t> mental), habits (</a:t>
            </a:r>
            <a:r>
              <a:rPr lang="en-US" dirty="0" err="1"/>
              <a:t>kebiasaan</a:t>
            </a:r>
            <a:r>
              <a:rPr lang="en-US" dirty="0"/>
              <a:t>), </a:t>
            </a:r>
            <a:r>
              <a:rPr lang="en-US" dirty="0" err="1"/>
              <a:t>dan</a:t>
            </a:r>
            <a:r>
              <a:rPr lang="en-US" dirty="0"/>
              <a:t> reflexes (</a:t>
            </a:r>
            <a:r>
              <a:rPr lang="en-US" dirty="0" err="1"/>
              <a:t>refleks</a:t>
            </a:r>
            <a:r>
              <a:rPr lang="en-US" dirty="0"/>
              <a:t>)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yang </a:t>
            </a:r>
            <a:r>
              <a:rPr lang="en-US" dirty="0" err="1"/>
              <a:t>luas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keunggulan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(Simon, 1976:40-41,241).</a:t>
            </a:r>
          </a:p>
          <a:p>
            <a:pPr marL="0" indent="0">
              <a:buNone/>
            </a:pPr>
            <a:r>
              <a:rPr lang="en-US" dirty="0" err="1"/>
              <a:t>Konsekuensi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bounded rationality,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:</a:t>
            </a:r>
          </a:p>
          <a:p>
            <a:pPr marL="0" lvl="0" indent="0">
              <a:buNone/>
            </a:pPr>
            <a:r>
              <a:rPr lang="en-US" dirty="0"/>
              <a:t>1. </a:t>
            </a:r>
            <a:r>
              <a:rPr lang="en-US" dirty="0" err="1"/>
              <a:t>Memuaskan</a:t>
            </a:r>
            <a:r>
              <a:rPr lang="en-US" dirty="0"/>
              <a:t>, </a:t>
            </a: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menyelesaikan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optimal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memuaskan</a:t>
            </a:r>
            <a:r>
              <a:rPr lang="en-US" dirty="0"/>
              <a:t>.</a:t>
            </a:r>
          </a:p>
          <a:p>
            <a:pPr marL="0" lvl="0" indent="0">
              <a:buNone/>
            </a:pPr>
            <a:r>
              <a:rPr lang="en-US" dirty="0"/>
              <a:t>2.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mempermudah</a:t>
            </a:r>
            <a:r>
              <a:rPr lang="en-US" dirty="0"/>
              <a:t> proses </a:t>
            </a:r>
            <a:r>
              <a:rPr lang="en-US" dirty="0" err="1"/>
              <a:t>keputusan</a:t>
            </a:r>
            <a:r>
              <a:rPr lang="en-US" dirty="0"/>
              <a:t>, </a:t>
            </a:r>
            <a:r>
              <a:rPr lang="en-US" dirty="0" err="1"/>
              <a:t>rutin</a:t>
            </a:r>
            <a:r>
              <a:rPr lang="en-US" dirty="0"/>
              <a:t>, </a:t>
            </a:r>
            <a:r>
              <a:rPr lang="en-US" dirty="0" err="1"/>
              <a:t>aturan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diaplikasikan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keragu-raguan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186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12124"/>
            <a:ext cx="10515600" cy="5764839"/>
          </a:xfrm>
        </p:spPr>
        <p:txBody>
          <a:bodyPr>
            <a:normAutofit fontScale="92500"/>
          </a:bodyPr>
          <a:lstStyle/>
          <a:p>
            <a:pPr marL="0" lvl="0" indent="0">
              <a:buNone/>
            </a:pPr>
            <a:r>
              <a:rPr lang="en-US" b="1" dirty="0"/>
              <a:t>2. Jeffrey </a:t>
            </a:r>
            <a:r>
              <a:rPr lang="en-US" b="1" dirty="0" err="1"/>
              <a:t>Pfeffer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konsep</a:t>
            </a:r>
            <a:r>
              <a:rPr lang="en-US" b="1" dirty="0"/>
              <a:t> “</a:t>
            </a:r>
            <a:r>
              <a:rPr lang="en-US" b="1" dirty="0" err="1"/>
              <a:t>Organisasi</a:t>
            </a:r>
            <a:r>
              <a:rPr lang="en-US" b="1" dirty="0"/>
              <a:t> </a:t>
            </a:r>
            <a:r>
              <a:rPr lang="en-US" b="1" dirty="0" err="1"/>
              <a:t>Sebagai</a:t>
            </a:r>
            <a:r>
              <a:rPr lang="en-US" b="1" dirty="0"/>
              <a:t> Arena </a:t>
            </a:r>
            <a:r>
              <a:rPr lang="en-US" b="1" dirty="0" err="1"/>
              <a:t>Politik</a:t>
            </a:r>
            <a:r>
              <a:rPr lang="en-US" b="1" dirty="0"/>
              <a:t>”</a:t>
            </a:r>
            <a:endParaRPr lang="en-US" dirty="0"/>
          </a:p>
          <a:p>
            <a:r>
              <a:rPr lang="en-US" dirty="0"/>
              <a:t>Jeffrey </a:t>
            </a:r>
            <a:r>
              <a:rPr lang="en-US" dirty="0" err="1"/>
              <a:t>Pfeffer</a:t>
            </a:r>
            <a:r>
              <a:rPr lang="en-US" dirty="0"/>
              <a:t> </a:t>
            </a:r>
            <a:r>
              <a:rPr lang="en-US" dirty="0" err="1"/>
              <a:t>menciptakan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model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yang </a:t>
            </a:r>
            <a:r>
              <a:rPr lang="en-US" dirty="0" err="1"/>
              <a:t>memuat</a:t>
            </a:r>
            <a:r>
              <a:rPr lang="en-US" dirty="0"/>
              <a:t> </a:t>
            </a:r>
            <a:r>
              <a:rPr lang="en-US" dirty="0" err="1"/>
              <a:t>koalisi</a:t>
            </a:r>
            <a:r>
              <a:rPr lang="en-US" dirty="0"/>
              <a:t> </a:t>
            </a:r>
            <a:r>
              <a:rPr lang="en-US" dirty="0" err="1"/>
              <a:t>kekuasaan</a:t>
            </a:r>
            <a:r>
              <a:rPr lang="en-US" dirty="0"/>
              <a:t>, </a:t>
            </a:r>
            <a:r>
              <a:rPr lang="en-US" dirty="0" err="1"/>
              <a:t>konflik-konflik</a:t>
            </a:r>
            <a:r>
              <a:rPr lang="en-US" dirty="0"/>
              <a:t> inherent </a:t>
            </a:r>
            <a:r>
              <a:rPr lang="en-US" dirty="0" err="1"/>
              <a:t>pencapaian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keputusan-keputusan</a:t>
            </a:r>
            <a:r>
              <a:rPr lang="en-US" dirty="0"/>
              <a:t> yang </a:t>
            </a:r>
            <a:r>
              <a:rPr lang="en-US" dirty="0" err="1"/>
              <a:t>diambil</a:t>
            </a:r>
            <a:r>
              <a:rPr lang="en-US" dirty="0"/>
              <a:t> </a:t>
            </a:r>
            <a:r>
              <a:rPr lang="en-US" dirty="0" err="1"/>
              <a:t>seputar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mendesain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yang </a:t>
            </a:r>
            <a:r>
              <a:rPr lang="en-US" dirty="0" err="1"/>
              <a:t>mendukung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pribadi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yang </a:t>
            </a:r>
            <a:r>
              <a:rPr lang="en-US" dirty="0" err="1"/>
              <a:t>berkuasa</a:t>
            </a:r>
            <a:r>
              <a:rPr lang="en-US" dirty="0"/>
              <a:t>. </a:t>
            </a:r>
            <a:r>
              <a:rPr lang="en-US" dirty="0" err="1"/>
              <a:t>Pfeffer</a:t>
            </a:r>
            <a:r>
              <a:rPr lang="en-US" dirty="0"/>
              <a:t> </a:t>
            </a:r>
            <a:r>
              <a:rPr lang="en-US" dirty="0" err="1"/>
              <a:t>mengusulkan</a:t>
            </a:r>
            <a:r>
              <a:rPr lang="en-US" dirty="0"/>
              <a:t> agar </a:t>
            </a:r>
            <a:r>
              <a:rPr lang="en-US" dirty="0" err="1"/>
              <a:t>kendali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b="1" dirty="0" err="1"/>
              <a:t>menjadi</a:t>
            </a:r>
            <a:r>
              <a:rPr lang="en-US" b="1" dirty="0"/>
              <a:t> </a:t>
            </a:r>
            <a:r>
              <a:rPr lang="en-US" b="1" dirty="0" err="1"/>
              <a:t>tujuan</a:t>
            </a:r>
            <a:r>
              <a:rPr lang="en-US" b="1" dirty="0"/>
              <a:t> </a:t>
            </a:r>
            <a:r>
              <a:rPr lang="en-US" b="1" dirty="0" err="1"/>
              <a:t>ketimbang</a:t>
            </a:r>
            <a:r>
              <a:rPr lang="en-US" b="1" dirty="0"/>
              <a:t> </a:t>
            </a:r>
            <a:r>
              <a:rPr lang="en-US" b="1" dirty="0" err="1"/>
              <a:t>hanya</a:t>
            </a:r>
            <a:r>
              <a:rPr lang="en-US" b="1" dirty="0"/>
              <a:t> </a:t>
            </a:r>
            <a:r>
              <a:rPr lang="en-US" b="1" dirty="0" err="1"/>
              <a:t>sebagai</a:t>
            </a:r>
            <a:r>
              <a:rPr lang="en-US" b="1" dirty="0"/>
              <a:t> </a:t>
            </a:r>
            <a:r>
              <a:rPr lang="en-US" b="1" dirty="0" err="1"/>
              <a:t>alat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tujuan-tujuan</a:t>
            </a:r>
            <a:r>
              <a:rPr lang="en-US" dirty="0"/>
              <a:t> yang </a:t>
            </a:r>
            <a:r>
              <a:rPr lang="en-US" dirty="0" err="1"/>
              <a:t>rasional</a:t>
            </a:r>
            <a:r>
              <a:rPr lang="en-US" dirty="0"/>
              <a:t>,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output yang </a:t>
            </a:r>
            <a:r>
              <a:rPr lang="en-US" dirty="0" err="1"/>
              <a:t>efisien</a:t>
            </a:r>
            <a:r>
              <a:rPr lang="en-US" dirty="0"/>
              <a:t>.</a:t>
            </a:r>
          </a:p>
          <a:p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koalisi</a:t>
            </a:r>
            <a:r>
              <a:rPr lang="en-US" dirty="0"/>
              <a:t> yang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yang </a:t>
            </a:r>
            <a:r>
              <a:rPr lang="en-US" dirty="0" err="1"/>
              <a:t>punya</a:t>
            </a:r>
            <a:r>
              <a:rPr lang="en-US" dirty="0"/>
              <a:t> </a:t>
            </a:r>
            <a:r>
              <a:rPr lang="en-US" dirty="0" err="1"/>
              <a:t>tuntutan</a:t>
            </a:r>
            <a:r>
              <a:rPr lang="en-US" dirty="0"/>
              <a:t>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aneka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yang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bersaing</a:t>
            </a:r>
            <a:r>
              <a:rPr lang="en-US" dirty="0"/>
              <a:t>. </a:t>
            </a:r>
            <a:r>
              <a:rPr lang="en-US" dirty="0" err="1"/>
              <a:t>Desain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lain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b="1" dirty="0" err="1"/>
              <a:t>hasil</a:t>
            </a:r>
            <a:r>
              <a:rPr lang="en-US" b="1" dirty="0"/>
              <a:t> </a:t>
            </a:r>
            <a:r>
              <a:rPr lang="en-US" b="1" dirty="0" err="1"/>
              <a:t>dari</a:t>
            </a:r>
            <a:r>
              <a:rPr lang="en-US" b="1" dirty="0"/>
              <a:t> </a:t>
            </a:r>
            <a:r>
              <a:rPr lang="en-US" b="1" dirty="0" err="1"/>
              <a:t>perjuangan</a:t>
            </a:r>
            <a:r>
              <a:rPr lang="en-US" b="1" dirty="0"/>
              <a:t> </a:t>
            </a:r>
            <a:r>
              <a:rPr lang="en-US" b="1" dirty="0" err="1"/>
              <a:t>kekuasaan</a:t>
            </a:r>
            <a:r>
              <a:rPr lang="en-US" b="1" dirty="0"/>
              <a:t> </a:t>
            </a:r>
            <a:r>
              <a:rPr lang="en-US" dirty="0"/>
              <a:t>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koalisi-koalisi</a:t>
            </a:r>
            <a:r>
              <a:rPr lang="en-US" dirty="0"/>
              <a:t> yang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. </a:t>
            </a:r>
            <a:r>
              <a:rPr lang="en-US" dirty="0" err="1"/>
              <a:t>Pfeffer</a:t>
            </a:r>
            <a:r>
              <a:rPr lang="en-US" dirty="0"/>
              <a:t> </a:t>
            </a:r>
            <a:r>
              <a:rPr lang="en-US" dirty="0" err="1"/>
              <a:t>mengatakan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hendak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mengapa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didesain</a:t>
            </a:r>
            <a:r>
              <a:rPr lang="en-US" dirty="0"/>
              <a:t>,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b="1" dirty="0" err="1"/>
              <a:t>mengkaji</a:t>
            </a:r>
            <a:r>
              <a:rPr lang="en-US" b="1" dirty="0"/>
              <a:t> </a:t>
            </a:r>
            <a:r>
              <a:rPr lang="en-US" b="1" dirty="0" err="1"/>
              <a:t>pilihan-pilihan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kepentingan-kepentingan</a:t>
            </a:r>
            <a:r>
              <a:rPr lang="en-US" b="1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yang </a:t>
            </a:r>
            <a:r>
              <a:rPr lang="en-US" dirty="0" err="1"/>
              <a:t>punya</a:t>
            </a:r>
            <a:r>
              <a:rPr lang="en-US" dirty="0"/>
              <a:t> </a:t>
            </a:r>
            <a:r>
              <a:rPr lang="en-US" dirty="0" err="1"/>
              <a:t>pengaruh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pembuatan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2438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/>
              <a:t>3. </a:t>
            </a:r>
            <a:r>
              <a:rPr lang="en-US" sz="3600" b="1" dirty="0"/>
              <a:t>David Osborne </a:t>
            </a:r>
            <a:r>
              <a:rPr lang="en-US" sz="3600" b="1" dirty="0" err="1"/>
              <a:t>dengan</a:t>
            </a:r>
            <a:r>
              <a:rPr lang="en-US" sz="3600" b="1" dirty="0"/>
              <a:t> </a:t>
            </a:r>
            <a:r>
              <a:rPr lang="en-US" sz="3600" b="1" dirty="0" err="1"/>
              <a:t>konsep</a:t>
            </a:r>
            <a:r>
              <a:rPr lang="en-US" sz="3600" b="1" dirty="0"/>
              <a:t> “Reinventing Government </a:t>
            </a:r>
            <a:r>
              <a:rPr lang="en-US" sz="3600" b="1" dirty="0" err="1"/>
              <a:t>dan</a:t>
            </a:r>
            <a:r>
              <a:rPr lang="en-US" sz="3600" b="1" dirty="0"/>
              <a:t> Banishing Bureaucracy”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en-US" dirty="0"/>
              <a:t>A. </a:t>
            </a:r>
            <a:r>
              <a:rPr lang="en-US" dirty="0" err="1"/>
              <a:t>Reiventing</a:t>
            </a:r>
            <a:r>
              <a:rPr lang="en-US" dirty="0"/>
              <a:t> Government	</a:t>
            </a:r>
          </a:p>
          <a:p>
            <a:r>
              <a:rPr lang="en-US" dirty="0" err="1"/>
              <a:t>Menurut</a:t>
            </a:r>
            <a:r>
              <a:rPr lang="en-US" dirty="0"/>
              <a:t> David Osborne </a:t>
            </a:r>
            <a:r>
              <a:rPr lang="en-US" dirty="0" err="1"/>
              <a:t>dan</a:t>
            </a:r>
            <a:r>
              <a:rPr lang="en-US" dirty="0"/>
              <a:t> Peter </a:t>
            </a:r>
            <a:r>
              <a:rPr lang="en-US" dirty="0" err="1"/>
              <a:t>Plastrik</a:t>
            </a:r>
            <a:r>
              <a:rPr lang="en-US" dirty="0"/>
              <a:t> (1997)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bukunya</a:t>
            </a:r>
            <a:r>
              <a:rPr lang="en-US" dirty="0"/>
              <a:t> “</a:t>
            </a:r>
            <a:r>
              <a:rPr lang="en-US" dirty="0" err="1"/>
              <a:t>Memangkas</a:t>
            </a:r>
            <a:r>
              <a:rPr lang="en-US" dirty="0"/>
              <a:t> </a:t>
            </a:r>
            <a:r>
              <a:rPr lang="en-US" dirty="0" err="1"/>
              <a:t>Birokrasi</a:t>
            </a:r>
            <a:r>
              <a:rPr lang="en-US" dirty="0"/>
              <a:t>”, Reinventing Government </a:t>
            </a:r>
            <a:r>
              <a:rPr lang="en-US" dirty="0" err="1"/>
              <a:t>adalah</a:t>
            </a:r>
            <a:r>
              <a:rPr lang="en-US" dirty="0"/>
              <a:t> “</a:t>
            </a:r>
            <a:r>
              <a:rPr lang="en-US" dirty="0" err="1"/>
              <a:t>transformasi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fundamental </a:t>
            </a:r>
            <a:r>
              <a:rPr lang="en-US" dirty="0" err="1"/>
              <a:t>guna</a:t>
            </a:r>
            <a:r>
              <a:rPr lang="en-US" dirty="0"/>
              <a:t> </a:t>
            </a:r>
            <a:r>
              <a:rPr lang="en-US" dirty="0" err="1"/>
              <a:t>menciptakan</a:t>
            </a:r>
            <a:r>
              <a:rPr lang="en-US" dirty="0"/>
              <a:t> </a:t>
            </a:r>
            <a:r>
              <a:rPr lang="en-US" dirty="0" err="1"/>
              <a:t>peningkatan</a:t>
            </a:r>
            <a:r>
              <a:rPr lang="en-US" dirty="0"/>
              <a:t> dramatis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efektifitas</a:t>
            </a:r>
            <a:r>
              <a:rPr lang="en-US" dirty="0"/>
              <a:t>, </a:t>
            </a:r>
            <a:r>
              <a:rPr lang="en-US" dirty="0" err="1"/>
              <a:t>efesiensi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inovasi</a:t>
            </a:r>
            <a:r>
              <a:rPr lang="en-US" dirty="0"/>
              <a:t>.</a:t>
            </a:r>
          </a:p>
          <a:p>
            <a:r>
              <a:rPr lang="en-US" dirty="0" err="1"/>
              <a:t>Transformasi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dicapai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mengubah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, system </a:t>
            </a:r>
            <a:r>
              <a:rPr lang="en-US" dirty="0" err="1"/>
              <a:t>insentif</a:t>
            </a:r>
            <a:r>
              <a:rPr lang="en-US" dirty="0"/>
              <a:t>, </a:t>
            </a:r>
            <a:r>
              <a:rPr lang="en-US" dirty="0" err="1"/>
              <a:t>pertanggungjawaban</a:t>
            </a:r>
            <a:r>
              <a:rPr lang="en-US" dirty="0"/>
              <a:t>,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kekuasaan</a:t>
            </a:r>
            <a:r>
              <a:rPr lang="en-US" dirty="0"/>
              <a:t> dan </a:t>
            </a:r>
            <a:r>
              <a:rPr lang="en-US" dirty="0" err="1"/>
              <a:t>budaya</a:t>
            </a:r>
            <a:r>
              <a:rPr lang="en-US" dirty="0"/>
              <a:t>, system dan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pemerintahan</a:t>
            </a:r>
            <a:r>
              <a:rPr lang="en-US" dirty="0"/>
              <a:t>”.</a:t>
            </a:r>
            <a:r>
              <a:rPr lang="en-US" b="1" dirty="0" err="1"/>
              <a:t>Pembaharuan</a:t>
            </a:r>
            <a:r>
              <a:rPr lang="en-US" b="1" dirty="0"/>
              <a:t> </a:t>
            </a:r>
            <a:r>
              <a:rPr lang="en-US" b="1" dirty="0" err="1"/>
              <a:t>adalah</a:t>
            </a:r>
            <a:r>
              <a:rPr lang="en-US" b="1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penggantian</a:t>
            </a:r>
            <a:r>
              <a:rPr lang="en-US" dirty="0"/>
              <a:t> system yang </a:t>
            </a:r>
            <a:r>
              <a:rPr lang="en-US" dirty="0" err="1"/>
              <a:t>birokratis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system yang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wirausaha</a:t>
            </a:r>
            <a:endParaRPr lang="en-US" dirty="0"/>
          </a:p>
          <a:p>
            <a:r>
              <a:rPr lang="en-US" dirty="0" err="1"/>
              <a:t>Konsep</a:t>
            </a:r>
            <a:r>
              <a:rPr lang="en-US" dirty="0"/>
              <a:t> reinventing government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dasarnya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representasi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paradigma</a:t>
            </a:r>
            <a:r>
              <a:rPr lang="en-US" dirty="0"/>
              <a:t> New Public Management</a:t>
            </a:r>
          </a:p>
        </p:txBody>
      </p:sp>
    </p:spTree>
    <p:extLst>
      <p:ext uri="{BB962C8B-B14F-4D97-AF65-F5344CB8AC3E}">
        <p14:creationId xmlns:p14="http://schemas.microsoft.com/office/powerpoint/2010/main" val="6103588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741</TotalTime>
  <Words>2948</Words>
  <Application>Microsoft Office PowerPoint</Application>
  <PresentationFormat>Widescreen</PresentationFormat>
  <Paragraphs>103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Aliran Post Modern dalam organisasi</vt:lpstr>
      <vt:lpstr>Sejarah lahirnya Post Modern</vt:lpstr>
      <vt:lpstr>PowerPoint Presentation</vt:lpstr>
      <vt:lpstr>Beberapa isi teori yg masuk antara lain :</vt:lpstr>
      <vt:lpstr>PowerPoint Presentation</vt:lpstr>
      <vt:lpstr>Beberapa tokoh Post modern</vt:lpstr>
      <vt:lpstr>PowerPoint Presentation</vt:lpstr>
      <vt:lpstr>PowerPoint Presentation</vt:lpstr>
      <vt:lpstr>3. David Osborne dengan konsep “Reinventing Government dan Banishing Bureaucracy”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B. Banishing / memangkas Bureucracy</vt:lpstr>
      <vt:lpstr>Osborne dan Plastrik (1997) mengajukan lima macam strategi dalam melakukan perubahan pada orgs pemerintah</vt:lpstr>
      <vt:lpstr>4. Ikujiro Nonaka dengan konsep “Penciptaan Pengetahuan Keorganisasian”(knowledge creation) </vt:lpstr>
      <vt:lpstr>4 model utama konversi knowledge(model SECI/ socialization, externalization, Combination dan Internalization)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Aliran Post Modern dalam organisasi</dc:title>
  <dc:creator>USER</dc:creator>
  <cp:lastModifiedBy>asus</cp:lastModifiedBy>
  <cp:revision>37</cp:revision>
  <dcterms:created xsi:type="dcterms:W3CDTF">2020-11-30T23:26:12Z</dcterms:created>
  <dcterms:modified xsi:type="dcterms:W3CDTF">2022-06-13T01:27:05Z</dcterms:modified>
</cp:coreProperties>
</file>