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7" r:id="rId3"/>
    <p:sldId id="298" r:id="rId4"/>
    <p:sldId id="299" r:id="rId5"/>
    <p:sldId id="295" r:id="rId6"/>
    <p:sldId id="296" r:id="rId7"/>
    <p:sldId id="260" r:id="rId8"/>
    <p:sldId id="257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259" r:id="rId25"/>
    <p:sldId id="258" r:id="rId26"/>
    <p:sldId id="262" r:id="rId27"/>
    <p:sldId id="263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  <p:sldId id="280" r:id="rId43"/>
    <p:sldId id="281" r:id="rId44"/>
    <p:sldId id="282" r:id="rId45"/>
    <p:sldId id="283" r:id="rId46"/>
    <p:sldId id="284" r:id="rId47"/>
    <p:sldId id="285" r:id="rId48"/>
    <p:sldId id="286" r:id="rId49"/>
    <p:sldId id="287" r:id="rId50"/>
    <p:sldId id="288" r:id="rId51"/>
    <p:sldId id="289" r:id="rId52"/>
    <p:sldId id="290" r:id="rId53"/>
    <p:sldId id="293" r:id="rId54"/>
    <p:sldId id="291" r:id="rId55"/>
    <p:sldId id="294" r:id="rId56"/>
    <p:sldId id="307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024D1B-2F65-4F29-928C-87D94C02C2D6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EDB47D4-E9B5-4D36-B1E8-B8B06E1A5508}">
      <dgm:prSet phldrT="[Text]"/>
      <dgm:spPr/>
      <dgm:t>
        <a:bodyPr/>
        <a:lstStyle/>
        <a:p>
          <a:r>
            <a:rPr lang="en-US" altLang="id-ID" i="1" dirty="0" err="1" smtClean="0"/>
            <a:t>Ilmu</a:t>
          </a:r>
          <a:r>
            <a:rPr lang="en-US" altLang="id-ID" i="1" dirty="0" smtClean="0"/>
            <a:t> </a:t>
          </a:r>
          <a:r>
            <a:rPr lang="en-US" altLang="id-ID" i="1" dirty="0" err="1" smtClean="0"/>
            <a:t>Gizi</a:t>
          </a:r>
          <a:r>
            <a:rPr lang="en-US" altLang="id-ID" i="1" dirty="0" smtClean="0"/>
            <a:t> </a:t>
          </a:r>
          <a:endParaRPr lang="en-US" dirty="0"/>
        </a:p>
      </dgm:t>
    </dgm:pt>
    <dgm:pt modelId="{A7658B4D-7ED4-4516-8CC7-249773BE729D}" type="parTrans" cxnId="{5DA22DE1-2EC9-4919-A9CF-45495778F407}">
      <dgm:prSet/>
      <dgm:spPr/>
      <dgm:t>
        <a:bodyPr/>
        <a:lstStyle/>
        <a:p>
          <a:endParaRPr lang="en-US"/>
        </a:p>
      </dgm:t>
    </dgm:pt>
    <dgm:pt modelId="{DC08F5CF-F4E7-4674-BC43-5E9DA2A35641}" type="sibTrans" cxnId="{5DA22DE1-2EC9-4919-A9CF-45495778F407}">
      <dgm:prSet/>
      <dgm:spPr/>
      <dgm:t>
        <a:bodyPr/>
        <a:lstStyle/>
        <a:p>
          <a:endParaRPr lang="en-US"/>
        </a:p>
      </dgm:t>
    </dgm:pt>
    <dgm:pt modelId="{351EE9CB-CD52-41CD-9183-7B6AAF375ED8}">
      <dgm:prSet phldrT="[Text]"/>
      <dgm:spPr/>
      <dgm:t>
        <a:bodyPr/>
        <a:lstStyle/>
        <a:p>
          <a:r>
            <a:rPr lang="id-ID" altLang="id-ID" dirty="0" smtClean="0"/>
            <a:t>I</a:t>
          </a:r>
          <a:r>
            <a:rPr lang="en-US" altLang="id-ID" dirty="0" err="1" smtClean="0"/>
            <a:t>lmu</a:t>
          </a:r>
          <a:r>
            <a:rPr lang="en-US" altLang="id-ID" dirty="0" smtClean="0"/>
            <a:t> yang </a:t>
          </a:r>
          <a:r>
            <a:rPr lang="en-US" altLang="id-ID" dirty="0" err="1" smtClean="0"/>
            <a:t>mempelajari</a:t>
          </a:r>
          <a:r>
            <a:rPr lang="en-US" altLang="id-ID" dirty="0" smtClean="0"/>
            <a:t> </a:t>
          </a:r>
          <a:r>
            <a:rPr lang="en-US" altLang="id-ID" dirty="0" err="1" smtClean="0"/>
            <a:t>segala</a:t>
          </a:r>
          <a:r>
            <a:rPr lang="en-US" altLang="id-ID" dirty="0" smtClean="0"/>
            <a:t> </a:t>
          </a:r>
          <a:r>
            <a:rPr lang="en-US" altLang="id-ID" dirty="0" err="1" smtClean="0"/>
            <a:t>sesuatu</a:t>
          </a:r>
          <a:r>
            <a:rPr lang="en-US" altLang="id-ID" dirty="0" smtClean="0"/>
            <a:t> </a:t>
          </a:r>
          <a:r>
            <a:rPr lang="en-US" altLang="id-ID" dirty="0" err="1" smtClean="0"/>
            <a:t>tentang</a:t>
          </a:r>
          <a:r>
            <a:rPr lang="en-US" altLang="id-ID" dirty="0" smtClean="0"/>
            <a:t> </a:t>
          </a:r>
          <a:r>
            <a:rPr lang="en-US" altLang="id-ID" dirty="0" err="1" smtClean="0"/>
            <a:t>makanan</a:t>
          </a:r>
          <a:r>
            <a:rPr lang="en-US" altLang="id-ID" dirty="0" smtClean="0"/>
            <a:t> </a:t>
          </a:r>
          <a:r>
            <a:rPr lang="en-US" altLang="id-ID" dirty="0" err="1" smtClean="0"/>
            <a:t>dalam</a:t>
          </a:r>
          <a:r>
            <a:rPr lang="en-US" altLang="id-ID" dirty="0" smtClean="0"/>
            <a:t> </a:t>
          </a:r>
          <a:r>
            <a:rPr lang="en-US" altLang="id-ID" dirty="0" err="1" smtClean="0"/>
            <a:t>hubungannya</a:t>
          </a:r>
          <a:r>
            <a:rPr lang="en-US" altLang="id-ID" dirty="0" smtClean="0"/>
            <a:t> </a:t>
          </a:r>
          <a:r>
            <a:rPr lang="en-US" altLang="id-ID" dirty="0" err="1" smtClean="0"/>
            <a:t>dengan</a:t>
          </a:r>
          <a:r>
            <a:rPr lang="en-US" altLang="id-ID" dirty="0" smtClean="0"/>
            <a:t> </a:t>
          </a:r>
          <a:r>
            <a:rPr lang="en-US" altLang="id-ID" dirty="0" err="1" smtClean="0"/>
            <a:t>kesehatan</a:t>
          </a:r>
          <a:r>
            <a:rPr lang="en-US" altLang="id-ID" dirty="0" smtClean="0"/>
            <a:t> optimal</a:t>
          </a:r>
          <a:endParaRPr lang="en-US" dirty="0"/>
        </a:p>
      </dgm:t>
    </dgm:pt>
    <dgm:pt modelId="{842A30EC-D770-445F-9B89-D7DBE1978244}" type="parTrans" cxnId="{8ADB1721-A67A-4208-AC4F-499D96AFC4CD}">
      <dgm:prSet/>
      <dgm:spPr/>
      <dgm:t>
        <a:bodyPr/>
        <a:lstStyle/>
        <a:p>
          <a:endParaRPr lang="en-US"/>
        </a:p>
      </dgm:t>
    </dgm:pt>
    <dgm:pt modelId="{7172072A-7F78-4020-BD84-FBC107ACDA43}" type="sibTrans" cxnId="{8ADB1721-A67A-4208-AC4F-499D96AFC4CD}">
      <dgm:prSet/>
      <dgm:spPr/>
      <dgm:t>
        <a:bodyPr/>
        <a:lstStyle/>
        <a:p>
          <a:endParaRPr lang="en-US"/>
        </a:p>
      </dgm:t>
    </dgm:pt>
    <dgm:pt modelId="{2ACE3446-BC46-4726-852C-1A81B1BECE01}">
      <dgm:prSet phldrT="[Text]"/>
      <dgm:spPr/>
      <dgm:t>
        <a:bodyPr/>
        <a:lstStyle/>
        <a:p>
          <a:r>
            <a:rPr lang="en-US" altLang="id-ID" i="1" dirty="0" err="1" smtClean="0"/>
            <a:t>Zat</a:t>
          </a:r>
          <a:r>
            <a:rPr lang="en-US" altLang="id-ID" i="1" dirty="0" smtClean="0"/>
            <a:t> </a:t>
          </a:r>
          <a:r>
            <a:rPr lang="en-US" altLang="id-ID" i="1" dirty="0" err="1" smtClean="0"/>
            <a:t>Gizi</a:t>
          </a:r>
          <a:r>
            <a:rPr lang="en-US" altLang="id-ID" i="1" dirty="0" smtClean="0"/>
            <a:t> </a:t>
          </a:r>
          <a:endParaRPr lang="en-US" dirty="0"/>
        </a:p>
      </dgm:t>
    </dgm:pt>
    <dgm:pt modelId="{0CBB8760-B5DF-4C32-A81A-C4F82A47C311}" type="parTrans" cxnId="{7F9D4C61-7928-48B8-8481-51BF20432C4D}">
      <dgm:prSet/>
      <dgm:spPr/>
      <dgm:t>
        <a:bodyPr/>
        <a:lstStyle/>
        <a:p>
          <a:endParaRPr lang="en-US"/>
        </a:p>
      </dgm:t>
    </dgm:pt>
    <dgm:pt modelId="{D1783FA2-5CEA-487B-915E-5D5FDCBEFEFD}" type="sibTrans" cxnId="{7F9D4C61-7928-48B8-8481-51BF20432C4D}">
      <dgm:prSet/>
      <dgm:spPr/>
      <dgm:t>
        <a:bodyPr/>
        <a:lstStyle/>
        <a:p>
          <a:endParaRPr lang="en-US"/>
        </a:p>
      </dgm:t>
    </dgm:pt>
    <dgm:pt modelId="{FA3CF18F-4453-4551-B0AC-AB2944105474}">
      <dgm:prSet phldrT="[Text]"/>
      <dgm:spPr/>
      <dgm:t>
        <a:bodyPr/>
        <a:lstStyle/>
        <a:p>
          <a:r>
            <a:rPr lang="id-ID" altLang="id-ID" dirty="0" smtClean="0"/>
            <a:t>I</a:t>
          </a:r>
          <a:r>
            <a:rPr lang="en-US" altLang="id-ID" dirty="0" err="1" smtClean="0"/>
            <a:t>katan</a:t>
          </a:r>
          <a:r>
            <a:rPr lang="en-US" altLang="id-ID" dirty="0" smtClean="0"/>
            <a:t> </a:t>
          </a:r>
          <a:r>
            <a:rPr lang="en-US" altLang="id-ID" dirty="0" err="1" smtClean="0"/>
            <a:t>kimia</a:t>
          </a:r>
          <a:r>
            <a:rPr lang="en-US" altLang="id-ID" dirty="0" smtClean="0"/>
            <a:t>  yang </a:t>
          </a:r>
          <a:r>
            <a:rPr lang="en-US" altLang="id-ID" dirty="0" err="1" smtClean="0"/>
            <a:t>diperlukan</a:t>
          </a:r>
          <a:r>
            <a:rPr lang="en-US" altLang="id-ID" dirty="0" smtClean="0"/>
            <a:t> </a:t>
          </a:r>
          <a:r>
            <a:rPr lang="en-US" altLang="id-ID" dirty="0" err="1" smtClean="0"/>
            <a:t>tubuh</a:t>
          </a:r>
          <a:r>
            <a:rPr lang="en-US" altLang="id-ID" dirty="0" smtClean="0"/>
            <a:t> </a:t>
          </a:r>
          <a:r>
            <a:rPr lang="en-US" altLang="id-ID" dirty="0" err="1" smtClean="0"/>
            <a:t>untuk</a:t>
          </a:r>
          <a:r>
            <a:rPr lang="en-US" altLang="id-ID" dirty="0" smtClean="0"/>
            <a:t> </a:t>
          </a:r>
          <a:r>
            <a:rPr lang="en-US" altLang="id-ID" dirty="0" err="1" smtClean="0"/>
            <a:t>melakukan</a:t>
          </a:r>
          <a:r>
            <a:rPr lang="en-US" altLang="id-ID" dirty="0" smtClean="0"/>
            <a:t> </a:t>
          </a:r>
          <a:r>
            <a:rPr lang="en-US" altLang="id-ID" dirty="0" err="1" smtClean="0"/>
            <a:t>fungsinya</a:t>
          </a:r>
          <a:r>
            <a:rPr lang="en-US" altLang="id-ID" dirty="0" smtClean="0"/>
            <a:t>, </a:t>
          </a:r>
          <a:r>
            <a:rPr lang="en-US" altLang="id-ID" dirty="0" err="1" smtClean="0"/>
            <a:t>yaitu</a:t>
          </a:r>
          <a:r>
            <a:rPr lang="en-US" altLang="id-ID" dirty="0" smtClean="0"/>
            <a:t> </a:t>
          </a:r>
          <a:r>
            <a:rPr lang="en-US" altLang="id-ID" dirty="0" err="1" smtClean="0"/>
            <a:t>menghasilkan</a:t>
          </a:r>
          <a:r>
            <a:rPr lang="en-US" altLang="id-ID" dirty="0" smtClean="0"/>
            <a:t> </a:t>
          </a:r>
          <a:r>
            <a:rPr lang="en-US" altLang="id-ID" dirty="0" err="1" smtClean="0"/>
            <a:t>energi</a:t>
          </a:r>
          <a:r>
            <a:rPr lang="en-US" altLang="id-ID" dirty="0" smtClean="0"/>
            <a:t>, </a:t>
          </a:r>
          <a:r>
            <a:rPr lang="en-US" altLang="id-ID" dirty="0" err="1" smtClean="0"/>
            <a:t>membangun</a:t>
          </a:r>
          <a:r>
            <a:rPr lang="en-US" altLang="id-ID" dirty="0" smtClean="0"/>
            <a:t> </a:t>
          </a:r>
          <a:r>
            <a:rPr lang="en-US" altLang="id-ID" dirty="0" err="1" smtClean="0"/>
            <a:t>dan</a:t>
          </a:r>
          <a:r>
            <a:rPr lang="en-US" altLang="id-ID" dirty="0" smtClean="0"/>
            <a:t> </a:t>
          </a:r>
          <a:r>
            <a:rPr lang="en-US" altLang="id-ID" dirty="0" err="1" smtClean="0"/>
            <a:t>memelihara</a:t>
          </a:r>
          <a:r>
            <a:rPr lang="en-US" altLang="id-ID" dirty="0" smtClean="0"/>
            <a:t> </a:t>
          </a:r>
          <a:r>
            <a:rPr lang="en-US" altLang="id-ID" dirty="0" err="1" smtClean="0"/>
            <a:t>jaringan</a:t>
          </a:r>
          <a:r>
            <a:rPr lang="en-US" altLang="id-ID" dirty="0" smtClean="0"/>
            <a:t> </a:t>
          </a:r>
          <a:r>
            <a:rPr lang="en-US" altLang="id-ID" dirty="0" err="1" smtClean="0"/>
            <a:t>serta</a:t>
          </a:r>
          <a:r>
            <a:rPr lang="en-US" altLang="id-ID" dirty="0" smtClean="0"/>
            <a:t> </a:t>
          </a:r>
          <a:r>
            <a:rPr lang="en-US" altLang="id-ID" dirty="0" err="1" smtClean="0"/>
            <a:t>mengatur</a:t>
          </a:r>
          <a:r>
            <a:rPr lang="en-US" altLang="id-ID" dirty="0" smtClean="0"/>
            <a:t> proses-proses </a:t>
          </a:r>
          <a:r>
            <a:rPr lang="en-US" altLang="id-ID" dirty="0" err="1" smtClean="0"/>
            <a:t>kimia</a:t>
          </a:r>
          <a:endParaRPr lang="en-US" dirty="0"/>
        </a:p>
      </dgm:t>
    </dgm:pt>
    <dgm:pt modelId="{5DF96D6E-6BB1-40B9-AF09-A3D813FDC00C}" type="parTrans" cxnId="{DD37B99B-834C-4C93-9424-E14EE68A90FB}">
      <dgm:prSet/>
      <dgm:spPr/>
      <dgm:t>
        <a:bodyPr/>
        <a:lstStyle/>
        <a:p>
          <a:endParaRPr lang="en-US"/>
        </a:p>
      </dgm:t>
    </dgm:pt>
    <dgm:pt modelId="{6CB8A754-D108-4BCE-9A88-BD64299A9AF8}" type="sibTrans" cxnId="{DD37B99B-834C-4C93-9424-E14EE68A90FB}">
      <dgm:prSet/>
      <dgm:spPr/>
      <dgm:t>
        <a:bodyPr/>
        <a:lstStyle/>
        <a:p>
          <a:endParaRPr lang="en-US"/>
        </a:p>
      </dgm:t>
    </dgm:pt>
    <dgm:pt modelId="{50D91727-232E-4FF6-A12C-3C35791C5AA0}">
      <dgm:prSet phldrT="[Text]"/>
      <dgm:spPr/>
      <dgm:t>
        <a:bodyPr/>
        <a:lstStyle/>
        <a:p>
          <a:r>
            <a:rPr lang="en-US" altLang="id-ID" i="1" dirty="0" err="1" smtClean="0"/>
            <a:t>Makanan</a:t>
          </a:r>
          <a:endParaRPr lang="en-US" dirty="0"/>
        </a:p>
      </dgm:t>
    </dgm:pt>
    <dgm:pt modelId="{73E22744-3155-41D3-A18F-D43ACBB8FFC5}" type="parTrans" cxnId="{4F5723DB-A695-4C7F-A35D-60604EAFEA1F}">
      <dgm:prSet/>
      <dgm:spPr/>
      <dgm:t>
        <a:bodyPr/>
        <a:lstStyle/>
        <a:p>
          <a:endParaRPr lang="en-US"/>
        </a:p>
      </dgm:t>
    </dgm:pt>
    <dgm:pt modelId="{E4AA0526-5BA9-4C26-B59F-3A39843A240B}" type="sibTrans" cxnId="{4F5723DB-A695-4C7F-A35D-60604EAFEA1F}">
      <dgm:prSet/>
      <dgm:spPr/>
      <dgm:t>
        <a:bodyPr/>
        <a:lstStyle/>
        <a:p>
          <a:endParaRPr lang="en-US"/>
        </a:p>
      </dgm:t>
    </dgm:pt>
    <dgm:pt modelId="{BA83E415-D57F-4121-B44F-218755647EBA}">
      <dgm:prSet phldrT="[Text]"/>
      <dgm:spPr/>
      <dgm:t>
        <a:bodyPr/>
        <a:lstStyle/>
        <a:p>
          <a:r>
            <a:rPr lang="en-US" altLang="id-ID" dirty="0" err="1" smtClean="0"/>
            <a:t>bahan</a:t>
          </a:r>
          <a:r>
            <a:rPr lang="en-US" altLang="id-ID" dirty="0" smtClean="0"/>
            <a:t> </a:t>
          </a:r>
          <a:r>
            <a:rPr lang="en-US" altLang="id-ID" dirty="0" err="1" smtClean="0"/>
            <a:t>selain</a:t>
          </a:r>
          <a:r>
            <a:rPr lang="en-US" altLang="id-ID" dirty="0" smtClean="0"/>
            <a:t> </a:t>
          </a:r>
          <a:r>
            <a:rPr lang="en-US" altLang="id-ID" dirty="0" err="1" smtClean="0"/>
            <a:t>obat</a:t>
          </a:r>
          <a:r>
            <a:rPr lang="en-US" altLang="id-ID" dirty="0" smtClean="0"/>
            <a:t> yang </a:t>
          </a:r>
          <a:r>
            <a:rPr lang="en-US" altLang="id-ID" dirty="0" err="1" smtClean="0"/>
            <a:t>mengandung</a:t>
          </a:r>
          <a:r>
            <a:rPr lang="en-US" altLang="id-ID" dirty="0" smtClean="0"/>
            <a:t> </a:t>
          </a:r>
          <a:r>
            <a:rPr lang="en-US" altLang="id-ID" dirty="0" err="1" smtClean="0"/>
            <a:t>zat-zat</a:t>
          </a:r>
          <a:r>
            <a:rPr lang="en-US" altLang="id-ID" dirty="0" smtClean="0"/>
            <a:t> </a:t>
          </a:r>
          <a:r>
            <a:rPr lang="en-US" altLang="id-ID" dirty="0" err="1" smtClean="0"/>
            <a:t>gizi</a:t>
          </a:r>
          <a:r>
            <a:rPr lang="en-US" altLang="id-ID" dirty="0" smtClean="0"/>
            <a:t> </a:t>
          </a:r>
          <a:r>
            <a:rPr lang="en-US" altLang="id-ID" dirty="0" err="1" smtClean="0"/>
            <a:t>atau</a:t>
          </a:r>
          <a:r>
            <a:rPr lang="en-US" altLang="id-ID" dirty="0" smtClean="0"/>
            <a:t> </a:t>
          </a:r>
          <a:r>
            <a:rPr lang="en-US" altLang="id-ID" dirty="0" err="1" smtClean="0"/>
            <a:t>unsur</a:t>
          </a:r>
          <a:r>
            <a:rPr lang="en-US" altLang="id-ID" dirty="0" smtClean="0"/>
            <a:t> </a:t>
          </a:r>
          <a:r>
            <a:rPr lang="en-US" altLang="id-ID" dirty="0" err="1" smtClean="0"/>
            <a:t>kimia</a:t>
          </a:r>
          <a:r>
            <a:rPr lang="en-US" altLang="id-ID" dirty="0" smtClean="0"/>
            <a:t> yang </a:t>
          </a:r>
          <a:r>
            <a:rPr lang="en-US" altLang="id-ID" dirty="0" err="1" smtClean="0"/>
            <a:t>dapat</a:t>
          </a:r>
          <a:r>
            <a:rPr lang="en-US" altLang="id-ID" dirty="0" smtClean="0"/>
            <a:t> </a:t>
          </a:r>
          <a:r>
            <a:rPr lang="en-US" altLang="id-ID" dirty="0" err="1" smtClean="0"/>
            <a:t>diubah</a:t>
          </a:r>
          <a:r>
            <a:rPr lang="en-US" altLang="id-ID" dirty="0" smtClean="0"/>
            <a:t> </a:t>
          </a:r>
          <a:r>
            <a:rPr lang="en-US" altLang="id-ID" dirty="0" err="1" smtClean="0"/>
            <a:t>menjadi</a:t>
          </a:r>
          <a:r>
            <a:rPr lang="en-US" altLang="id-ID" dirty="0" smtClean="0"/>
            <a:t> </a:t>
          </a:r>
          <a:r>
            <a:rPr lang="en-US" altLang="id-ID" dirty="0" err="1" smtClean="0"/>
            <a:t>zat</a:t>
          </a:r>
          <a:r>
            <a:rPr lang="en-US" altLang="id-ID" dirty="0" smtClean="0"/>
            <a:t> </a:t>
          </a:r>
          <a:r>
            <a:rPr lang="en-US" altLang="id-ID" dirty="0" err="1" smtClean="0"/>
            <a:t>gizi</a:t>
          </a:r>
          <a:r>
            <a:rPr lang="en-US" altLang="id-ID" dirty="0" smtClean="0"/>
            <a:t> </a:t>
          </a:r>
          <a:r>
            <a:rPr lang="en-US" altLang="id-ID" dirty="0" err="1" smtClean="0"/>
            <a:t>oleh</a:t>
          </a:r>
          <a:r>
            <a:rPr lang="en-US" altLang="id-ID" dirty="0" smtClean="0"/>
            <a:t> </a:t>
          </a:r>
          <a:r>
            <a:rPr lang="en-US" altLang="id-ID" dirty="0" err="1" smtClean="0"/>
            <a:t>tubuh</a:t>
          </a:r>
          <a:r>
            <a:rPr lang="en-US" altLang="id-ID" dirty="0" smtClean="0"/>
            <a:t>, yang </a:t>
          </a:r>
          <a:r>
            <a:rPr lang="en-US" altLang="id-ID" dirty="0" err="1" smtClean="0"/>
            <a:t>berguna</a:t>
          </a:r>
          <a:r>
            <a:rPr lang="en-US" altLang="id-ID" dirty="0" smtClean="0"/>
            <a:t> </a:t>
          </a:r>
          <a:r>
            <a:rPr lang="en-US" altLang="id-ID" dirty="0" err="1" smtClean="0"/>
            <a:t>bila</a:t>
          </a:r>
          <a:r>
            <a:rPr lang="en-US" altLang="id-ID" dirty="0" smtClean="0"/>
            <a:t> </a:t>
          </a:r>
          <a:r>
            <a:rPr lang="en-US" altLang="id-ID" dirty="0" err="1" smtClean="0"/>
            <a:t>dimasukkan</a:t>
          </a:r>
          <a:r>
            <a:rPr lang="en-US" altLang="id-ID" dirty="0" smtClean="0"/>
            <a:t> </a:t>
          </a:r>
          <a:r>
            <a:rPr lang="en-US" altLang="id-ID" dirty="0" err="1" smtClean="0"/>
            <a:t>ke</a:t>
          </a:r>
          <a:r>
            <a:rPr lang="en-US" altLang="id-ID" dirty="0" smtClean="0"/>
            <a:t> </a:t>
          </a:r>
          <a:r>
            <a:rPr lang="en-US" altLang="id-ID" dirty="0" err="1" smtClean="0"/>
            <a:t>dalam</a:t>
          </a:r>
          <a:r>
            <a:rPr lang="en-US" altLang="id-ID" dirty="0" smtClean="0"/>
            <a:t> </a:t>
          </a:r>
          <a:r>
            <a:rPr lang="en-US" altLang="id-ID" dirty="0" err="1" smtClean="0"/>
            <a:t>tubuh</a:t>
          </a:r>
          <a:r>
            <a:rPr lang="en-US" altLang="id-ID" dirty="0" smtClean="0"/>
            <a:t>. </a:t>
          </a:r>
          <a:endParaRPr lang="en-US" dirty="0"/>
        </a:p>
      </dgm:t>
    </dgm:pt>
    <dgm:pt modelId="{251EE7AE-499E-4F65-9D83-9883508B9446}" type="parTrans" cxnId="{F2A29560-E5AE-46C7-BAB9-E2DCA76A33D0}">
      <dgm:prSet/>
      <dgm:spPr/>
      <dgm:t>
        <a:bodyPr/>
        <a:lstStyle/>
        <a:p>
          <a:endParaRPr lang="en-US"/>
        </a:p>
      </dgm:t>
    </dgm:pt>
    <dgm:pt modelId="{ED603C1F-3994-426A-B3FB-461C6C4953A6}" type="sibTrans" cxnId="{F2A29560-E5AE-46C7-BAB9-E2DCA76A33D0}">
      <dgm:prSet/>
      <dgm:spPr/>
      <dgm:t>
        <a:bodyPr/>
        <a:lstStyle/>
        <a:p>
          <a:endParaRPr lang="en-US"/>
        </a:p>
      </dgm:t>
    </dgm:pt>
    <dgm:pt modelId="{6FC62F5C-05A0-4A5F-961B-2BC1958B0DA3}" type="pres">
      <dgm:prSet presAssocID="{89024D1B-2F65-4F29-928C-87D94C02C2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CF022B-3666-47CD-97CA-C18DFCE9CDE5}" type="pres">
      <dgm:prSet presAssocID="{6EDB47D4-E9B5-4D36-B1E8-B8B06E1A5508}" presName="linNode" presStyleCnt="0"/>
      <dgm:spPr/>
    </dgm:pt>
    <dgm:pt modelId="{50D70180-25A6-4805-9BC4-FC7D187B818E}" type="pres">
      <dgm:prSet presAssocID="{6EDB47D4-E9B5-4D36-B1E8-B8B06E1A550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E2BFC-60DA-4EF9-A286-5E618119D4E7}" type="pres">
      <dgm:prSet presAssocID="{6EDB47D4-E9B5-4D36-B1E8-B8B06E1A550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E35C08-B732-4C0E-A143-B933428B2B88}" type="pres">
      <dgm:prSet presAssocID="{DC08F5CF-F4E7-4674-BC43-5E9DA2A35641}" presName="sp" presStyleCnt="0"/>
      <dgm:spPr/>
    </dgm:pt>
    <dgm:pt modelId="{D5AF6D97-0782-419A-8DB2-009FA558E2BB}" type="pres">
      <dgm:prSet presAssocID="{2ACE3446-BC46-4726-852C-1A81B1BECE01}" presName="linNode" presStyleCnt="0"/>
      <dgm:spPr/>
    </dgm:pt>
    <dgm:pt modelId="{68864396-3DFF-4157-82D7-816EBACACE1F}" type="pres">
      <dgm:prSet presAssocID="{2ACE3446-BC46-4726-852C-1A81B1BECE0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D42EF-6D8A-4B3B-A6E9-81B212CE9385}" type="pres">
      <dgm:prSet presAssocID="{2ACE3446-BC46-4726-852C-1A81B1BECE0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2FC777-6B9E-458A-9AA4-C49915369EF3}" type="pres">
      <dgm:prSet presAssocID="{D1783FA2-5CEA-487B-915E-5D5FDCBEFEFD}" presName="sp" presStyleCnt="0"/>
      <dgm:spPr/>
    </dgm:pt>
    <dgm:pt modelId="{18AFEB02-D424-4A26-BFCD-46C1C37EF742}" type="pres">
      <dgm:prSet presAssocID="{50D91727-232E-4FF6-A12C-3C35791C5AA0}" presName="linNode" presStyleCnt="0"/>
      <dgm:spPr/>
    </dgm:pt>
    <dgm:pt modelId="{C50FDE62-F44C-4BA0-BDE5-0BFA42BD4A07}" type="pres">
      <dgm:prSet presAssocID="{50D91727-232E-4FF6-A12C-3C35791C5AA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40321-EED5-4AF1-A824-0A14CE9AF7A2}" type="pres">
      <dgm:prSet presAssocID="{50D91727-232E-4FF6-A12C-3C35791C5AA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37B99B-834C-4C93-9424-E14EE68A90FB}" srcId="{2ACE3446-BC46-4726-852C-1A81B1BECE01}" destId="{FA3CF18F-4453-4551-B0AC-AB2944105474}" srcOrd="0" destOrd="0" parTransId="{5DF96D6E-6BB1-40B9-AF09-A3D813FDC00C}" sibTransId="{6CB8A754-D108-4BCE-9A88-BD64299A9AF8}"/>
    <dgm:cxn modelId="{E9369610-2DA6-4420-A614-E3A1520E0FA5}" type="presOf" srcId="{351EE9CB-CD52-41CD-9183-7B6AAF375ED8}" destId="{8CBE2BFC-60DA-4EF9-A286-5E618119D4E7}" srcOrd="0" destOrd="0" presId="urn:microsoft.com/office/officeart/2005/8/layout/vList5"/>
    <dgm:cxn modelId="{C0F33218-84A5-41A3-AC46-2BA86507B378}" type="presOf" srcId="{2ACE3446-BC46-4726-852C-1A81B1BECE01}" destId="{68864396-3DFF-4157-82D7-816EBACACE1F}" srcOrd="0" destOrd="0" presId="urn:microsoft.com/office/officeart/2005/8/layout/vList5"/>
    <dgm:cxn modelId="{AE07E515-3121-436B-8D2C-962FB5935A72}" type="presOf" srcId="{6EDB47D4-E9B5-4D36-B1E8-B8B06E1A5508}" destId="{50D70180-25A6-4805-9BC4-FC7D187B818E}" srcOrd="0" destOrd="0" presId="urn:microsoft.com/office/officeart/2005/8/layout/vList5"/>
    <dgm:cxn modelId="{3733388E-5B75-4ECF-BB4A-65D3730ABBE6}" type="presOf" srcId="{BA83E415-D57F-4121-B44F-218755647EBA}" destId="{F0140321-EED5-4AF1-A824-0A14CE9AF7A2}" srcOrd="0" destOrd="0" presId="urn:microsoft.com/office/officeart/2005/8/layout/vList5"/>
    <dgm:cxn modelId="{AFF2C871-39FF-43D1-AAD6-4E144C23EA13}" type="presOf" srcId="{FA3CF18F-4453-4551-B0AC-AB2944105474}" destId="{188D42EF-6D8A-4B3B-A6E9-81B212CE9385}" srcOrd="0" destOrd="0" presId="urn:microsoft.com/office/officeart/2005/8/layout/vList5"/>
    <dgm:cxn modelId="{F2CCAAE2-3414-42DC-939B-3D55127CECF9}" type="presOf" srcId="{50D91727-232E-4FF6-A12C-3C35791C5AA0}" destId="{C50FDE62-F44C-4BA0-BDE5-0BFA42BD4A07}" srcOrd="0" destOrd="0" presId="urn:microsoft.com/office/officeart/2005/8/layout/vList5"/>
    <dgm:cxn modelId="{F2A29560-E5AE-46C7-BAB9-E2DCA76A33D0}" srcId="{50D91727-232E-4FF6-A12C-3C35791C5AA0}" destId="{BA83E415-D57F-4121-B44F-218755647EBA}" srcOrd="0" destOrd="0" parTransId="{251EE7AE-499E-4F65-9D83-9883508B9446}" sibTransId="{ED603C1F-3994-426A-B3FB-461C6C4953A6}"/>
    <dgm:cxn modelId="{8ADB1721-A67A-4208-AC4F-499D96AFC4CD}" srcId="{6EDB47D4-E9B5-4D36-B1E8-B8B06E1A5508}" destId="{351EE9CB-CD52-41CD-9183-7B6AAF375ED8}" srcOrd="0" destOrd="0" parTransId="{842A30EC-D770-445F-9B89-D7DBE1978244}" sibTransId="{7172072A-7F78-4020-BD84-FBC107ACDA43}"/>
    <dgm:cxn modelId="{76A9F808-A552-42FF-927F-28BC047B0A02}" type="presOf" srcId="{89024D1B-2F65-4F29-928C-87D94C02C2D6}" destId="{6FC62F5C-05A0-4A5F-961B-2BC1958B0DA3}" srcOrd="0" destOrd="0" presId="urn:microsoft.com/office/officeart/2005/8/layout/vList5"/>
    <dgm:cxn modelId="{7F9D4C61-7928-48B8-8481-51BF20432C4D}" srcId="{89024D1B-2F65-4F29-928C-87D94C02C2D6}" destId="{2ACE3446-BC46-4726-852C-1A81B1BECE01}" srcOrd="1" destOrd="0" parTransId="{0CBB8760-B5DF-4C32-A81A-C4F82A47C311}" sibTransId="{D1783FA2-5CEA-487B-915E-5D5FDCBEFEFD}"/>
    <dgm:cxn modelId="{4F5723DB-A695-4C7F-A35D-60604EAFEA1F}" srcId="{89024D1B-2F65-4F29-928C-87D94C02C2D6}" destId="{50D91727-232E-4FF6-A12C-3C35791C5AA0}" srcOrd="2" destOrd="0" parTransId="{73E22744-3155-41D3-A18F-D43ACBB8FFC5}" sibTransId="{E4AA0526-5BA9-4C26-B59F-3A39843A240B}"/>
    <dgm:cxn modelId="{5DA22DE1-2EC9-4919-A9CF-45495778F407}" srcId="{89024D1B-2F65-4F29-928C-87D94C02C2D6}" destId="{6EDB47D4-E9B5-4D36-B1E8-B8B06E1A5508}" srcOrd="0" destOrd="0" parTransId="{A7658B4D-7ED4-4516-8CC7-249773BE729D}" sibTransId="{DC08F5CF-F4E7-4674-BC43-5E9DA2A35641}"/>
    <dgm:cxn modelId="{385FEB16-8F6B-44F7-B983-6A09ED7E5EE9}" type="presParOf" srcId="{6FC62F5C-05A0-4A5F-961B-2BC1958B0DA3}" destId="{5CCF022B-3666-47CD-97CA-C18DFCE9CDE5}" srcOrd="0" destOrd="0" presId="urn:microsoft.com/office/officeart/2005/8/layout/vList5"/>
    <dgm:cxn modelId="{C40C3637-973A-4F7E-B76A-0BF4F9B36CB7}" type="presParOf" srcId="{5CCF022B-3666-47CD-97CA-C18DFCE9CDE5}" destId="{50D70180-25A6-4805-9BC4-FC7D187B818E}" srcOrd="0" destOrd="0" presId="urn:microsoft.com/office/officeart/2005/8/layout/vList5"/>
    <dgm:cxn modelId="{84CF32A0-5604-48B8-9DDD-E7CF49E0A3DD}" type="presParOf" srcId="{5CCF022B-3666-47CD-97CA-C18DFCE9CDE5}" destId="{8CBE2BFC-60DA-4EF9-A286-5E618119D4E7}" srcOrd="1" destOrd="0" presId="urn:microsoft.com/office/officeart/2005/8/layout/vList5"/>
    <dgm:cxn modelId="{B3A847B4-D03A-4EED-8C4F-46FDE33D1C70}" type="presParOf" srcId="{6FC62F5C-05A0-4A5F-961B-2BC1958B0DA3}" destId="{E7E35C08-B732-4C0E-A143-B933428B2B88}" srcOrd="1" destOrd="0" presId="urn:microsoft.com/office/officeart/2005/8/layout/vList5"/>
    <dgm:cxn modelId="{0A0ED1FE-0865-466F-99E8-03FC8667ACB9}" type="presParOf" srcId="{6FC62F5C-05A0-4A5F-961B-2BC1958B0DA3}" destId="{D5AF6D97-0782-419A-8DB2-009FA558E2BB}" srcOrd="2" destOrd="0" presId="urn:microsoft.com/office/officeart/2005/8/layout/vList5"/>
    <dgm:cxn modelId="{052EF697-745A-4861-99A7-755F35A86727}" type="presParOf" srcId="{D5AF6D97-0782-419A-8DB2-009FA558E2BB}" destId="{68864396-3DFF-4157-82D7-816EBACACE1F}" srcOrd="0" destOrd="0" presId="urn:microsoft.com/office/officeart/2005/8/layout/vList5"/>
    <dgm:cxn modelId="{F1C68DBF-1401-4FE7-8E73-2CBEC987654D}" type="presParOf" srcId="{D5AF6D97-0782-419A-8DB2-009FA558E2BB}" destId="{188D42EF-6D8A-4B3B-A6E9-81B212CE9385}" srcOrd="1" destOrd="0" presId="urn:microsoft.com/office/officeart/2005/8/layout/vList5"/>
    <dgm:cxn modelId="{03A4835E-8C02-4260-9D0B-BC7757668C0A}" type="presParOf" srcId="{6FC62F5C-05A0-4A5F-961B-2BC1958B0DA3}" destId="{9B2FC777-6B9E-458A-9AA4-C49915369EF3}" srcOrd="3" destOrd="0" presId="urn:microsoft.com/office/officeart/2005/8/layout/vList5"/>
    <dgm:cxn modelId="{5DDFF321-86E3-4FA6-930F-11EE51E80648}" type="presParOf" srcId="{6FC62F5C-05A0-4A5F-961B-2BC1958B0DA3}" destId="{18AFEB02-D424-4A26-BFCD-46C1C37EF742}" srcOrd="4" destOrd="0" presId="urn:microsoft.com/office/officeart/2005/8/layout/vList5"/>
    <dgm:cxn modelId="{474DCEFF-06D7-47CD-B431-E738A8967E1F}" type="presParOf" srcId="{18AFEB02-D424-4A26-BFCD-46C1C37EF742}" destId="{C50FDE62-F44C-4BA0-BDE5-0BFA42BD4A07}" srcOrd="0" destOrd="0" presId="urn:microsoft.com/office/officeart/2005/8/layout/vList5"/>
    <dgm:cxn modelId="{45C1AA30-F405-4D13-A161-FCD07A7B91B3}" type="presParOf" srcId="{18AFEB02-D424-4A26-BFCD-46C1C37EF742}" destId="{F0140321-EED5-4AF1-A824-0A14CE9AF7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024D1B-2F65-4F29-928C-87D94C02C2D6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EDB47D4-E9B5-4D36-B1E8-B8B06E1A5508}">
      <dgm:prSet phldrT="[Text]"/>
      <dgm:spPr/>
      <dgm:t>
        <a:bodyPr/>
        <a:lstStyle/>
        <a:p>
          <a:r>
            <a:rPr lang="en-US" altLang="id-ID" i="1" dirty="0" err="1" smtClean="0"/>
            <a:t>Pangan</a:t>
          </a:r>
          <a:endParaRPr lang="en-US" dirty="0"/>
        </a:p>
      </dgm:t>
    </dgm:pt>
    <dgm:pt modelId="{A7658B4D-7ED4-4516-8CC7-249773BE729D}" type="parTrans" cxnId="{5DA22DE1-2EC9-4919-A9CF-45495778F407}">
      <dgm:prSet/>
      <dgm:spPr/>
      <dgm:t>
        <a:bodyPr/>
        <a:lstStyle/>
        <a:p>
          <a:endParaRPr lang="en-US"/>
        </a:p>
      </dgm:t>
    </dgm:pt>
    <dgm:pt modelId="{DC08F5CF-F4E7-4674-BC43-5E9DA2A35641}" type="sibTrans" cxnId="{5DA22DE1-2EC9-4919-A9CF-45495778F407}">
      <dgm:prSet/>
      <dgm:spPr/>
      <dgm:t>
        <a:bodyPr/>
        <a:lstStyle/>
        <a:p>
          <a:endParaRPr lang="en-US"/>
        </a:p>
      </dgm:t>
    </dgm:pt>
    <dgm:pt modelId="{351EE9CB-CD52-41CD-9183-7B6AAF375ED8}">
      <dgm:prSet phldrT="[Text]"/>
      <dgm:spPr/>
      <dgm:t>
        <a:bodyPr/>
        <a:lstStyle/>
        <a:p>
          <a:r>
            <a:rPr lang="id-ID" altLang="id-ID" dirty="0" smtClean="0"/>
            <a:t>I</a:t>
          </a:r>
          <a:r>
            <a:rPr lang="en-US" altLang="id-ID" dirty="0" err="1" smtClean="0"/>
            <a:t>stilah</a:t>
          </a:r>
          <a:r>
            <a:rPr lang="en-US" altLang="id-ID" dirty="0" smtClean="0"/>
            <a:t> </a:t>
          </a:r>
          <a:r>
            <a:rPr lang="en-US" altLang="id-ID" dirty="0" err="1" smtClean="0"/>
            <a:t>umum</a:t>
          </a:r>
          <a:r>
            <a:rPr lang="en-US" altLang="id-ID" dirty="0" smtClean="0"/>
            <a:t> </a:t>
          </a:r>
          <a:r>
            <a:rPr lang="en-US" altLang="id-ID" dirty="0" err="1" smtClean="0"/>
            <a:t>untuk</a:t>
          </a:r>
          <a:r>
            <a:rPr lang="en-US" altLang="id-ID" dirty="0" smtClean="0"/>
            <a:t> </a:t>
          </a:r>
          <a:r>
            <a:rPr lang="en-US" altLang="id-ID" dirty="0" err="1" smtClean="0"/>
            <a:t>semua</a:t>
          </a:r>
          <a:r>
            <a:rPr lang="en-US" altLang="id-ID" dirty="0" smtClean="0"/>
            <a:t> </a:t>
          </a:r>
          <a:r>
            <a:rPr lang="en-US" altLang="id-ID" dirty="0" err="1" smtClean="0"/>
            <a:t>bahan</a:t>
          </a:r>
          <a:r>
            <a:rPr lang="en-US" altLang="id-ID" dirty="0" smtClean="0"/>
            <a:t> yang </a:t>
          </a:r>
          <a:r>
            <a:rPr lang="en-US" altLang="id-ID" dirty="0" err="1" smtClean="0"/>
            <a:t>dapat</a:t>
          </a:r>
          <a:r>
            <a:rPr lang="en-US" altLang="id-ID" dirty="0" smtClean="0"/>
            <a:t> </a:t>
          </a:r>
          <a:r>
            <a:rPr lang="en-US" altLang="id-ID" dirty="0" err="1" smtClean="0"/>
            <a:t>dijadikan</a:t>
          </a:r>
          <a:r>
            <a:rPr lang="en-US" altLang="id-ID" dirty="0" smtClean="0"/>
            <a:t> </a:t>
          </a:r>
          <a:r>
            <a:rPr lang="en-US" altLang="id-ID" dirty="0" err="1" smtClean="0"/>
            <a:t>makanan</a:t>
          </a:r>
          <a:r>
            <a:rPr lang="en-US" altLang="id-ID" dirty="0" smtClean="0"/>
            <a:t>.</a:t>
          </a:r>
          <a:endParaRPr lang="en-US" dirty="0"/>
        </a:p>
      </dgm:t>
    </dgm:pt>
    <dgm:pt modelId="{842A30EC-D770-445F-9B89-D7DBE1978244}" type="parTrans" cxnId="{8ADB1721-A67A-4208-AC4F-499D96AFC4CD}">
      <dgm:prSet/>
      <dgm:spPr/>
      <dgm:t>
        <a:bodyPr/>
        <a:lstStyle/>
        <a:p>
          <a:endParaRPr lang="en-US"/>
        </a:p>
      </dgm:t>
    </dgm:pt>
    <dgm:pt modelId="{7172072A-7F78-4020-BD84-FBC107ACDA43}" type="sibTrans" cxnId="{8ADB1721-A67A-4208-AC4F-499D96AFC4CD}">
      <dgm:prSet/>
      <dgm:spPr/>
      <dgm:t>
        <a:bodyPr/>
        <a:lstStyle/>
        <a:p>
          <a:endParaRPr lang="en-US"/>
        </a:p>
      </dgm:t>
    </dgm:pt>
    <dgm:pt modelId="{2ACE3446-BC46-4726-852C-1A81B1BECE01}">
      <dgm:prSet phldrT="[Text]"/>
      <dgm:spPr/>
      <dgm:t>
        <a:bodyPr/>
        <a:lstStyle/>
        <a:p>
          <a:r>
            <a:rPr lang="en-US" altLang="id-ID" i="1" dirty="0" err="1" smtClean="0"/>
            <a:t>Bahan</a:t>
          </a:r>
          <a:r>
            <a:rPr lang="en-US" altLang="id-ID" i="1" dirty="0" smtClean="0"/>
            <a:t> </a:t>
          </a:r>
          <a:r>
            <a:rPr lang="en-US" altLang="id-ID" i="1" dirty="0" err="1" smtClean="0"/>
            <a:t>makanan</a:t>
          </a:r>
          <a:r>
            <a:rPr lang="en-US" altLang="id-ID" dirty="0" smtClean="0"/>
            <a:t> </a:t>
          </a:r>
          <a:endParaRPr lang="en-US" dirty="0"/>
        </a:p>
      </dgm:t>
    </dgm:pt>
    <dgm:pt modelId="{0CBB8760-B5DF-4C32-A81A-C4F82A47C311}" type="parTrans" cxnId="{7F9D4C61-7928-48B8-8481-51BF20432C4D}">
      <dgm:prSet/>
      <dgm:spPr/>
      <dgm:t>
        <a:bodyPr/>
        <a:lstStyle/>
        <a:p>
          <a:endParaRPr lang="en-US"/>
        </a:p>
      </dgm:t>
    </dgm:pt>
    <dgm:pt modelId="{D1783FA2-5CEA-487B-915E-5D5FDCBEFEFD}" type="sibTrans" cxnId="{7F9D4C61-7928-48B8-8481-51BF20432C4D}">
      <dgm:prSet/>
      <dgm:spPr/>
      <dgm:t>
        <a:bodyPr/>
        <a:lstStyle/>
        <a:p>
          <a:endParaRPr lang="en-US"/>
        </a:p>
      </dgm:t>
    </dgm:pt>
    <dgm:pt modelId="{FA3CF18F-4453-4551-B0AC-AB2944105474}">
      <dgm:prSet phldrT="[Text]"/>
      <dgm:spPr/>
      <dgm:t>
        <a:bodyPr/>
        <a:lstStyle/>
        <a:p>
          <a:r>
            <a:rPr lang="en-US" altLang="id-ID" dirty="0" err="1" smtClean="0"/>
            <a:t>makanan</a:t>
          </a:r>
          <a:r>
            <a:rPr lang="en-US" altLang="id-ID" dirty="0" smtClean="0"/>
            <a:t> </a:t>
          </a:r>
          <a:r>
            <a:rPr lang="en-US" altLang="id-ID" dirty="0" err="1" smtClean="0"/>
            <a:t>dalam</a:t>
          </a:r>
          <a:r>
            <a:rPr lang="en-US" altLang="id-ID" dirty="0" smtClean="0"/>
            <a:t> </a:t>
          </a:r>
          <a:r>
            <a:rPr lang="en-US" altLang="id-ID" dirty="0" err="1" smtClean="0"/>
            <a:t>keadaan</a:t>
          </a:r>
          <a:r>
            <a:rPr lang="en-US" altLang="id-ID" dirty="0" smtClean="0"/>
            <a:t> </a:t>
          </a:r>
          <a:r>
            <a:rPr lang="en-US" altLang="id-ID" dirty="0" err="1" smtClean="0"/>
            <a:t>mentah</a:t>
          </a:r>
          <a:r>
            <a:rPr lang="id-ID" altLang="id-ID" dirty="0" smtClean="0"/>
            <a:t>.</a:t>
          </a:r>
          <a:endParaRPr lang="en-US" dirty="0"/>
        </a:p>
      </dgm:t>
    </dgm:pt>
    <dgm:pt modelId="{5DF96D6E-6BB1-40B9-AF09-A3D813FDC00C}" type="parTrans" cxnId="{DD37B99B-834C-4C93-9424-E14EE68A90FB}">
      <dgm:prSet/>
      <dgm:spPr/>
      <dgm:t>
        <a:bodyPr/>
        <a:lstStyle/>
        <a:p>
          <a:endParaRPr lang="en-US"/>
        </a:p>
      </dgm:t>
    </dgm:pt>
    <dgm:pt modelId="{6CB8A754-D108-4BCE-9A88-BD64299A9AF8}" type="sibTrans" cxnId="{DD37B99B-834C-4C93-9424-E14EE68A90FB}">
      <dgm:prSet/>
      <dgm:spPr/>
      <dgm:t>
        <a:bodyPr/>
        <a:lstStyle/>
        <a:p>
          <a:endParaRPr lang="en-US"/>
        </a:p>
      </dgm:t>
    </dgm:pt>
    <dgm:pt modelId="{50D91727-232E-4FF6-A12C-3C35791C5AA0}">
      <dgm:prSet phldrT="[Text]"/>
      <dgm:spPr/>
      <dgm:t>
        <a:bodyPr/>
        <a:lstStyle/>
        <a:p>
          <a:r>
            <a:rPr lang="en-US" altLang="id-ID" i="1" dirty="0" smtClean="0"/>
            <a:t>Status </a:t>
          </a:r>
          <a:r>
            <a:rPr lang="en-US" altLang="id-ID" i="1" dirty="0" err="1" smtClean="0"/>
            <a:t>Gizi</a:t>
          </a:r>
          <a:r>
            <a:rPr lang="en-US" altLang="id-ID" i="1" dirty="0" smtClean="0"/>
            <a:t> </a:t>
          </a:r>
          <a:endParaRPr lang="en-US" dirty="0"/>
        </a:p>
      </dgm:t>
    </dgm:pt>
    <dgm:pt modelId="{73E22744-3155-41D3-A18F-D43ACBB8FFC5}" type="parTrans" cxnId="{4F5723DB-A695-4C7F-A35D-60604EAFEA1F}">
      <dgm:prSet/>
      <dgm:spPr/>
      <dgm:t>
        <a:bodyPr/>
        <a:lstStyle/>
        <a:p>
          <a:endParaRPr lang="en-US"/>
        </a:p>
      </dgm:t>
    </dgm:pt>
    <dgm:pt modelId="{E4AA0526-5BA9-4C26-B59F-3A39843A240B}" type="sibTrans" cxnId="{4F5723DB-A695-4C7F-A35D-60604EAFEA1F}">
      <dgm:prSet/>
      <dgm:spPr/>
      <dgm:t>
        <a:bodyPr/>
        <a:lstStyle/>
        <a:p>
          <a:endParaRPr lang="en-US"/>
        </a:p>
      </dgm:t>
    </dgm:pt>
    <dgm:pt modelId="{BA83E415-D57F-4121-B44F-218755647EBA}">
      <dgm:prSet phldrT="[Text]"/>
      <dgm:spPr/>
      <dgm:t>
        <a:bodyPr/>
        <a:lstStyle/>
        <a:p>
          <a:r>
            <a:rPr lang="id-ID" altLang="id-ID" dirty="0" smtClean="0"/>
            <a:t>K</a:t>
          </a:r>
          <a:r>
            <a:rPr lang="en-US" altLang="id-ID" dirty="0" err="1" smtClean="0"/>
            <a:t>eadaan</a:t>
          </a:r>
          <a:r>
            <a:rPr lang="en-US" altLang="id-ID" dirty="0" smtClean="0"/>
            <a:t> </a:t>
          </a:r>
          <a:r>
            <a:rPr lang="en-US" altLang="id-ID" dirty="0" err="1" smtClean="0"/>
            <a:t>tubuh</a:t>
          </a:r>
          <a:r>
            <a:rPr lang="en-US" altLang="id-ID" dirty="0" smtClean="0"/>
            <a:t> </a:t>
          </a:r>
          <a:r>
            <a:rPr lang="en-US" altLang="id-ID" dirty="0" err="1" smtClean="0"/>
            <a:t>sebagai</a:t>
          </a:r>
          <a:r>
            <a:rPr lang="en-US" altLang="id-ID" dirty="0" smtClean="0"/>
            <a:t> </a:t>
          </a:r>
          <a:r>
            <a:rPr lang="en-US" altLang="id-ID" dirty="0" err="1" smtClean="0"/>
            <a:t>akibat</a:t>
          </a:r>
          <a:r>
            <a:rPr lang="en-US" altLang="id-ID" dirty="0" smtClean="0"/>
            <a:t> </a:t>
          </a:r>
          <a:r>
            <a:rPr lang="en-US" altLang="id-ID" dirty="0" err="1" smtClean="0"/>
            <a:t>konsumsi</a:t>
          </a:r>
          <a:r>
            <a:rPr lang="en-US" altLang="id-ID" dirty="0" smtClean="0"/>
            <a:t> </a:t>
          </a:r>
          <a:r>
            <a:rPr lang="en-US" altLang="id-ID" dirty="0" err="1" smtClean="0"/>
            <a:t>makanan</a:t>
          </a:r>
          <a:r>
            <a:rPr lang="en-US" altLang="id-ID" dirty="0" smtClean="0"/>
            <a:t> </a:t>
          </a:r>
          <a:r>
            <a:rPr lang="en-US" altLang="id-ID" dirty="0" err="1" smtClean="0"/>
            <a:t>dan</a:t>
          </a:r>
          <a:r>
            <a:rPr lang="en-US" altLang="id-ID" dirty="0" smtClean="0"/>
            <a:t> </a:t>
          </a:r>
          <a:r>
            <a:rPr lang="en-US" altLang="id-ID" dirty="0" err="1" smtClean="0"/>
            <a:t>penggunaan</a:t>
          </a:r>
          <a:r>
            <a:rPr lang="en-US" altLang="id-ID" dirty="0" smtClean="0"/>
            <a:t> </a:t>
          </a:r>
          <a:r>
            <a:rPr lang="en-US" altLang="id-ID" dirty="0" err="1" smtClean="0"/>
            <a:t>zat-zat</a:t>
          </a:r>
          <a:r>
            <a:rPr lang="en-US" altLang="id-ID" dirty="0" smtClean="0"/>
            <a:t> </a:t>
          </a:r>
          <a:r>
            <a:rPr lang="en-US" altLang="id-ID" dirty="0" err="1" smtClean="0"/>
            <a:t>gizi</a:t>
          </a:r>
          <a:r>
            <a:rPr lang="en-US" altLang="id-ID" dirty="0" smtClean="0"/>
            <a:t>. </a:t>
          </a:r>
          <a:r>
            <a:rPr lang="en-US" altLang="id-ID" dirty="0" err="1" smtClean="0"/>
            <a:t>Dibedakan</a:t>
          </a:r>
          <a:r>
            <a:rPr lang="en-US" altLang="id-ID" dirty="0" smtClean="0"/>
            <a:t> </a:t>
          </a:r>
          <a:r>
            <a:rPr lang="en-US" altLang="id-ID" dirty="0" err="1" smtClean="0"/>
            <a:t>antara</a:t>
          </a:r>
          <a:r>
            <a:rPr lang="en-US" altLang="id-ID" dirty="0" smtClean="0"/>
            <a:t> status </a:t>
          </a:r>
          <a:r>
            <a:rPr lang="en-US" altLang="id-ID" dirty="0" err="1" smtClean="0"/>
            <a:t>gizi</a:t>
          </a:r>
          <a:r>
            <a:rPr lang="en-US" altLang="id-ID" dirty="0" smtClean="0"/>
            <a:t> </a:t>
          </a:r>
          <a:r>
            <a:rPr lang="en-US" altLang="id-ID" dirty="0" err="1" smtClean="0"/>
            <a:t>kurang</a:t>
          </a:r>
          <a:r>
            <a:rPr lang="en-US" altLang="id-ID" dirty="0" smtClean="0"/>
            <a:t>, </a:t>
          </a:r>
          <a:r>
            <a:rPr lang="en-US" altLang="id-ID" dirty="0" err="1" smtClean="0"/>
            <a:t>baik</a:t>
          </a:r>
          <a:r>
            <a:rPr lang="en-US" altLang="id-ID" dirty="0" smtClean="0"/>
            <a:t> </a:t>
          </a:r>
          <a:r>
            <a:rPr lang="en-US" altLang="id-ID" dirty="0" err="1" smtClean="0"/>
            <a:t>dan</a:t>
          </a:r>
          <a:r>
            <a:rPr lang="en-US" altLang="id-ID" dirty="0" smtClean="0"/>
            <a:t> </a:t>
          </a:r>
          <a:r>
            <a:rPr lang="en-US" altLang="id-ID" dirty="0" err="1" smtClean="0"/>
            <a:t>lebih</a:t>
          </a:r>
          <a:endParaRPr lang="en-US" dirty="0"/>
        </a:p>
      </dgm:t>
    </dgm:pt>
    <dgm:pt modelId="{251EE7AE-499E-4F65-9D83-9883508B9446}" type="parTrans" cxnId="{F2A29560-E5AE-46C7-BAB9-E2DCA76A33D0}">
      <dgm:prSet/>
      <dgm:spPr/>
      <dgm:t>
        <a:bodyPr/>
        <a:lstStyle/>
        <a:p>
          <a:endParaRPr lang="en-US"/>
        </a:p>
      </dgm:t>
    </dgm:pt>
    <dgm:pt modelId="{ED603C1F-3994-426A-B3FB-461C6C4953A6}" type="sibTrans" cxnId="{F2A29560-E5AE-46C7-BAB9-E2DCA76A33D0}">
      <dgm:prSet/>
      <dgm:spPr/>
      <dgm:t>
        <a:bodyPr/>
        <a:lstStyle/>
        <a:p>
          <a:endParaRPr lang="en-US"/>
        </a:p>
      </dgm:t>
    </dgm:pt>
    <dgm:pt modelId="{367E005D-FFCD-4A4C-9BD0-B919156C4D4E}">
      <dgm:prSet phldrT="[Text]"/>
      <dgm:spPr/>
      <dgm:t>
        <a:bodyPr/>
        <a:lstStyle/>
        <a:p>
          <a:r>
            <a:rPr lang="en-US" altLang="id-ID" dirty="0" smtClean="0"/>
            <a:t>Di </a:t>
          </a:r>
          <a:r>
            <a:rPr lang="en-US" altLang="id-ID" dirty="0" err="1" smtClean="0"/>
            <a:t>dalam</a:t>
          </a:r>
          <a:r>
            <a:rPr lang="en-US" altLang="id-ID" dirty="0" smtClean="0"/>
            <a:t> </a:t>
          </a:r>
          <a:r>
            <a:rPr lang="en-US" altLang="id-ID" dirty="0" err="1" smtClean="0"/>
            <a:t>bahasa</a:t>
          </a:r>
          <a:r>
            <a:rPr lang="en-US" altLang="id-ID" dirty="0" smtClean="0"/>
            <a:t> </a:t>
          </a:r>
          <a:r>
            <a:rPr lang="en-US" altLang="id-ID" dirty="0" err="1" smtClean="0"/>
            <a:t>Inggris</a:t>
          </a:r>
          <a:r>
            <a:rPr lang="en-US" altLang="id-ID" dirty="0" smtClean="0"/>
            <a:t> </a:t>
          </a:r>
          <a:r>
            <a:rPr lang="en-US" altLang="id-ID" dirty="0" err="1" smtClean="0"/>
            <a:t>hanya</a:t>
          </a:r>
          <a:r>
            <a:rPr lang="en-US" altLang="id-ID" dirty="0" smtClean="0"/>
            <a:t> </a:t>
          </a:r>
          <a:r>
            <a:rPr lang="en-US" altLang="id-ID" dirty="0" err="1" smtClean="0"/>
            <a:t>digunakan</a:t>
          </a:r>
          <a:r>
            <a:rPr lang="en-US" altLang="id-ID" dirty="0" smtClean="0"/>
            <a:t> </a:t>
          </a:r>
          <a:r>
            <a:rPr lang="en-US" altLang="id-ID" dirty="0" err="1" smtClean="0"/>
            <a:t>satu</a:t>
          </a:r>
          <a:r>
            <a:rPr lang="en-US" altLang="id-ID" dirty="0" smtClean="0"/>
            <a:t> kata </a:t>
          </a:r>
          <a:r>
            <a:rPr lang="en-US" altLang="id-ID" dirty="0" err="1" smtClean="0"/>
            <a:t>untuk</a:t>
          </a:r>
          <a:r>
            <a:rPr lang="en-US" altLang="id-ID" dirty="0" smtClean="0"/>
            <a:t> </a:t>
          </a:r>
          <a:r>
            <a:rPr lang="en-US" altLang="id-ID" dirty="0" err="1" smtClean="0"/>
            <a:t>menyatakan</a:t>
          </a:r>
          <a:r>
            <a:rPr lang="en-US" altLang="id-ID" dirty="0" smtClean="0"/>
            <a:t> </a:t>
          </a:r>
          <a:r>
            <a:rPr lang="en-US" altLang="id-ID" dirty="0" err="1" smtClean="0"/>
            <a:t>makanan</a:t>
          </a:r>
          <a:r>
            <a:rPr lang="en-US" altLang="id-ID" dirty="0" smtClean="0"/>
            <a:t>, </a:t>
          </a:r>
          <a:r>
            <a:rPr lang="en-US" altLang="id-ID" dirty="0" err="1" smtClean="0"/>
            <a:t>pangan</a:t>
          </a:r>
          <a:r>
            <a:rPr lang="en-US" altLang="id-ID" dirty="0" smtClean="0"/>
            <a:t> </a:t>
          </a:r>
          <a:r>
            <a:rPr lang="en-US" altLang="id-ID" dirty="0" err="1" smtClean="0"/>
            <a:t>dan</a:t>
          </a:r>
          <a:r>
            <a:rPr lang="en-US" altLang="id-ID" dirty="0" smtClean="0"/>
            <a:t> </a:t>
          </a:r>
          <a:r>
            <a:rPr lang="en-US" altLang="id-ID" dirty="0" err="1" smtClean="0"/>
            <a:t>bahan</a:t>
          </a:r>
          <a:r>
            <a:rPr lang="en-US" altLang="id-ID" dirty="0" smtClean="0"/>
            <a:t> </a:t>
          </a:r>
          <a:r>
            <a:rPr lang="en-US" altLang="id-ID" dirty="0" err="1" smtClean="0"/>
            <a:t>makanan</a:t>
          </a:r>
          <a:r>
            <a:rPr lang="en-US" altLang="id-ID" dirty="0" smtClean="0"/>
            <a:t>, </a:t>
          </a:r>
          <a:r>
            <a:rPr lang="en-US" altLang="id-ID" dirty="0" err="1" smtClean="0"/>
            <a:t>yaitu</a:t>
          </a:r>
          <a:r>
            <a:rPr lang="en-US" altLang="id-ID" dirty="0" smtClean="0"/>
            <a:t> </a:t>
          </a:r>
          <a:r>
            <a:rPr lang="en-US" altLang="id-ID" b="1" i="1" dirty="0" smtClean="0"/>
            <a:t>food</a:t>
          </a:r>
          <a:endParaRPr lang="en-US" b="1" dirty="0"/>
        </a:p>
      </dgm:t>
    </dgm:pt>
    <dgm:pt modelId="{45F07EE9-C6FB-441C-9DE9-40C90A7E0CE5}" type="parTrans" cxnId="{2E555DA4-FA4B-460B-94DB-27FF1B671BFE}">
      <dgm:prSet/>
      <dgm:spPr/>
    </dgm:pt>
    <dgm:pt modelId="{FD9476AE-39BB-48B8-AD40-D1B350D9176F}" type="sibTrans" cxnId="{2E555DA4-FA4B-460B-94DB-27FF1B671BFE}">
      <dgm:prSet/>
      <dgm:spPr/>
    </dgm:pt>
    <dgm:pt modelId="{6FC62F5C-05A0-4A5F-961B-2BC1958B0DA3}" type="pres">
      <dgm:prSet presAssocID="{89024D1B-2F65-4F29-928C-87D94C02C2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CF022B-3666-47CD-97CA-C18DFCE9CDE5}" type="pres">
      <dgm:prSet presAssocID="{6EDB47D4-E9B5-4D36-B1E8-B8B06E1A5508}" presName="linNode" presStyleCnt="0"/>
      <dgm:spPr/>
    </dgm:pt>
    <dgm:pt modelId="{50D70180-25A6-4805-9BC4-FC7D187B818E}" type="pres">
      <dgm:prSet presAssocID="{6EDB47D4-E9B5-4D36-B1E8-B8B06E1A550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E2BFC-60DA-4EF9-A286-5E618119D4E7}" type="pres">
      <dgm:prSet presAssocID="{6EDB47D4-E9B5-4D36-B1E8-B8B06E1A550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E35C08-B732-4C0E-A143-B933428B2B88}" type="pres">
      <dgm:prSet presAssocID="{DC08F5CF-F4E7-4674-BC43-5E9DA2A35641}" presName="sp" presStyleCnt="0"/>
      <dgm:spPr/>
    </dgm:pt>
    <dgm:pt modelId="{D5AF6D97-0782-419A-8DB2-009FA558E2BB}" type="pres">
      <dgm:prSet presAssocID="{2ACE3446-BC46-4726-852C-1A81B1BECE01}" presName="linNode" presStyleCnt="0"/>
      <dgm:spPr/>
    </dgm:pt>
    <dgm:pt modelId="{68864396-3DFF-4157-82D7-816EBACACE1F}" type="pres">
      <dgm:prSet presAssocID="{2ACE3446-BC46-4726-852C-1A81B1BECE0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D42EF-6D8A-4B3B-A6E9-81B212CE9385}" type="pres">
      <dgm:prSet presAssocID="{2ACE3446-BC46-4726-852C-1A81B1BECE0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2FC777-6B9E-458A-9AA4-C49915369EF3}" type="pres">
      <dgm:prSet presAssocID="{D1783FA2-5CEA-487B-915E-5D5FDCBEFEFD}" presName="sp" presStyleCnt="0"/>
      <dgm:spPr/>
    </dgm:pt>
    <dgm:pt modelId="{18AFEB02-D424-4A26-BFCD-46C1C37EF742}" type="pres">
      <dgm:prSet presAssocID="{50D91727-232E-4FF6-A12C-3C35791C5AA0}" presName="linNode" presStyleCnt="0"/>
      <dgm:spPr/>
    </dgm:pt>
    <dgm:pt modelId="{C50FDE62-F44C-4BA0-BDE5-0BFA42BD4A07}" type="pres">
      <dgm:prSet presAssocID="{50D91727-232E-4FF6-A12C-3C35791C5AA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40321-EED5-4AF1-A824-0A14CE9AF7A2}" type="pres">
      <dgm:prSet presAssocID="{50D91727-232E-4FF6-A12C-3C35791C5AA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37B99B-834C-4C93-9424-E14EE68A90FB}" srcId="{2ACE3446-BC46-4726-852C-1A81B1BECE01}" destId="{FA3CF18F-4453-4551-B0AC-AB2944105474}" srcOrd="0" destOrd="0" parTransId="{5DF96D6E-6BB1-40B9-AF09-A3D813FDC00C}" sibTransId="{6CB8A754-D108-4BCE-9A88-BD64299A9AF8}"/>
    <dgm:cxn modelId="{E9369610-2DA6-4420-A614-E3A1520E0FA5}" type="presOf" srcId="{351EE9CB-CD52-41CD-9183-7B6AAF375ED8}" destId="{8CBE2BFC-60DA-4EF9-A286-5E618119D4E7}" srcOrd="0" destOrd="0" presId="urn:microsoft.com/office/officeart/2005/8/layout/vList5"/>
    <dgm:cxn modelId="{C0F33218-84A5-41A3-AC46-2BA86507B378}" type="presOf" srcId="{2ACE3446-BC46-4726-852C-1A81B1BECE01}" destId="{68864396-3DFF-4157-82D7-816EBACACE1F}" srcOrd="0" destOrd="0" presId="urn:microsoft.com/office/officeart/2005/8/layout/vList5"/>
    <dgm:cxn modelId="{AE07E515-3121-436B-8D2C-962FB5935A72}" type="presOf" srcId="{6EDB47D4-E9B5-4D36-B1E8-B8B06E1A5508}" destId="{50D70180-25A6-4805-9BC4-FC7D187B818E}" srcOrd="0" destOrd="0" presId="urn:microsoft.com/office/officeart/2005/8/layout/vList5"/>
    <dgm:cxn modelId="{3733388E-5B75-4ECF-BB4A-65D3730ABBE6}" type="presOf" srcId="{BA83E415-D57F-4121-B44F-218755647EBA}" destId="{F0140321-EED5-4AF1-A824-0A14CE9AF7A2}" srcOrd="0" destOrd="0" presId="urn:microsoft.com/office/officeart/2005/8/layout/vList5"/>
    <dgm:cxn modelId="{AFF2C871-39FF-43D1-AAD6-4E144C23EA13}" type="presOf" srcId="{FA3CF18F-4453-4551-B0AC-AB2944105474}" destId="{188D42EF-6D8A-4B3B-A6E9-81B212CE9385}" srcOrd="0" destOrd="0" presId="urn:microsoft.com/office/officeart/2005/8/layout/vList5"/>
    <dgm:cxn modelId="{F2CCAAE2-3414-42DC-939B-3D55127CECF9}" type="presOf" srcId="{50D91727-232E-4FF6-A12C-3C35791C5AA0}" destId="{C50FDE62-F44C-4BA0-BDE5-0BFA42BD4A07}" srcOrd="0" destOrd="0" presId="urn:microsoft.com/office/officeart/2005/8/layout/vList5"/>
    <dgm:cxn modelId="{F2A29560-E5AE-46C7-BAB9-E2DCA76A33D0}" srcId="{50D91727-232E-4FF6-A12C-3C35791C5AA0}" destId="{BA83E415-D57F-4121-B44F-218755647EBA}" srcOrd="0" destOrd="0" parTransId="{251EE7AE-499E-4F65-9D83-9883508B9446}" sibTransId="{ED603C1F-3994-426A-B3FB-461C6C4953A6}"/>
    <dgm:cxn modelId="{8ADB1721-A67A-4208-AC4F-499D96AFC4CD}" srcId="{6EDB47D4-E9B5-4D36-B1E8-B8B06E1A5508}" destId="{351EE9CB-CD52-41CD-9183-7B6AAF375ED8}" srcOrd="0" destOrd="0" parTransId="{842A30EC-D770-445F-9B89-D7DBE1978244}" sibTransId="{7172072A-7F78-4020-BD84-FBC107ACDA43}"/>
    <dgm:cxn modelId="{76A9F808-A552-42FF-927F-28BC047B0A02}" type="presOf" srcId="{89024D1B-2F65-4F29-928C-87D94C02C2D6}" destId="{6FC62F5C-05A0-4A5F-961B-2BC1958B0DA3}" srcOrd="0" destOrd="0" presId="urn:microsoft.com/office/officeart/2005/8/layout/vList5"/>
    <dgm:cxn modelId="{6770FAFF-D0F8-481E-8A12-3D2ED8B76F3E}" type="presOf" srcId="{367E005D-FFCD-4A4C-9BD0-B919156C4D4E}" destId="{188D42EF-6D8A-4B3B-A6E9-81B212CE9385}" srcOrd="0" destOrd="1" presId="urn:microsoft.com/office/officeart/2005/8/layout/vList5"/>
    <dgm:cxn modelId="{7F9D4C61-7928-48B8-8481-51BF20432C4D}" srcId="{89024D1B-2F65-4F29-928C-87D94C02C2D6}" destId="{2ACE3446-BC46-4726-852C-1A81B1BECE01}" srcOrd="1" destOrd="0" parTransId="{0CBB8760-B5DF-4C32-A81A-C4F82A47C311}" sibTransId="{D1783FA2-5CEA-487B-915E-5D5FDCBEFEFD}"/>
    <dgm:cxn modelId="{2E555DA4-FA4B-460B-94DB-27FF1B671BFE}" srcId="{2ACE3446-BC46-4726-852C-1A81B1BECE01}" destId="{367E005D-FFCD-4A4C-9BD0-B919156C4D4E}" srcOrd="1" destOrd="0" parTransId="{45F07EE9-C6FB-441C-9DE9-40C90A7E0CE5}" sibTransId="{FD9476AE-39BB-48B8-AD40-D1B350D9176F}"/>
    <dgm:cxn modelId="{4F5723DB-A695-4C7F-A35D-60604EAFEA1F}" srcId="{89024D1B-2F65-4F29-928C-87D94C02C2D6}" destId="{50D91727-232E-4FF6-A12C-3C35791C5AA0}" srcOrd="2" destOrd="0" parTransId="{73E22744-3155-41D3-A18F-D43ACBB8FFC5}" sibTransId="{E4AA0526-5BA9-4C26-B59F-3A39843A240B}"/>
    <dgm:cxn modelId="{5DA22DE1-2EC9-4919-A9CF-45495778F407}" srcId="{89024D1B-2F65-4F29-928C-87D94C02C2D6}" destId="{6EDB47D4-E9B5-4D36-B1E8-B8B06E1A5508}" srcOrd="0" destOrd="0" parTransId="{A7658B4D-7ED4-4516-8CC7-249773BE729D}" sibTransId="{DC08F5CF-F4E7-4674-BC43-5E9DA2A35641}"/>
    <dgm:cxn modelId="{385FEB16-8F6B-44F7-B983-6A09ED7E5EE9}" type="presParOf" srcId="{6FC62F5C-05A0-4A5F-961B-2BC1958B0DA3}" destId="{5CCF022B-3666-47CD-97CA-C18DFCE9CDE5}" srcOrd="0" destOrd="0" presId="urn:microsoft.com/office/officeart/2005/8/layout/vList5"/>
    <dgm:cxn modelId="{C40C3637-973A-4F7E-B76A-0BF4F9B36CB7}" type="presParOf" srcId="{5CCF022B-3666-47CD-97CA-C18DFCE9CDE5}" destId="{50D70180-25A6-4805-9BC4-FC7D187B818E}" srcOrd="0" destOrd="0" presId="urn:microsoft.com/office/officeart/2005/8/layout/vList5"/>
    <dgm:cxn modelId="{84CF32A0-5604-48B8-9DDD-E7CF49E0A3DD}" type="presParOf" srcId="{5CCF022B-3666-47CD-97CA-C18DFCE9CDE5}" destId="{8CBE2BFC-60DA-4EF9-A286-5E618119D4E7}" srcOrd="1" destOrd="0" presId="urn:microsoft.com/office/officeart/2005/8/layout/vList5"/>
    <dgm:cxn modelId="{B3A847B4-D03A-4EED-8C4F-46FDE33D1C70}" type="presParOf" srcId="{6FC62F5C-05A0-4A5F-961B-2BC1958B0DA3}" destId="{E7E35C08-B732-4C0E-A143-B933428B2B88}" srcOrd="1" destOrd="0" presId="urn:microsoft.com/office/officeart/2005/8/layout/vList5"/>
    <dgm:cxn modelId="{0A0ED1FE-0865-466F-99E8-03FC8667ACB9}" type="presParOf" srcId="{6FC62F5C-05A0-4A5F-961B-2BC1958B0DA3}" destId="{D5AF6D97-0782-419A-8DB2-009FA558E2BB}" srcOrd="2" destOrd="0" presId="urn:microsoft.com/office/officeart/2005/8/layout/vList5"/>
    <dgm:cxn modelId="{052EF697-745A-4861-99A7-755F35A86727}" type="presParOf" srcId="{D5AF6D97-0782-419A-8DB2-009FA558E2BB}" destId="{68864396-3DFF-4157-82D7-816EBACACE1F}" srcOrd="0" destOrd="0" presId="urn:microsoft.com/office/officeart/2005/8/layout/vList5"/>
    <dgm:cxn modelId="{F1C68DBF-1401-4FE7-8E73-2CBEC987654D}" type="presParOf" srcId="{D5AF6D97-0782-419A-8DB2-009FA558E2BB}" destId="{188D42EF-6D8A-4B3B-A6E9-81B212CE9385}" srcOrd="1" destOrd="0" presId="urn:microsoft.com/office/officeart/2005/8/layout/vList5"/>
    <dgm:cxn modelId="{03A4835E-8C02-4260-9D0B-BC7757668C0A}" type="presParOf" srcId="{6FC62F5C-05A0-4A5F-961B-2BC1958B0DA3}" destId="{9B2FC777-6B9E-458A-9AA4-C49915369EF3}" srcOrd="3" destOrd="0" presId="urn:microsoft.com/office/officeart/2005/8/layout/vList5"/>
    <dgm:cxn modelId="{5DDFF321-86E3-4FA6-930F-11EE51E80648}" type="presParOf" srcId="{6FC62F5C-05A0-4A5F-961B-2BC1958B0DA3}" destId="{18AFEB02-D424-4A26-BFCD-46C1C37EF742}" srcOrd="4" destOrd="0" presId="urn:microsoft.com/office/officeart/2005/8/layout/vList5"/>
    <dgm:cxn modelId="{474DCEFF-06D7-47CD-B431-E738A8967E1F}" type="presParOf" srcId="{18AFEB02-D424-4A26-BFCD-46C1C37EF742}" destId="{C50FDE62-F44C-4BA0-BDE5-0BFA42BD4A07}" srcOrd="0" destOrd="0" presId="urn:microsoft.com/office/officeart/2005/8/layout/vList5"/>
    <dgm:cxn modelId="{45C1AA30-F405-4D13-A161-FCD07A7B91B3}" type="presParOf" srcId="{18AFEB02-D424-4A26-BFCD-46C1C37EF742}" destId="{F0140321-EED5-4AF1-A824-0A14CE9AF7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35B1AB-DD99-4E4C-8042-2637DF1DFD5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721ADA-6FF8-40F2-8759-F492D54100CE}">
      <dgm:prSet phldrT="[Text]"/>
      <dgm:spPr/>
      <dgm:t>
        <a:bodyPr/>
        <a:lstStyle/>
        <a:p>
          <a:r>
            <a:rPr lang="sv-SE" altLang="id-ID" dirty="0" smtClean="0">
              <a:latin typeface="Calisto MT" panose="02040603050505030304" pitchFamily="18" charset="0"/>
            </a:rPr>
            <a:t>Zat gizi merupakan unsur yang terkandung dalam makanan yang memberikan manfaat bagi kesehatan manusia. </a:t>
          </a:r>
          <a:endParaRPr lang="en-US" dirty="0"/>
        </a:p>
      </dgm:t>
    </dgm:pt>
    <dgm:pt modelId="{AD6C992D-19EF-4B08-A7CC-1096C1F1202C}" type="parTrans" cxnId="{F84CCF9B-5ACA-47A7-93A9-1DDDEA4CCF3C}">
      <dgm:prSet/>
      <dgm:spPr/>
      <dgm:t>
        <a:bodyPr/>
        <a:lstStyle/>
        <a:p>
          <a:endParaRPr lang="en-US"/>
        </a:p>
      </dgm:t>
    </dgm:pt>
    <dgm:pt modelId="{045B2DD8-9B4D-4A48-8A2F-899CE8B33585}" type="sibTrans" cxnId="{F84CCF9B-5ACA-47A7-93A9-1DDDEA4CCF3C}">
      <dgm:prSet/>
      <dgm:spPr/>
      <dgm:t>
        <a:bodyPr/>
        <a:lstStyle/>
        <a:p>
          <a:endParaRPr lang="en-US"/>
        </a:p>
      </dgm:t>
    </dgm:pt>
    <dgm:pt modelId="{660728A8-47A5-4BC7-95B1-1F6E5387DCE0}">
      <dgm:prSet phldrT="[Text]" custT="1"/>
      <dgm:spPr/>
      <dgm:t>
        <a:bodyPr/>
        <a:lstStyle/>
        <a:p>
          <a:r>
            <a:rPr lang="sv-SE" altLang="id-ID" sz="3000" dirty="0" smtClean="0">
              <a:latin typeface="Calisto MT" panose="02040603050505030304" pitchFamily="18" charset="0"/>
            </a:rPr>
            <a:t>Masing-masing bahan makanan yang dikonsumsi memiliki kandungan gizi yang berbeda</a:t>
          </a:r>
          <a:r>
            <a:rPr lang="en-US" altLang="id-ID" sz="3000" dirty="0" smtClean="0"/>
            <a:t> </a:t>
          </a:r>
          <a:endParaRPr lang="en-US" sz="3000" dirty="0"/>
        </a:p>
      </dgm:t>
    </dgm:pt>
    <dgm:pt modelId="{A340D51E-0EB1-4731-B875-00953C05F68B}" type="parTrans" cxnId="{FD59DF06-9F2E-4E8E-8074-7FA0DAD57AED}">
      <dgm:prSet/>
      <dgm:spPr/>
      <dgm:t>
        <a:bodyPr/>
        <a:lstStyle/>
        <a:p>
          <a:endParaRPr lang="en-US"/>
        </a:p>
      </dgm:t>
    </dgm:pt>
    <dgm:pt modelId="{9517CF43-A4AA-4F14-AD06-F7DEEEE66B1A}" type="sibTrans" cxnId="{FD59DF06-9F2E-4E8E-8074-7FA0DAD57AED}">
      <dgm:prSet/>
      <dgm:spPr/>
      <dgm:t>
        <a:bodyPr/>
        <a:lstStyle/>
        <a:p>
          <a:endParaRPr lang="en-US"/>
        </a:p>
      </dgm:t>
    </dgm:pt>
    <dgm:pt modelId="{74609717-AAD0-4C5D-BE3D-D7EC731A8B43}">
      <dgm:prSet phldrT="[Text]"/>
      <dgm:spPr/>
      <dgm:t>
        <a:bodyPr/>
        <a:lstStyle/>
        <a:p>
          <a:r>
            <a:rPr lang="sv-SE" altLang="id-ID" dirty="0" smtClean="0">
              <a:latin typeface="Calisto MT" panose="02040603050505030304" pitchFamily="18" charset="0"/>
            </a:rPr>
            <a:t>Zat gizi yang terkandung dalam makanan tersebut berbeda-beda antara makanan yang satu dengan yang lainnya.</a:t>
          </a:r>
          <a:endParaRPr lang="en-US" dirty="0"/>
        </a:p>
      </dgm:t>
    </dgm:pt>
    <dgm:pt modelId="{5C07CDEF-A2EC-4C43-B8F5-4ED42A58458C}" type="parTrans" cxnId="{66D1055F-A011-4644-8C18-21F904A65D5A}">
      <dgm:prSet/>
      <dgm:spPr/>
      <dgm:t>
        <a:bodyPr/>
        <a:lstStyle/>
        <a:p>
          <a:endParaRPr lang="en-US"/>
        </a:p>
      </dgm:t>
    </dgm:pt>
    <dgm:pt modelId="{D07DCE9E-028C-4F35-820B-70A14BEBA731}" type="sibTrans" cxnId="{66D1055F-A011-4644-8C18-21F904A65D5A}">
      <dgm:prSet/>
      <dgm:spPr/>
      <dgm:t>
        <a:bodyPr/>
        <a:lstStyle/>
        <a:p>
          <a:endParaRPr lang="en-US"/>
        </a:p>
      </dgm:t>
    </dgm:pt>
    <dgm:pt modelId="{9CB9D1E9-C3AF-4326-A0EC-25DE62098042}">
      <dgm:prSet phldrT="[Text]" custT="1"/>
      <dgm:spPr/>
      <dgm:t>
        <a:bodyPr/>
        <a:lstStyle/>
        <a:p>
          <a:r>
            <a:rPr lang="sv-SE" altLang="id-ID" sz="3000" dirty="0" smtClean="0">
              <a:latin typeface="Calisto MT" panose="02040603050505030304" pitchFamily="18" charset="0"/>
            </a:rPr>
            <a:t>Perbedaan tersebut dapat berupa jenis zat gizi yang terkandung dalam makanan, maupun jumlah dari masing-masing zat gizi.</a:t>
          </a:r>
          <a:r>
            <a:rPr lang="en-US" altLang="id-ID" sz="3000" dirty="0" smtClean="0"/>
            <a:t> </a:t>
          </a:r>
          <a:endParaRPr lang="en-US" sz="3000" dirty="0"/>
        </a:p>
      </dgm:t>
    </dgm:pt>
    <dgm:pt modelId="{ADC208E4-2953-4DF8-A87D-DFB5743AB614}" type="parTrans" cxnId="{C4D64681-984C-4D11-907C-D9E228664B92}">
      <dgm:prSet/>
      <dgm:spPr/>
      <dgm:t>
        <a:bodyPr/>
        <a:lstStyle/>
        <a:p>
          <a:endParaRPr lang="en-US"/>
        </a:p>
      </dgm:t>
    </dgm:pt>
    <dgm:pt modelId="{537AD67D-2689-4D09-889F-93EA036BC2A7}" type="sibTrans" cxnId="{C4D64681-984C-4D11-907C-D9E228664B92}">
      <dgm:prSet/>
      <dgm:spPr/>
      <dgm:t>
        <a:bodyPr/>
        <a:lstStyle/>
        <a:p>
          <a:endParaRPr lang="en-US"/>
        </a:p>
      </dgm:t>
    </dgm:pt>
    <dgm:pt modelId="{7142B83A-4096-4C89-9763-4D8D46678A96}" type="pres">
      <dgm:prSet presAssocID="{7035B1AB-DD99-4E4C-8042-2637DF1DFD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E2D1CA-855E-4CAD-8BC4-B0F846112B31}" type="pres">
      <dgm:prSet presAssocID="{D0721ADA-6FF8-40F2-8759-F492D54100CE}" presName="composite" presStyleCnt="0"/>
      <dgm:spPr/>
    </dgm:pt>
    <dgm:pt modelId="{EBF420B0-B83D-4754-B1B9-E1B85D2AEF96}" type="pres">
      <dgm:prSet presAssocID="{D0721ADA-6FF8-40F2-8759-F492D54100CE}" presName="parTx" presStyleLbl="alignNode1" presStyleIdx="0" presStyleCnt="2" custLinFactNeighborX="240" custLinFactNeighborY="-518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DE857-599F-4AB3-A154-31EF0D7AA4EB}" type="pres">
      <dgm:prSet presAssocID="{D0721ADA-6FF8-40F2-8759-F492D54100CE}" presName="desTx" presStyleLbl="alignAccFollowNode1" presStyleIdx="0" presStyleCnt="2" custScaleY="103166" custLinFactNeighborX="-1" custLinFactNeighborY="-212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6DA66F-CC01-4C9F-AE78-D025518AA7C4}" type="pres">
      <dgm:prSet presAssocID="{045B2DD8-9B4D-4A48-8A2F-899CE8B33585}" presName="space" presStyleCnt="0"/>
      <dgm:spPr/>
    </dgm:pt>
    <dgm:pt modelId="{4D07CF14-07A5-409E-A441-FBAB9222290D}" type="pres">
      <dgm:prSet presAssocID="{74609717-AAD0-4C5D-BE3D-D7EC731A8B43}" presName="composite" presStyleCnt="0"/>
      <dgm:spPr/>
    </dgm:pt>
    <dgm:pt modelId="{943FCFD2-18E1-44FB-A1B5-4181759AEE73}" type="pres">
      <dgm:prSet presAssocID="{74609717-AAD0-4C5D-BE3D-D7EC731A8B43}" presName="parTx" presStyleLbl="alignNode1" presStyleIdx="1" presStyleCnt="2" custLinFactNeighborX="1" custLinFactNeighborY="-543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FFBDD-F610-43BF-8CC7-8C34F74D5D48}" type="pres">
      <dgm:prSet presAssocID="{74609717-AAD0-4C5D-BE3D-D7EC731A8B43}" presName="desTx" presStyleLbl="alignAccFollowNode1" presStyleIdx="1" presStyleCnt="2" custScaleY="106463" custLinFactNeighborX="1" custLinFactNeighborY="-210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D64681-984C-4D11-907C-D9E228664B92}" srcId="{74609717-AAD0-4C5D-BE3D-D7EC731A8B43}" destId="{9CB9D1E9-C3AF-4326-A0EC-25DE62098042}" srcOrd="0" destOrd="0" parTransId="{ADC208E4-2953-4DF8-A87D-DFB5743AB614}" sibTransId="{537AD67D-2689-4D09-889F-93EA036BC2A7}"/>
    <dgm:cxn modelId="{7788C856-C3C8-47F3-90D7-A03AA6C89A90}" type="presOf" srcId="{9CB9D1E9-C3AF-4326-A0EC-25DE62098042}" destId="{14BFFBDD-F610-43BF-8CC7-8C34F74D5D48}" srcOrd="0" destOrd="0" presId="urn:microsoft.com/office/officeart/2005/8/layout/hList1"/>
    <dgm:cxn modelId="{ADFCA41B-EEBC-4EE8-AB29-0EDD1993DFFD}" type="presOf" srcId="{D0721ADA-6FF8-40F2-8759-F492D54100CE}" destId="{EBF420B0-B83D-4754-B1B9-E1B85D2AEF96}" srcOrd="0" destOrd="0" presId="urn:microsoft.com/office/officeart/2005/8/layout/hList1"/>
    <dgm:cxn modelId="{66D1055F-A011-4644-8C18-21F904A65D5A}" srcId="{7035B1AB-DD99-4E4C-8042-2637DF1DFD53}" destId="{74609717-AAD0-4C5D-BE3D-D7EC731A8B43}" srcOrd="1" destOrd="0" parTransId="{5C07CDEF-A2EC-4C43-B8F5-4ED42A58458C}" sibTransId="{D07DCE9E-028C-4F35-820B-70A14BEBA731}"/>
    <dgm:cxn modelId="{CF2A74F1-9C8C-4BE5-95AE-0A0EE0FF19A1}" type="presOf" srcId="{7035B1AB-DD99-4E4C-8042-2637DF1DFD53}" destId="{7142B83A-4096-4C89-9763-4D8D46678A96}" srcOrd="0" destOrd="0" presId="urn:microsoft.com/office/officeart/2005/8/layout/hList1"/>
    <dgm:cxn modelId="{F84CCF9B-5ACA-47A7-93A9-1DDDEA4CCF3C}" srcId="{7035B1AB-DD99-4E4C-8042-2637DF1DFD53}" destId="{D0721ADA-6FF8-40F2-8759-F492D54100CE}" srcOrd="0" destOrd="0" parTransId="{AD6C992D-19EF-4B08-A7CC-1096C1F1202C}" sibTransId="{045B2DD8-9B4D-4A48-8A2F-899CE8B33585}"/>
    <dgm:cxn modelId="{7DAD7598-0403-4CAA-9470-28109EB9B21C}" type="presOf" srcId="{660728A8-47A5-4BC7-95B1-1F6E5387DCE0}" destId="{AD0DE857-599F-4AB3-A154-31EF0D7AA4EB}" srcOrd="0" destOrd="0" presId="urn:microsoft.com/office/officeart/2005/8/layout/hList1"/>
    <dgm:cxn modelId="{C352057A-AC0D-40F4-84BB-F14CF3103AD0}" type="presOf" srcId="{74609717-AAD0-4C5D-BE3D-D7EC731A8B43}" destId="{943FCFD2-18E1-44FB-A1B5-4181759AEE73}" srcOrd="0" destOrd="0" presId="urn:microsoft.com/office/officeart/2005/8/layout/hList1"/>
    <dgm:cxn modelId="{FD59DF06-9F2E-4E8E-8074-7FA0DAD57AED}" srcId="{D0721ADA-6FF8-40F2-8759-F492D54100CE}" destId="{660728A8-47A5-4BC7-95B1-1F6E5387DCE0}" srcOrd="0" destOrd="0" parTransId="{A340D51E-0EB1-4731-B875-00953C05F68B}" sibTransId="{9517CF43-A4AA-4F14-AD06-F7DEEEE66B1A}"/>
    <dgm:cxn modelId="{87719671-FB9A-4BCB-A9F0-E8949D5CF6F8}" type="presParOf" srcId="{7142B83A-4096-4C89-9763-4D8D46678A96}" destId="{B8E2D1CA-855E-4CAD-8BC4-B0F846112B31}" srcOrd="0" destOrd="0" presId="urn:microsoft.com/office/officeart/2005/8/layout/hList1"/>
    <dgm:cxn modelId="{5FF9980A-B32C-4AFB-83F2-97F0C640EA9B}" type="presParOf" srcId="{B8E2D1CA-855E-4CAD-8BC4-B0F846112B31}" destId="{EBF420B0-B83D-4754-B1B9-E1B85D2AEF96}" srcOrd="0" destOrd="0" presId="urn:microsoft.com/office/officeart/2005/8/layout/hList1"/>
    <dgm:cxn modelId="{1052167F-BAC5-48D6-8B21-46B31E8CEFC0}" type="presParOf" srcId="{B8E2D1CA-855E-4CAD-8BC4-B0F846112B31}" destId="{AD0DE857-599F-4AB3-A154-31EF0D7AA4EB}" srcOrd="1" destOrd="0" presId="urn:microsoft.com/office/officeart/2005/8/layout/hList1"/>
    <dgm:cxn modelId="{0F13EF7B-87BA-4050-B031-88135E12B075}" type="presParOf" srcId="{7142B83A-4096-4C89-9763-4D8D46678A96}" destId="{2A6DA66F-CC01-4C9F-AE78-D025518AA7C4}" srcOrd="1" destOrd="0" presId="urn:microsoft.com/office/officeart/2005/8/layout/hList1"/>
    <dgm:cxn modelId="{8031BA98-CC69-4F53-A4A1-CE58E5A6E290}" type="presParOf" srcId="{7142B83A-4096-4C89-9763-4D8D46678A96}" destId="{4D07CF14-07A5-409E-A441-FBAB9222290D}" srcOrd="2" destOrd="0" presId="urn:microsoft.com/office/officeart/2005/8/layout/hList1"/>
    <dgm:cxn modelId="{A5032ABA-47D1-4BFB-B933-EBD7EBDC75EC}" type="presParOf" srcId="{4D07CF14-07A5-409E-A441-FBAB9222290D}" destId="{943FCFD2-18E1-44FB-A1B5-4181759AEE73}" srcOrd="0" destOrd="0" presId="urn:microsoft.com/office/officeart/2005/8/layout/hList1"/>
    <dgm:cxn modelId="{81D56EE6-201F-49A5-B7FC-82208FBB5590}" type="presParOf" srcId="{4D07CF14-07A5-409E-A441-FBAB9222290D}" destId="{14BFFBDD-F610-43BF-8CC7-8C34F74D5D4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234163-AEF6-42DE-9658-FD4895EB736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ED6FE3-359C-430D-9708-822A187C568D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Pengatur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proses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Tubuh</a:t>
          </a:r>
          <a:endParaRPr lang="en-US" dirty="0">
            <a:solidFill>
              <a:schemeClr val="bg1"/>
            </a:solidFill>
          </a:endParaRPr>
        </a:p>
      </dgm:t>
    </dgm:pt>
    <dgm:pt modelId="{80C03ED7-EFD1-4030-B5C0-567AFB707D88}" type="parTrans" cxnId="{3F7E5098-60CC-4610-9A2E-1169736BA1DB}">
      <dgm:prSet/>
      <dgm:spPr/>
      <dgm:t>
        <a:bodyPr/>
        <a:lstStyle/>
        <a:p>
          <a:endParaRPr lang="en-US"/>
        </a:p>
      </dgm:t>
    </dgm:pt>
    <dgm:pt modelId="{D9C5F608-F36E-4B1D-81DA-8781F2A0409A}" type="sibTrans" cxnId="{3F7E5098-60CC-4610-9A2E-1169736BA1DB}">
      <dgm:prSet/>
      <dgm:spPr/>
      <dgm:t>
        <a:bodyPr/>
        <a:lstStyle/>
        <a:p>
          <a:endParaRPr lang="en-US"/>
        </a:p>
      </dgm:t>
    </dgm:pt>
    <dgm:pt modelId="{65AD9F94-B9B5-4EC6-96D5-482F39AC1A9C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Vitamin</a:t>
          </a:r>
          <a:endParaRPr lang="en-US" dirty="0">
            <a:solidFill>
              <a:schemeClr val="bg1"/>
            </a:solidFill>
          </a:endParaRPr>
        </a:p>
      </dgm:t>
    </dgm:pt>
    <dgm:pt modelId="{F691E8CF-503A-40D8-9801-F3D0C4D7FEE6}" type="parTrans" cxnId="{9125C489-003E-4599-A555-D94FCD61C9F3}">
      <dgm:prSet/>
      <dgm:spPr/>
      <dgm:t>
        <a:bodyPr/>
        <a:lstStyle/>
        <a:p>
          <a:endParaRPr lang="en-US"/>
        </a:p>
      </dgm:t>
    </dgm:pt>
    <dgm:pt modelId="{29086ECD-7991-463B-AF7B-9096C11A49B1}" type="sibTrans" cxnId="{9125C489-003E-4599-A555-D94FCD61C9F3}">
      <dgm:prSet/>
      <dgm:spPr/>
      <dgm:t>
        <a:bodyPr/>
        <a:lstStyle/>
        <a:p>
          <a:endParaRPr lang="en-US"/>
        </a:p>
      </dgm:t>
    </dgm:pt>
    <dgm:pt modelId="{D9F41402-DACF-4C3D-89F8-EB6CB50E82EA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0" dirty="0" smtClean="0">
              <a:solidFill>
                <a:schemeClr val="bg1"/>
              </a:solidFill>
            </a:rPr>
            <a:t>mineral</a:t>
          </a:r>
          <a:endParaRPr lang="en-US" b="0" dirty="0">
            <a:solidFill>
              <a:schemeClr val="bg1"/>
            </a:solidFill>
          </a:endParaRPr>
        </a:p>
      </dgm:t>
    </dgm:pt>
    <dgm:pt modelId="{2F1D2E7B-89F2-424E-962B-F47D7AE01BEE}" type="parTrans" cxnId="{F1A8E87B-34CF-41F6-8283-A386EEDA39AA}">
      <dgm:prSet/>
      <dgm:spPr/>
      <dgm:t>
        <a:bodyPr/>
        <a:lstStyle/>
        <a:p>
          <a:endParaRPr lang="en-US"/>
        </a:p>
      </dgm:t>
    </dgm:pt>
    <dgm:pt modelId="{A1EEA360-4317-4BB5-8AC5-6C40CF731E35}" type="sibTrans" cxnId="{F1A8E87B-34CF-41F6-8283-A386EEDA39AA}">
      <dgm:prSet/>
      <dgm:spPr/>
      <dgm:t>
        <a:bodyPr/>
        <a:lstStyle/>
        <a:p>
          <a:endParaRPr lang="en-US"/>
        </a:p>
      </dgm:t>
    </dgm:pt>
    <dgm:pt modelId="{43227AB4-C73F-481E-8E1C-A0C06AE06024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Air</a:t>
          </a:r>
          <a:endParaRPr lang="en-US" dirty="0">
            <a:solidFill>
              <a:schemeClr val="bg1"/>
            </a:solidFill>
          </a:endParaRPr>
        </a:p>
      </dgm:t>
    </dgm:pt>
    <dgm:pt modelId="{60DC42D0-2FC8-4F5C-8BAE-82889887DADE}" type="parTrans" cxnId="{08138C2E-2B1F-47E1-A6CC-AB784F93EC1E}">
      <dgm:prSet/>
      <dgm:spPr/>
      <dgm:t>
        <a:bodyPr/>
        <a:lstStyle/>
        <a:p>
          <a:endParaRPr lang="en-US"/>
        </a:p>
      </dgm:t>
    </dgm:pt>
    <dgm:pt modelId="{3E087514-9BEB-45C2-B1D1-27067B0D02BD}" type="sibTrans" cxnId="{08138C2E-2B1F-47E1-A6CC-AB784F93EC1E}">
      <dgm:prSet/>
      <dgm:spPr/>
      <dgm:t>
        <a:bodyPr/>
        <a:lstStyle/>
        <a:p>
          <a:endParaRPr lang="en-US"/>
        </a:p>
      </dgm:t>
    </dgm:pt>
    <dgm:pt modelId="{3DF3B944-5803-47CB-B533-3566E3B07212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Protein </a:t>
          </a:r>
          <a:endParaRPr lang="en-US" dirty="0">
            <a:solidFill>
              <a:schemeClr val="bg1"/>
            </a:solidFill>
          </a:endParaRPr>
        </a:p>
      </dgm:t>
    </dgm:pt>
    <dgm:pt modelId="{27788E1D-5501-4747-885C-49961C1158C3}" type="parTrans" cxnId="{C2792F6E-8754-451D-AB0C-BF554E04A22D}">
      <dgm:prSet/>
      <dgm:spPr/>
      <dgm:t>
        <a:bodyPr/>
        <a:lstStyle/>
        <a:p>
          <a:endParaRPr lang="en-US"/>
        </a:p>
      </dgm:t>
    </dgm:pt>
    <dgm:pt modelId="{86E375DA-00D0-42AE-AF29-08AB3B2F7C9A}" type="sibTrans" cxnId="{C2792F6E-8754-451D-AB0C-BF554E04A22D}">
      <dgm:prSet/>
      <dgm:spPr/>
      <dgm:t>
        <a:bodyPr/>
        <a:lstStyle/>
        <a:p>
          <a:endParaRPr lang="en-US"/>
        </a:p>
      </dgm:t>
    </dgm:pt>
    <dgm:pt modelId="{1EB2B58C-892A-4B9F-9508-85384497D53F}" type="pres">
      <dgm:prSet presAssocID="{25234163-AEF6-42DE-9658-FD4895EB736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2D75FF-ACE5-4EDE-AA85-9FE983063E80}" type="pres">
      <dgm:prSet presAssocID="{E3ED6FE3-359C-430D-9708-822A187C568D}" presName="centerShape" presStyleLbl="node0" presStyleIdx="0" presStyleCnt="1" custScaleX="188132" custScaleY="103765"/>
      <dgm:spPr/>
      <dgm:t>
        <a:bodyPr/>
        <a:lstStyle/>
        <a:p>
          <a:endParaRPr lang="en-US"/>
        </a:p>
      </dgm:t>
    </dgm:pt>
    <dgm:pt modelId="{E4161302-E290-44AD-A421-3553BBA21BB1}" type="pres">
      <dgm:prSet presAssocID="{F691E8CF-503A-40D8-9801-F3D0C4D7FEE6}" presName="Name9" presStyleLbl="parChTrans1D2" presStyleIdx="0" presStyleCnt="4"/>
      <dgm:spPr/>
      <dgm:t>
        <a:bodyPr/>
        <a:lstStyle/>
        <a:p>
          <a:endParaRPr lang="en-US"/>
        </a:p>
      </dgm:t>
    </dgm:pt>
    <dgm:pt modelId="{097F8C24-645A-4AA0-A5AC-18DCB983BA81}" type="pres">
      <dgm:prSet presAssocID="{F691E8CF-503A-40D8-9801-F3D0C4D7FEE6}" presName="connTx" presStyleLbl="parChTrans1D2" presStyleIdx="0" presStyleCnt="4"/>
      <dgm:spPr/>
      <dgm:t>
        <a:bodyPr/>
        <a:lstStyle/>
        <a:p>
          <a:endParaRPr lang="en-US"/>
        </a:p>
      </dgm:t>
    </dgm:pt>
    <dgm:pt modelId="{6771857D-0006-438E-A1DA-E2D0088A9C7D}" type="pres">
      <dgm:prSet presAssocID="{65AD9F94-B9B5-4EC6-96D5-482F39AC1A9C}" presName="node" presStyleLbl="node1" presStyleIdx="0" presStyleCnt="4" custRadScaleRad="118699" custRadScaleInc="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35D03F-86B0-4484-B69D-B96DE84FA77F}" type="pres">
      <dgm:prSet presAssocID="{2F1D2E7B-89F2-424E-962B-F47D7AE01BEE}" presName="Name9" presStyleLbl="parChTrans1D2" presStyleIdx="1" presStyleCnt="4"/>
      <dgm:spPr/>
      <dgm:t>
        <a:bodyPr/>
        <a:lstStyle/>
        <a:p>
          <a:endParaRPr lang="en-US"/>
        </a:p>
      </dgm:t>
    </dgm:pt>
    <dgm:pt modelId="{944DEBD7-176B-465E-A2F7-2E06B9467341}" type="pres">
      <dgm:prSet presAssocID="{2F1D2E7B-89F2-424E-962B-F47D7AE01BEE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76FCC18-B5F2-4E44-8789-5AC77E5183EB}" type="pres">
      <dgm:prSet presAssocID="{D9F41402-DACF-4C3D-89F8-EB6CB50E82EA}" presName="node" presStyleLbl="node1" presStyleIdx="1" presStyleCnt="4" custRadScaleRad="154524" custRadScaleInc="-44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14583-4376-4C42-BB02-1393789176B8}" type="pres">
      <dgm:prSet presAssocID="{60DC42D0-2FC8-4F5C-8BAE-82889887DADE}" presName="Name9" presStyleLbl="parChTrans1D2" presStyleIdx="2" presStyleCnt="4"/>
      <dgm:spPr/>
      <dgm:t>
        <a:bodyPr/>
        <a:lstStyle/>
        <a:p>
          <a:endParaRPr lang="en-US"/>
        </a:p>
      </dgm:t>
    </dgm:pt>
    <dgm:pt modelId="{61385609-2735-44CA-A5AD-B05AF39CAEE1}" type="pres">
      <dgm:prSet presAssocID="{60DC42D0-2FC8-4F5C-8BAE-82889887DADE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4464DC8-5CF2-47ED-AB9A-506468D9DD5C}" type="pres">
      <dgm:prSet presAssocID="{43227AB4-C73F-481E-8E1C-A0C06AE06024}" presName="node" presStyleLbl="node1" presStyleIdx="2" presStyleCnt="4" custRadScaleRad="107090" custRadScaleInc="-2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A3E1B-ED44-4272-82C5-A977E9C2D6B6}" type="pres">
      <dgm:prSet presAssocID="{27788E1D-5501-4747-885C-49961C1158C3}" presName="Name9" presStyleLbl="parChTrans1D2" presStyleIdx="3" presStyleCnt="4"/>
      <dgm:spPr/>
      <dgm:t>
        <a:bodyPr/>
        <a:lstStyle/>
        <a:p>
          <a:endParaRPr lang="en-US"/>
        </a:p>
      </dgm:t>
    </dgm:pt>
    <dgm:pt modelId="{6FD53196-C7BB-4D59-A297-4957A30C1E44}" type="pres">
      <dgm:prSet presAssocID="{27788E1D-5501-4747-885C-49961C1158C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F3DA98ED-735C-4437-A169-FA060504F810}" type="pres">
      <dgm:prSet presAssocID="{3DF3B944-5803-47CB-B533-3566E3B07212}" presName="node" presStyleLbl="node1" presStyleIdx="3" presStyleCnt="4" custScaleX="105073" custRadScaleRad="154618" custRadScaleInc="7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DBC4AB-DBB8-4CD9-8F23-D70819CDA879}" type="presOf" srcId="{27788E1D-5501-4747-885C-49961C1158C3}" destId="{C08A3E1B-ED44-4272-82C5-A977E9C2D6B6}" srcOrd="0" destOrd="0" presId="urn:microsoft.com/office/officeart/2005/8/layout/radial1"/>
    <dgm:cxn modelId="{A92F3112-2D6B-4A5A-8615-8112E5DAEF51}" type="presOf" srcId="{2F1D2E7B-89F2-424E-962B-F47D7AE01BEE}" destId="{7C35D03F-86B0-4484-B69D-B96DE84FA77F}" srcOrd="0" destOrd="0" presId="urn:microsoft.com/office/officeart/2005/8/layout/radial1"/>
    <dgm:cxn modelId="{DDD9BA7A-FBE2-47AC-9DB0-0AFDF7130949}" type="presOf" srcId="{60DC42D0-2FC8-4F5C-8BAE-82889887DADE}" destId="{38E14583-4376-4C42-BB02-1393789176B8}" srcOrd="0" destOrd="0" presId="urn:microsoft.com/office/officeart/2005/8/layout/radial1"/>
    <dgm:cxn modelId="{563EB01F-52B9-4518-9E36-F792B3D09195}" type="presOf" srcId="{60DC42D0-2FC8-4F5C-8BAE-82889887DADE}" destId="{61385609-2735-44CA-A5AD-B05AF39CAEE1}" srcOrd="1" destOrd="0" presId="urn:microsoft.com/office/officeart/2005/8/layout/radial1"/>
    <dgm:cxn modelId="{7F8583A0-9905-46A1-B3A6-FCA065887906}" type="presOf" srcId="{F691E8CF-503A-40D8-9801-F3D0C4D7FEE6}" destId="{E4161302-E290-44AD-A421-3553BBA21BB1}" srcOrd="0" destOrd="0" presId="urn:microsoft.com/office/officeart/2005/8/layout/radial1"/>
    <dgm:cxn modelId="{FDC89BB3-EAD9-452F-BBE1-DE00B2DD0A78}" type="presOf" srcId="{27788E1D-5501-4747-885C-49961C1158C3}" destId="{6FD53196-C7BB-4D59-A297-4957A30C1E44}" srcOrd="1" destOrd="0" presId="urn:microsoft.com/office/officeart/2005/8/layout/radial1"/>
    <dgm:cxn modelId="{046DF3BD-BD66-44BC-B64A-ACADF2205D9B}" type="presOf" srcId="{2F1D2E7B-89F2-424E-962B-F47D7AE01BEE}" destId="{944DEBD7-176B-465E-A2F7-2E06B9467341}" srcOrd="1" destOrd="0" presId="urn:microsoft.com/office/officeart/2005/8/layout/radial1"/>
    <dgm:cxn modelId="{C2792F6E-8754-451D-AB0C-BF554E04A22D}" srcId="{E3ED6FE3-359C-430D-9708-822A187C568D}" destId="{3DF3B944-5803-47CB-B533-3566E3B07212}" srcOrd="3" destOrd="0" parTransId="{27788E1D-5501-4747-885C-49961C1158C3}" sibTransId="{86E375DA-00D0-42AE-AF29-08AB3B2F7C9A}"/>
    <dgm:cxn modelId="{9125C489-003E-4599-A555-D94FCD61C9F3}" srcId="{E3ED6FE3-359C-430D-9708-822A187C568D}" destId="{65AD9F94-B9B5-4EC6-96D5-482F39AC1A9C}" srcOrd="0" destOrd="0" parTransId="{F691E8CF-503A-40D8-9801-F3D0C4D7FEE6}" sibTransId="{29086ECD-7991-463B-AF7B-9096C11A49B1}"/>
    <dgm:cxn modelId="{5E60AB04-AB48-4BFA-858B-9795F043BEEF}" type="presOf" srcId="{3DF3B944-5803-47CB-B533-3566E3B07212}" destId="{F3DA98ED-735C-4437-A169-FA060504F810}" srcOrd="0" destOrd="0" presId="urn:microsoft.com/office/officeart/2005/8/layout/radial1"/>
    <dgm:cxn modelId="{81A4BFE2-2D58-4F9E-A60F-4085F09EA849}" type="presOf" srcId="{25234163-AEF6-42DE-9658-FD4895EB736C}" destId="{1EB2B58C-892A-4B9F-9508-85384497D53F}" srcOrd="0" destOrd="0" presId="urn:microsoft.com/office/officeart/2005/8/layout/radial1"/>
    <dgm:cxn modelId="{CE60F6C2-21A9-4DD8-91D8-945CBB90AD86}" type="presOf" srcId="{65AD9F94-B9B5-4EC6-96D5-482F39AC1A9C}" destId="{6771857D-0006-438E-A1DA-E2D0088A9C7D}" srcOrd="0" destOrd="0" presId="urn:microsoft.com/office/officeart/2005/8/layout/radial1"/>
    <dgm:cxn modelId="{055A0AA2-1389-464B-A14D-7C6178517D78}" type="presOf" srcId="{D9F41402-DACF-4C3D-89F8-EB6CB50E82EA}" destId="{276FCC18-B5F2-4E44-8789-5AC77E5183EB}" srcOrd="0" destOrd="0" presId="urn:microsoft.com/office/officeart/2005/8/layout/radial1"/>
    <dgm:cxn modelId="{693E5BCD-6C8A-4ABA-8F08-00761136B6D2}" type="presOf" srcId="{E3ED6FE3-359C-430D-9708-822A187C568D}" destId="{2F2D75FF-ACE5-4EDE-AA85-9FE983063E80}" srcOrd="0" destOrd="0" presId="urn:microsoft.com/office/officeart/2005/8/layout/radial1"/>
    <dgm:cxn modelId="{3F7E5098-60CC-4610-9A2E-1169736BA1DB}" srcId="{25234163-AEF6-42DE-9658-FD4895EB736C}" destId="{E3ED6FE3-359C-430D-9708-822A187C568D}" srcOrd="0" destOrd="0" parTransId="{80C03ED7-EFD1-4030-B5C0-567AFB707D88}" sibTransId="{D9C5F608-F36E-4B1D-81DA-8781F2A0409A}"/>
    <dgm:cxn modelId="{3F1E529A-CD88-46D6-8E6C-DB53128DE16B}" type="presOf" srcId="{43227AB4-C73F-481E-8E1C-A0C06AE06024}" destId="{B4464DC8-5CF2-47ED-AB9A-506468D9DD5C}" srcOrd="0" destOrd="0" presId="urn:microsoft.com/office/officeart/2005/8/layout/radial1"/>
    <dgm:cxn modelId="{08138C2E-2B1F-47E1-A6CC-AB784F93EC1E}" srcId="{E3ED6FE3-359C-430D-9708-822A187C568D}" destId="{43227AB4-C73F-481E-8E1C-A0C06AE06024}" srcOrd="2" destOrd="0" parTransId="{60DC42D0-2FC8-4F5C-8BAE-82889887DADE}" sibTransId="{3E087514-9BEB-45C2-B1D1-27067B0D02BD}"/>
    <dgm:cxn modelId="{F1A8E87B-34CF-41F6-8283-A386EEDA39AA}" srcId="{E3ED6FE3-359C-430D-9708-822A187C568D}" destId="{D9F41402-DACF-4C3D-89F8-EB6CB50E82EA}" srcOrd="1" destOrd="0" parTransId="{2F1D2E7B-89F2-424E-962B-F47D7AE01BEE}" sibTransId="{A1EEA360-4317-4BB5-8AC5-6C40CF731E35}"/>
    <dgm:cxn modelId="{154104A9-2745-4355-92E5-7B179064D172}" type="presOf" srcId="{F691E8CF-503A-40D8-9801-F3D0C4D7FEE6}" destId="{097F8C24-645A-4AA0-A5AC-18DCB983BA81}" srcOrd="1" destOrd="0" presId="urn:microsoft.com/office/officeart/2005/8/layout/radial1"/>
    <dgm:cxn modelId="{81A8354A-BF20-4D2F-BEDF-F0A3689507B4}" type="presParOf" srcId="{1EB2B58C-892A-4B9F-9508-85384497D53F}" destId="{2F2D75FF-ACE5-4EDE-AA85-9FE983063E80}" srcOrd="0" destOrd="0" presId="urn:microsoft.com/office/officeart/2005/8/layout/radial1"/>
    <dgm:cxn modelId="{CC7078D5-2E3C-4B41-B6E2-5579928E538E}" type="presParOf" srcId="{1EB2B58C-892A-4B9F-9508-85384497D53F}" destId="{E4161302-E290-44AD-A421-3553BBA21BB1}" srcOrd="1" destOrd="0" presId="urn:microsoft.com/office/officeart/2005/8/layout/radial1"/>
    <dgm:cxn modelId="{993C3BD0-CED7-4E2E-9375-2D6E24BABF88}" type="presParOf" srcId="{E4161302-E290-44AD-A421-3553BBA21BB1}" destId="{097F8C24-645A-4AA0-A5AC-18DCB983BA81}" srcOrd="0" destOrd="0" presId="urn:microsoft.com/office/officeart/2005/8/layout/radial1"/>
    <dgm:cxn modelId="{BBD59B04-2BC1-4B8A-BDFB-60FD35A76911}" type="presParOf" srcId="{1EB2B58C-892A-4B9F-9508-85384497D53F}" destId="{6771857D-0006-438E-A1DA-E2D0088A9C7D}" srcOrd="2" destOrd="0" presId="urn:microsoft.com/office/officeart/2005/8/layout/radial1"/>
    <dgm:cxn modelId="{EC26DF26-60D9-461E-BC8A-34EFC2AB32A3}" type="presParOf" srcId="{1EB2B58C-892A-4B9F-9508-85384497D53F}" destId="{7C35D03F-86B0-4484-B69D-B96DE84FA77F}" srcOrd="3" destOrd="0" presId="urn:microsoft.com/office/officeart/2005/8/layout/radial1"/>
    <dgm:cxn modelId="{E2B30924-7852-49BD-A99D-865A9E3D5759}" type="presParOf" srcId="{7C35D03F-86B0-4484-B69D-B96DE84FA77F}" destId="{944DEBD7-176B-465E-A2F7-2E06B9467341}" srcOrd="0" destOrd="0" presId="urn:microsoft.com/office/officeart/2005/8/layout/radial1"/>
    <dgm:cxn modelId="{2E55A38C-6381-4507-899A-E2BFE66FA012}" type="presParOf" srcId="{1EB2B58C-892A-4B9F-9508-85384497D53F}" destId="{276FCC18-B5F2-4E44-8789-5AC77E5183EB}" srcOrd="4" destOrd="0" presId="urn:microsoft.com/office/officeart/2005/8/layout/radial1"/>
    <dgm:cxn modelId="{30DADEF1-DF2F-4347-BF81-5DDB7195654D}" type="presParOf" srcId="{1EB2B58C-892A-4B9F-9508-85384497D53F}" destId="{38E14583-4376-4C42-BB02-1393789176B8}" srcOrd="5" destOrd="0" presId="urn:microsoft.com/office/officeart/2005/8/layout/radial1"/>
    <dgm:cxn modelId="{01FC810E-8C53-453C-A7D3-A4A1F0C9B9CC}" type="presParOf" srcId="{38E14583-4376-4C42-BB02-1393789176B8}" destId="{61385609-2735-44CA-A5AD-B05AF39CAEE1}" srcOrd="0" destOrd="0" presId="urn:microsoft.com/office/officeart/2005/8/layout/radial1"/>
    <dgm:cxn modelId="{8F5F018D-7FE5-44F4-8CA1-2FAF8B390E50}" type="presParOf" srcId="{1EB2B58C-892A-4B9F-9508-85384497D53F}" destId="{B4464DC8-5CF2-47ED-AB9A-506468D9DD5C}" srcOrd="6" destOrd="0" presId="urn:microsoft.com/office/officeart/2005/8/layout/radial1"/>
    <dgm:cxn modelId="{61CA5D21-BA19-4A76-BEB2-820A2621436C}" type="presParOf" srcId="{1EB2B58C-892A-4B9F-9508-85384497D53F}" destId="{C08A3E1B-ED44-4272-82C5-A977E9C2D6B6}" srcOrd="7" destOrd="0" presId="urn:microsoft.com/office/officeart/2005/8/layout/radial1"/>
    <dgm:cxn modelId="{F8CA152B-8EAE-4C82-9BEB-873DC8C5B8E9}" type="presParOf" srcId="{C08A3E1B-ED44-4272-82C5-A977E9C2D6B6}" destId="{6FD53196-C7BB-4D59-A297-4957A30C1E44}" srcOrd="0" destOrd="0" presId="urn:microsoft.com/office/officeart/2005/8/layout/radial1"/>
    <dgm:cxn modelId="{7D52E8B8-0A97-4855-8E07-98E336CC20FE}" type="presParOf" srcId="{1EB2B58C-892A-4B9F-9508-85384497D53F}" destId="{F3DA98ED-735C-4437-A169-FA060504F81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E2BFC-60DA-4EF9-A286-5E618119D4E7}">
      <dsp:nvSpPr>
        <dsp:cNvPr id="0" name=""/>
        <dsp:cNvSpPr/>
      </dsp:nvSpPr>
      <dsp:spPr>
        <a:xfrm rot="5400000">
          <a:off x="5333880" y="-1817682"/>
          <a:ext cx="1768078" cy="585216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altLang="id-ID" sz="2300" kern="1200" dirty="0" smtClean="0"/>
            <a:t>I</a:t>
          </a:r>
          <a:r>
            <a:rPr lang="en-US" altLang="id-ID" sz="2300" kern="1200" dirty="0" err="1" smtClean="0"/>
            <a:t>lmu</a:t>
          </a:r>
          <a:r>
            <a:rPr lang="en-US" altLang="id-ID" sz="2300" kern="1200" dirty="0" smtClean="0"/>
            <a:t> yang </a:t>
          </a:r>
          <a:r>
            <a:rPr lang="en-US" altLang="id-ID" sz="2300" kern="1200" dirty="0" err="1" smtClean="0"/>
            <a:t>mempelajari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segala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sesuatu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tentang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makanan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dalam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hubungannya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dengan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kesehatan</a:t>
          </a:r>
          <a:r>
            <a:rPr lang="en-US" altLang="id-ID" sz="2300" kern="1200" dirty="0" smtClean="0"/>
            <a:t> optimal</a:t>
          </a:r>
          <a:endParaRPr lang="en-US" sz="2300" kern="1200" dirty="0"/>
        </a:p>
      </dsp:txBody>
      <dsp:txXfrm rot="-5400000">
        <a:off x="3291839" y="310669"/>
        <a:ext cx="5765850" cy="1595458"/>
      </dsp:txXfrm>
    </dsp:sp>
    <dsp:sp modelId="{50D70180-25A6-4805-9BC4-FC7D187B818E}">
      <dsp:nvSpPr>
        <dsp:cNvPr id="0" name=""/>
        <dsp:cNvSpPr/>
      </dsp:nvSpPr>
      <dsp:spPr>
        <a:xfrm>
          <a:off x="0" y="3348"/>
          <a:ext cx="3291840" cy="22100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5200" i="1" kern="1200" dirty="0" err="1" smtClean="0"/>
            <a:t>Ilmu</a:t>
          </a:r>
          <a:r>
            <a:rPr lang="en-US" altLang="id-ID" sz="5200" i="1" kern="1200" dirty="0" smtClean="0"/>
            <a:t> </a:t>
          </a:r>
          <a:r>
            <a:rPr lang="en-US" altLang="id-ID" sz="5200" i="1" kern="1200" dirty="0" err="1" smtClean="0"/>
            <a:t>Gizi</a:t>
          </a:r>
          <a:r>
            <a:rPr lang="en-US" altLang="id-ID" sz="5200" i="1" kern="1200" dirty="0" smtClean="0"/>
            <a:t> </a:t>
          </a:r>
          <a:endParaRPr lang="en-US" sz="5200" kern="1200" dirty="0"/>
        </a:p>
      </dsp:txBody>
      <dsp:txXfrm>
        <a:off x="107888" y="111236"/>
        <a:ext cx="3076064" cy="1994321"/>
      </dsp:txXfrm>
    </dsp:sp>
    <dsp:sp modelId="{188D42EF-6D8A-4B3B-A6E9-81B212CE9385}">
      <dsp:nvSpPr>
        <dsp:cNvPr id="0" name=""/>
        <dsp:cNvSpPr/>
      </dsp:nvSpPr>
      <dsp:spPr>
        <a:xfrm rot="5400000">
          <a:off x="5333880" y="502919"/>
          <a:ext cx="1768078" cy="585216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altLang="id-ID" sz="2300" kern="1200" dirty="0" smtClean="0"/>
            <a:t>I</a:t>
          </a:r>
          <a:r>
            <a:rPr lang="en-US" altLang="id-ID" sz="2300" kern="1200" dirty="0" err="1" smtClean="0"/>
            <a:t>katan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kimia</a:t>
          </a:r>
          <a:r>
            <a:rPr lang="en-US" altLang="id-ID" sz="2300" kern="1200" dirty="0" smtClean="0"/>
            <a:t>  yang </a:t>
          </a:r>
          <a:r>
            <a:rPr lang="en-US" altLang="id-ID" sz="2300" kern="1200" dirty="0" err="1" smtClean="0"/>
            <a:t>diperlukan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tubuh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untuk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melakukan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fungsinya</a:t>
          </a:r>
          <a:r>
            <a:rPr lang="en-US" altLang="id-ID" sz="2300" kern="1200" dirty="0" smtClean="0"/>
            <a:t>, </a:t>
          </a:r>
          <a:r>
            <a:rPr lang="en-US" altLang="id-ID" sz="2300" kern="1200" dirty="0" err="1" smtClean="0"/>
            <a:t>yaitu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menghasilkan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energi</a:t>
          </a:r>
          <a:r>
            <a:rPr lang="en-US" altLang="id-ID" sz="2300" kern="1200" dirty="0" smtClean="0"/>
            <a:t>, </a:t>
          </a:r>
          <a:r>
            <a:rPr lang="en-US" altLang="id-ID" sz="2300" kern="1200" dirty="0" err="1" smtClean="0"/>
            <a:t>membangun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dan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memelihara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jaringan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serta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mengatur</a:t>
          </a:r>
          <a:r>
            <a:rPr lang="en-US" altLang="id-ID" sz="2300" kern="1200" dirty="0" smtClean="0"/>
            <a:t> proses-proses </a:t>
          </a:r>
          <a:r>
            <a:rPr lang="en-US" altLang="id-ID" sz="2300" kern="1200" dirty="0" err="1" smtClean="0"/>
            <a:t>kimia</a:t>
          </a:r>
          <a:endParaRPr lang="en-US" sz="2300" kern="1200" dirty="0"/>
        </a:p>
      </dsp:txBody>
      <dsp:txXfrm rot="-5400000">
        <a:off x="3291839" y="2631270"/>
        <a:ext cx="5765850" cy="1595458"/>
      </dsp:txXfrm>
    </dsp:sp>
    <dsp:sp modelId="{68864396-3DFF-4157-82D7-816EBACACE1F}">
      <dsp:nvSpPr>
        <dsp:cNvPr id="0" name=""/>
        <dsp:cNvSpPr/>
      </dsp:nvSpPr>
      <dsp:spPr>
        <a:xfrm>
          <a:off x="0" y="2323951"/>
          <a:ext cx="3291840" cy="22100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5200" i="1" kern="1200" dirty="0" err="1" smtClean="0"/>
            <a:t>Zat</a:t>
          </a:r>
          <a:r>
            <a:rPr lang="en-US" altLang="id-ID" sz="5200" i="1" kern="1200" dirty="0" smtClean="0"/>
            <a:t> </a:t>
          </a:r>
          <a:r>
            <a:rPr lang="en-US" altLang="id-ID" sz="5200" i="1" kern="1200" dirty="0" err="1" smtClean="0"/>
            <a:t>Gizi</a:t>
          </a:r>
          <a:r>
            <a:rPr lang="en-US" altLang="id-ID" sz="5200" i="1" kern="1200" dirty="0" smtClean="0"/>
            <a:t> </a:t>
          </a:r>
          <a:endParaRPr lang="en-US" sz="5200" kern="1200" dirty="0"/>
        </a:p>
      </dsp:txBody>
      <dsp:txXfrm>
        <a:off x="107888" y="2431839"/>
        <a:ext cx="3076064" cy="1994321"/>
      </dsp:txXfrm>
    </dsp:sp>
    <dsp:sp modelId="{F0140321-EED5-4AF1-A824-0A14CE9AF7A2}">
      <dsp:nvSpPr>
        <dsp:cNvPr id="0" name=""/>
        <dsp:cNvSpPr/>
      </dsp:nvSpPr>
      <dsp:spPr>
        <a:xfrm rot="5400000">
          <a:off x="5333880" y="2823522"/>
          <a:ext cx="1768078" cy="585216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id-ID" sz="2300" kern="1200" dirty="0" err="1" smtClean="0"/>
            <a:t>bahan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selain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obat</a:t>
          </a:r>
          <a:r>
            <a:rPr lang="en-US" altLang="id-ID" sz="2300" kern="1200" dirty="0" smtClean="0"/>
            <a:t> yang </a:t>
          </a:r>
          <a:r>
            <a:rPr lang="en-US" altLang="id-ID" sz="2300" kern="1200" dirty="0" err="1" smtClean="0"/>
            <a:t>mengandung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zat-zat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gizi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atau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unsur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kimia</a:t>
          </a:r>
          <a:r>
            <a:rPr lang="en-US" altLang="id-ID" sz="2300" kern="1200" dirty="0" smtClean="0"/>
            <a:t> yang </a:t>
          </a:r>
          <a:r>
            <a:rPr lang="en-US" altLang="id-ID" sz="2300" kern="1200" dirty="0" err="1" smtClean="0"/>
            <a:t>dapat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diubah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menjadi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zat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gizi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oleh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tubuh</a:t>
          </a:r>
          <a:r>
            <a:rPr lang="en-US" altLang="id-ID" sz="2300" kern="1200" dirty="0" smtClean="0"/>
            <a:t>, yang </a:t>
          </a:r>
          <a:r>
            <a:rPr lang="en-US" altLang="id-ID" sz="2300" kern="1200" dirty="0" err="1" smtClean="0"/>
            <a:t>berguna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bila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dimasukkan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ke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dalam</a:t>
          </a:r>
          <a:r>
            <a:rPr lang="en-US" altLang="id-ID" sz="2300" kern="1200" dirty="0" smtClean="0"/>
            <a:t> </a:t>
          </a:r>
          <a:r>
            <a:rPr lang="en-US" altLang="id-ID" sz="2300" kern="1200" dirty="0" err="1" smtClean="0"/>
            <a:t>tubuh</a:t>
          </a:r>
          <a:r>
            <a:rPr lang="en-US" altLang="id-ID" sz="2300" kern="1200" dirty="0" smtClean="0"/>
            <a:t>. </a:t>
          </a:r>
          <a:endParaRPr lang="en-US" sz="2300" kern="1200" dirty="0"/>
        </a:p>
      </dsp:txBody>
      <dsp:txXfrm rot="-5400000">
        <a:off x="3291839" y="4951873"/>
        <a:ext cx="5765850" cy="1595458"/>
      </dsp:txXfrm>
    </dsp:sp>
    <dsp:sp modelId="{C50FDE62-F44C-4BA0-BDE5-0BFA42BD4A07}">
      <dsp:nvSpPr>
        <dsp:cNvPr id="0" name=""/>
        <dsp:cNvSpPr/>
      </dsp:nvSpPr>
      <dsp:spPr>
        <a:xfrm>
          <a:off x="0" y="4644553"/>
          <a:ext cx="3291840" cy="22100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5200" i="1" kern="1200" dirty="0" err="1" smtClean="0"/>
            <a:t>Makanan</a:t>
          </a:r>
          <a:endParaRPr lang="en-US" sz="5200" kern="1200" dirty="0"/>
        </a:p>
      </dsp:txBody>
      <dsp:txXfrm>
        <a:off x="107888" y="4752441"/>
        <a:ext cx="3076064" cy="19943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E2BFC-60DA-4EF9-A286-5E618119D4E7}">
      <dsp:nvSpPr>
        <dsp:cNvPr id="0" name=""/>
        <dsp:cNvSpPr/>
      </dsp:nvSpPr>
      <dsp:spPr>
        <a:xfrm rot="5400000">
          <a:off x="5333880" y="-1817682"/>
          <a:ext cx="1768078" cy="585216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altLang="id-ID" sz="2500" kern="1200" dirty="0" smtClean="0"/>
            <a:t>I</a:t>
          </a:r>
          <a:r>
            <a:rPr lang="en-US" altLang="id-ID" sz="2500" kern="1200" dirty="0" err="1" smtClean="0"/>
            <a:t>stilah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umum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untuk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semua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bahan</a:t>
          </a:r>
          <a:r>
            <a:rPr lang="en-US" altLang="id-ID" sz="2500" kern="1200" dirty="0" smtClean="0"/>
            <a:t> yang </a:t>
          </a:r>
          <a:r>
            <a:rPr lang="en-US" altLang="id-ID" sz="2500" kern="1200" dirty="0" err="1" smtClean="0"/>
            <a:t>dapat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dijadikan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makanan</a:t>
          </a:r>
          <a:r>
            <a:rPr lang="en-US" altLang="id-ID" sz="2500" kern="1200" dirty="0" smtClean="0"/>
            <a:t>.</a:t>
          </a:r>
          <a:endParaRPr lang="en-US" sz="2500" kern="1200" dirty="0"/>
        </a:p>
      </dsp:txBody>
      <dsp:txXfrm rot="-5400000">
        <a:off x="3291839" y="310669"/>
        <a:ext cx="5765850" cy="1595458"/>
      </dsp:txXfrm>
    </dsp:sp>
    <dsp:sp modelId="{50D70180-25A6-4805-9BC4-FC7D187B818E}">
      <dsp:nvSpPr>
        <dsp:cNvPr id="0" name=""/>
        <dsp:cNvSpPr/>
      </dsp:nvSpPr>
      <dsp:spPr>
        <a:xfrm>
          <a:off x="0" y="3348"/>
          <a:ext cx="3291840" cy="22100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5300" i="1" kern="1200" dirty="0" err="1" smtClean="0"/>
            <a:t>Pangan</a:t>
          </a:r>
          <a:endParaRPr lang="en-US" sz="5300" kern="1200" dirty="0"/>
        </a:p>
      </dsp:txBody>
      <dsp:txXfrm>
        <a:off x="107888" y="111236"/>
        <a:ext cx="3076064" cy="1994321"/>
      </dsp:txXfrm>
    </dsp:sp>
    <dsp:sp modelId="{188D42EF-6D8A-4B3B-A6E9-81B212CE9385}">
      <dsp:nvSpPr>
        <dsp:cNvPr id="0" name=""/>
        <dsp:cNvSpPr/>
      </dsp:nvSpPr>
      <dsp:spPr>
        <a:xfrm rot="5400000">
          <a:off x="5333880" y="502919"/>
          <a:ext cx="1768078" cy="585216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id-ID" sz="2500" kern="1200" dirty="0" err="1" smtClean="0"/>
            <a:t>makanan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dalam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keadaan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mentah</a:t>
          </a:r>
          <a:r>
            <a:rPr lang="id-ID" altLang="id-ID" sz="2500" kern="1200" dirty="0" smtClean="0"/>
            <a:t>.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id-ID" sz="2500" kern="1200" dirty="0" smtClean="0"/>
            <a:t>Di </a:t>
          </a:r>
          <a:r>
            <a:rPr lang="en-US" altLang="id-ID" sz="2500" kern="1200" dirty="0" err="1" smtClean="0"/>
            <a:t>dalam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bahasa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Inggris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hanya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digunakan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satu</a:t>
          </a:r>
          <a:r>
            <a:rPr lang="en-US" altLang="id-ID" sz="2500" kern="1200" dirty="0" smtClean="0"/>
            <a:t> kata </a:t>
          </a:r>
          <a:r>
            <a:rPr lang="en-US" altLang="id-ID" sz="2500" kern="1200" dirty="0" err="1" smtClean="0"/>
            <a:t>untuk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menyatakan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makanan</a:t>
          </a:r>
          <a:r>
            <a:rPr lang="en-US" altLang="id-ID" sz="2500" kern="1200" dirty="0" smtClean="0"/>
            <a:t>, </a:t>
          </a:r>
          <a:r>
            <a:rPr lang="en-US" altLang="id-ID" sz="2500" kern="1200" dirty="0" err="1" smtClean="0"/>
            <a:t>pangan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dan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bahan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makanan</a:t>
          </a:r>
          <a:r>
            <a:rPr lang="en-US" altLang="id-ID" sz="2500" kern="1200" dirty="0" smtClean="0"/>
            <a:t>, </a:t>
          </a:r>
          <a:r>
            <a:rPr lang="en-US" altLang="id-ID" sz="2500" kern="1200" dirty="0" err="1" smtClean="0"/>
            <a:t>yaitu</a:t>
          </a:r>
          <a:r>
            <a:rPr lang="en-US" altLang="id-ID" sz="2500" kern="1200" dirty="0" smtClean="0"/>
            <a:t> </a:t>
          </a:r>
          <a:r>
            <a:rPr lang="en-US" altLang="id-ID" sz="2500" b="1" i="1" kern="1200" dirty="0" smtClean="0"/>
            <a:t>food</a:t>
          </a:r>
          <a:endParaRPr lang="en-US" sz="2500" b="1" kern="1200" dirty="0"/>
        </a:p>
      </dsp:txBody>
      <dsp:txXfrm rot="-5400000">
        <a:off x="3291839" y="2631270"/>
        <a:ext cx="5765850" cy="1595458"/>
      </dsp:txXfrm>
    </dsp:sp>
    <dsp:sp modelId="{68864396-3DFF-4157-82D7-816EBACACE1F}">
      <dsp:nvSpPr>
        <dsp:cNvPr id="0" name=""/>
        <dsp:cNvSpPr/>
      </dsp:nvSpPr>
      <dsp:spPr>
        <a:xfrm>
          <a:off x="0" y="2323951"/>
          <a:ext cx="3291840" cy="22100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5300" i="1" kern="1200" dirty="0" err="1" smtClean="0"/>
            <a:t>Bahan</a:t>
          </a:r>
          <a:r>
            <a:rPr lang="en-US" altLang="id-ID" sz="5300" i="1" kern="1200" dirty="0" smtClean="0"/>
            <a:t> </a:t>
          </a:r>
          <a:r>
            <a:rPr lang="en-US" altLang="id-ID" sz="5300" i="1" kern="1200" dirty="0" err="1" smtClean="0"/>
            <a:t>makanan</a:t>
          </a:r>
          <a:r>
            <a:rPr lang="en-US" altLang="id-ID" sz="5300" kern="1200" dirty="0" smtClean="0"/>
            <a:t> </a:t>
          </a:r>
          <a:endParaRPr lang="en-US" sz="5300" kern="1200" dirty="0"/>
        </a:p>
      </dsp:txBody>
      <dsp:txXfrm>
        <a:off x="107888" y="2431839"/>
        <a:ext cx="3076064" cy="1994321"/>
      </dsp:txXfrm>
    </dsp:sp>
    <dsp:sp modelId="{F0140321-EED5-4AF1-A824-0A14CE9AF7A2}">
      <dsp:nvSpPr>
        <dsp:cNvPr id="0" name=""/>
        <dsp:cNvSpPr/>
      </dsp:nvSpPr>
      <dsp:spPr>
        <a:xfrm rot="5400000">
          <a:off x="5333880" y="2823522"/>
          <a:ext cx="1768078" cy="585216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altLang="id-ID" sz="2500" kern="1200" dirty="0" smtClean="0"/>
            <a:t>K</a:t>
          </a:r>
          <a:r>
            <a:rPr lang="en-US" altLang="id-ID" sz="2500" kern="1200" dirty="0" err="1" smtClean="0"/>
            <a:t>eadaan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tubuh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sebagai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akibat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konsumsi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makanan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dan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penggunaan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zat-zat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gizi</a:t>
          </a:r>
          <a:r>
            <a:rPr lang="en-US" altLang="id-ID" sz="2500" kern="1200" dirty="0" smtClean="0"/>
            <a:t>. </a:t>
          </a:r>
          <a:r>
            <a:rPr lang="en-US" altLang="id-ID" sz="2500" kern="1200" dirty="0" err="1" smtClean="0"/>
            <a:t>Dibedakan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antara</a:t>
          </a:r>
          <a:r>
            <a:rPr lang="en-US" altLang="id-ID" sz="2500" kern="1200" dirty="0" smtClean="0"/>
            <a:t> status </a:t>
          </a:r>
          <a:r>
            <a:rPr lang="en-US" altLang="id-ID" sz="2500" kern="1200" dirty="0" err="1" smtClean="0"/>
            <a:t>gizi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kurang</a:t>
          </a:r>
          <a:r>
            <a:rPr lang="en-US" altLang="id-ID" sz="2500" kern="1200" dirty="0" smtClean="0"/>
            <a:t>, </a:t>
          </a:r>
          <a:r>
            <a:rPr lang="en-US" altLang="id-ID" sz="2500" kern="1200" dirty="0" err="1" smtClean="0"/>
            <a:t>baik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dan</a:t>
          </a:r>
          <a:r>
            <a:rPr lang="en-US" altLang="id-ID" sz="2500" kern="1200" dirty="0" smtClean="0"/>
            <a:t> </a:t>
          </a:r>
          <a:r>
            <a:rPr lang="en-US" altLang="id-ID" sz="2500" kern="1200" dirty="0" err="1" smtClean="0"/>
            <a:t>lebih</a:t>
          </a:r>
          <a:endParaRPr lang="en-US" sz="2500" kern="1200" dirty="0"/>
        </a:p>
      </dsp:txBody>
      <dsp:txXfrm rot="-5400000">
        <a:off x="3291839" y="4951873"/>
        <a:ext cx="5765850" cy="1595458"/>
      </dsp:txXfrm>
    </dsp:sp>
    <dsp:sp modelId="{C50FDE62-F44C-4BA0-BDE5-0BFA42BD4A07}">
      <dsp:nvSpPr>
        <dsp:cNvPr id="0" name=""/>
        <dsp:cNvSpPr/>
      </dsp:nvSpPr>
      <dsp:spPr>
        <a:xfrm>
          <a:off x="0" y="4644553"/>
          <a:ext cx="3291840" cy="221009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5300" i="1" kern="1200" dirty="0" smtClean="0"/>
            <a:t>Status </a:t>
          </a:r>
          <a:r>
            <a:rPr lang="en-US" altLang="id-ID" sz="5300" i="1" kern="1200" dirty="0" err="1" smtClean="0"/>
            <a:t>Gizi</a:t>
          </a:r>
          <a:r>
            <a:rPr lang="en-US" altLang="id-ID" sz="5300" i="1" kern="1200" dirty="0" smtClean="0"/>
            <a:t> </a:t>
          </a:r>
          <a:endParaRPr lang="en-US" sz="5300" kern="1200" dirty="0"/>
        </a:p>
      </dsp:txBody>
      <dsp:txXfrm>
        <a:off x="107888" y="4752441"/>
        <a:ext cx="3076064" cy="19943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420B0-B83D-4754-B1B9-E1B85D2AEF96}">
      <dsp:nvSpPr>
        <dsp:cNvPr id="0" name=""/>
        <dsp:cNvSpPr/>
      </dsp:nvSpPr>
      <dsp:spPr>
        <a:xfrm>
          <a:off x="10299" y="312818"/>
          <a:ext cx="4272855" cy="1447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altLang="id-ID" sz="2300" kern="1200" dirty="0" smtClean="0">
              <a:latin typeface="Calisto MT" panose="02040603050505030304" pitchFamily="18" charset="0"/>
            </a:rPr>
            <a:t>Zat gizi merupakan unsur yang terkandung dalam makanan yang memberikan manfaat bagi kesehatan manusia. </a:t>
          </a:r>
          <a:endParaRPr lang="en-US" sz="2300" kern="1200" dirty="0"/>
        </a:p>
      </dsp:txBody>
      <dsp:txXfrm>
        <a:off x="10299" y="312818"/>
        <a:ext cx="4272855" cy="1447456"/>
      </dsp:txXfrm>
    </dsp:sp>
    <dsp:sp modelId="{AD0DE857-599F-4AB3-A154-31EF0D7AA4EB}">
      <dsp:nvSpPr>
        <dsp:cNvPr id="0" name=""/>
        <dsp:cNvSpPr/>
      </dsp:nvSpPr>
      <dsp:spPr>
        <a:xfrm>
          <a:off x="1" y="1772806"/>
          <a:ext cx="4272855" cy="33340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altLang="id-ID" sz="3000" kern="1200" dirty="0" smtClean="0">
              <a:latin typeface="Calisto MT" panose="02040603050505030304" pitchFamily="18" charset="0"/>
            </a:rPr>
            <a:t>Masing-masing bahan makanan yang dikonsumsi memiliki kandungan gizi yang berbeda</a:t>
          </a:r>
          <a:r>
            <a:rPr lang="en-US" altLang="id-ID" sz="3000" kern="1200" dirty="0" smtClean="0"/>
            <a:t> </a:t>
          </a:r>
          <a:endParaRPr lang="en-US" sz="3000" kern="1200" dirty="0"/>
        </a:p>
      </dsp:txBody>
      <dsp:txXfrm>
        <a:off x="1" y="1772806"/>
        <a:ext cx="4272855" cy="3334039"/>
      </dsp:txXfrm>
    </dsp:sp>
    <dsp:sp modelId="{943FCFD2-18E1-44FB-A1B5-4181759AEE73}">
      <dsp:nvSpPr>
        <dsp:cNvPr id="0" name=""/>
        <dsp:cNvSpPr/>
      </dsp:nvSpPr>
      <dsp:spPr>
        <a:xfrm>
          <a:off x="4871142" y="250168"/>
          <a:ext cx="4272855" cy="1447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altLang="id-ID" sz="2300" kern="1200" dirty="0" smtClean="0">
              <a:latin typeface="Calisto MT" panose="02040603050505030304" pitchFamily="18" charset="0"/>
            </a:rPr>
            <a:t>Zat gizi yang terkandung dalam makanan tersebut berbeda-beda antara makanan yang satu dengan yang lainnya.</a:t>
          </a:r>
          <a:endParaRPr lang="en-US" sz="2300" kern="1200" dirty="0"/>
        </a:p>
      </dsp:txBody>
      <dsp:txXfrm>
        <a:off x="4871142" y="250168"/>
        <a:ext cx="4272855" cy="1447456"/>
      </dsp:txXfrm>
    </dsp:sp>
    <dsp:sp modelId="{14BFFBDD-F610-43BF-8CC7-8C34F74D5D48}">
      <dsp:nvSpPr>
        <dsp:cNvPr id="0" name=""/>
        <dsp:cNvSpPr/>
      </dsp:nvSpPr>
      <dsp:spPr>
        <a:xfrm>
          <a:off x="4871142" y="1700812"/>
          <a:ext cx="4272855" cy="34405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altLang="id-ID" sz="3000" kern="1200" dirty="0" smtClean="0">
              <a:latin typeface="Calisto MT" panose="02040603050505030304" pitchFamily="18" charset="0"/>
            </a:rPr>
            <a:t>Perbedaan tersebut dapat berupa jenis zat gizi yang terkandung dalam makanan, maupun jumlah dari masing-masing zat gizi.</a:t>
          </a:r>
          <a:r>
            <a:rPr lang="en-US" altLang="id-ID" sz="3000" kern="1200" dirty="0" smtClean="0"/>
            <a:t> </a:t>
          </a:r>
          <a:endParaRPr lang="en-US" sz="3000" kern="1200" dirty="0"/>
        </a:p>
      </dsp:txBody>
      <dsp:txXfrm>
        <a:off x="4871142" y="1700812"/>
        <a:ext cx="4272855" cy="34405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D75FF-ACE5-4EDE-AA85-9FE983063E80}">
      <dsp:nvSpPr>
        <dsp:cNvPr id="0" name=""/>
        <dsp:cNvSpPr/>
      </dsp:nvSpPr>
      <dsp:spPr>
        <a:xfrm>
          <a:off x="1947546" y="2108748"/>
          <a:ext cx="3058916" cy="1687158"/>
        </a:xfrm>
        <a:prstGeom prst="ellipse">
          <a:avLst/>
        </a:prstGeom>
        <a:gradFill rotWithShape="1">
          <a:gsLst>
            <a:gs pos="0">
              <a:schemeClr val="accent4">
                <a:tint val="94000"/>
                <a:satMod val="103000"/>
                <a:lumMod val="102000"/>
              </a:schemeClr>
            </a:gs>
            <a:gs pos="50000">
              <a:schemeClr val="accent4">
                <a:shade val="100000"/>
                <a:satMod val="110000"/>
                <a:lumMod val="100000"/>
              </a:schemeClr>
            </a:gs>
            <a:gs pos="100000">
              <a:schemeClr val="accent4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solidFill>
                <a:schemeClr val="bg1"/>
              </a:solidFill>
            </a:rPr>
            <a:t>Pengatur</a:t>
          </a:r>
          <a:r>
            <a:rPr lang="en-US" sz="3000" kern="1200" dirty="0" smtClean="0">
              <a:solidFill>
                <a:schemeClr val="bg1"/>
              </a:solidFill>
            </a:rPr>
            <a:t> </a:t>
          </a:r>
          <a:r>
            <a:rPr lang="en-US" sz="3000" kern="1200" dirty="0" err="1" smtClean="0">
              <a:solidFill>
                <a:schemeClr val="bg1"/>
              </a:solidFill>
            </a:rPr>
            <a:t>proses</a:t>
          </a:r>
          <a:r>
            <a:rPr lang="en-US" sz="3000" kern="1200" dirty="0" smtClean="0">
              <a:solidFill>
                <a:schemeClr val="bg1"/>
              </a:solidFill>
            </a:rPr>
            <a:t> </a:t>
          </a:r>
          <a:r>
            <a:rPr lang="en-US" sz="3000" kern="1200" dirty="0" err="1" smtClean="0">
              <a:solidFill>
                <a:schemeClr val="bg1"/>
              </a:solidFill>
            </a:rPr>
            <a:t>Tubuh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2395514" y="2355827"/>
        <a:ext cx="2162980" cy="1193000"/>
      </dsp:txXfrm>
    </dsp:sp>
    <dsp:sp modelId="{E4161302-E290-44AD-A421-3553BBA21BB1}">
      <dsp:nvSpPr>
        <dsp:cNvPr id="0" name=""/>
        <dsp:cNvSpPr/>
      </dsp:nvSpPr>
      <dsp:spPr>
        <a:xfrm rot="16226890">
          <a:off x="3244064" y="1846168"/>
          <a:ext cx="482854" cy="42337"/>
        </a:xfrm>
        <a:custGeom>
          <a:avLst/>
          <a:gdLst/>
          <a:ahLst/>
          <a:cxnLst/>
          <a:rect l="0" t="0" r="0" b="0"/>
          <a:pathLst>
            <a:path>
              <a:moveTo>
                <a:pt x="0" y="21168"/>
              </a:moveTo>
              <a:lnTo>
                <a:pt x="482854" y="211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73420" y="1855265"/>
        <a:ext cx="24142" cy="24142"/>
      </dsp:txXfrm>
    </dsp:sp>
    <dsp:sp modelId="{6771857D-0006-438E-A1DA-E2D0088A9C7D}">
      <dsp:nvSpPr>
        <dsp:cNvPr id="0" name=""/>
        <dsp:cNvSpPr/>
      </dsp:nvSpPr>
      <dsp:spPr>
        <a:xfrm>
          <a:off x="2680768" y="0"/>
          <a:ext cx="1625941" cy="1625941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bg1"/>
              </a:solidFill>
            </a:rPr>
            <a:t>Vitamin</a:t>
          </a:r>
          <a:endParaRPr lang="en-US" sz="2700" kern="1200" dirty="0">
            <a:solidFill>
              <a:schemeClr val="bg1"/>
            </a:solidFill>
          </a:endParaRPr>
        </a:p>
      </dsp:txBody>
      <dsp:txXfrm>
        <a:off x="2918882" y="238114"/>
        <a:ext cx="1149713" cy="1149713"/>
      </dsp:txXfrm>
    </dsp:sp>
    <dsp:sp modelId="{7C35D03F-86B0-4484-B69D-B96DE84FA77F}">
      <dsp:nvSpPr>
        <dsp:cNvPr id="0" name=""/>
        <dsp:cNvSpPr/>
      </dsp:nvSpPr>
      <dsp:spPr>
        <a:xfrm rot="21449478">
          <a:off x="5001523" y="2858095"/>
          <a:ext cx="286218" cy="42337"/>
        </a:xfrm>
        <a:custGeom>
          <a:avLst/>
          <a:gdLst/>
          <a:ahLst/>
          <a:cxnLst/>
          <a:rect l="0" t="0" r="0" b="0"/>
          <a:pathLst>
            <a:path>
              <a:moveTo>
                <a:pt x="0" y="21168"/>
              </a:moveTo>
              <a:lnTo>
                <a:pt x="286218" y="211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37477" y="2872108"/>
        <a:ext cx="14310" cy="14310"/>
      </dsp:txXfrm>
    </dsp:sp>
    <dsp:sp modelId="{276FCC18-B5F2-4E44-8789-5AC77E5183EB}">
      <dsp:nvSpPr>
        <dsp:cNvPr id="0" name=""/>
        <dsp:cNvSpPr/>
      </dsp:nvSpPr>
      <dsp:spPr>
        <a:xfrm>
          <a:off x="5286826" y="2024444"/>
          <a:ext cx="1625941" cy="1625941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0" kern="1200" dirty="0" smtClean="0">
              <a:solidFill>
                <a:schemeClr val="bg1"/>
              </a:solidFill>
            </a:rPr>
            <a:t>mineral</a:t>
          </a:r>
          <a:endParaRPr lang="en-US" sz="2700" b="0" kern="1200" dirty="0">
            <a:solidFill>
              <a:schemeClr val="bg1"/>
            </a:solidFill>
          </a:endParaRPr>
        </a:p>
      </dsp:txBody>
      <dsp:txXfrm>
        <a:off x="5524940" y="2262558"/>
        <a:ext cx="1149713" cy="1149713"/>
      </dsp:txXfrm>
    </dsp:sp>
    <dsp:sp modelId="{38E14583-4376-4C42-BB02-1393789176B8}">
      <dsp:nvSpPr>
        <dsp:cNvPr id="0" name=""/>
        <dsp:cNvSpPr/>
      </dsp:nvSpPr>
      <dsp:spPr>
        <a:xfrm rot="5391989">
          <a:off x="3238127" y="4016142"/>
          <a:ext cx="482811" cy="42337"/>
        </a:xfrm>
        <a:custGeom>
          <a:avLst/>
          <a:gdLst/>
          <a:ahLst/>
          <a:cxnLst/>
          <a:rect l="0" t="0" r="0" b="0"/>
          <a:pathLst>
            <a:path>
              <a:moveTo>
                <a:pt x="0" y="21168"/>
              </a:moveTo>
              <a:lnTo>
                <a:pt x="482811" y="211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67462" y="4025241"/>
        <a:ext cx="24140" cy="24140"/>
      </dsp:txXfrm>
    </dsp:sp>
    <dsp:sp modelId="{B4464DC8-5CF2-47ED-AB9A-506468D9DD5C}">
      <dsp:nvSpPr>
        <dsp:cNvPr id="0" name=""/>
        <dsp:cNvSpPr/>
      </dsp:nvSpPr>
      <dsp:spPr>
        <a:xfrm>
          <a:off x="2669019" y="4278714"/>
          <a:ext cx="1625941" cy="1625941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bg1"/>
              </a:solidFill>
            </a:rPr>
            <a:t>Air</a:t>
          </a:r>
          <a:endParaRPr lang="en-US" sz="2700" kern="1200" dirty="0">
            <a:solidFill>
              <a:schemeClr val="bg1"/>
            </a:solidFill>
          </a:endParaRPr>
        </a:p>
      </dsp:txBody>
      <dsp:txXfrm>
        <a:off x="2907133" y="4516828"/>
        <a:ext cx="1149713" cy="1149713"/>
      </dsp:txXfrm>
    </dsp:sp>
    <dsp:sp modelId="{C08A3E1B-ED44-4272-82C5-A977E9C2D6B6}">
      <dsp:nvSpPr>
        <dsp:cNvPr id="0" name=""/>
        <dsp:cNvSpPr/>
      </dsp:nvSpPr>
      <dsp:spPr>
        <a:xfrm rot="11060657">
          <a:off x="1705348" y="2806327"/>
          <a:ext cx="256871" cy="42337"/>
        </a:xfrm>
        <a:custGeom>
          <a:avLst/>
          <a:gdLst/>
          <a:ahLst/>
          <a:cxnLst/>
          <a:rect l="0" t="0" r="0" b="0"/>
          <a:pathLst>
            <a:path>
              <a:moveTo>
                <a:pt x="0" y="21168"/>
              </a:moveTo>
              <a:lnTo>
                <a:pt x="256871" y="211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827362" y="2821074"/>
        <a:ext cx="12843" cy="12843"/>
      </dsp:txXfrm>
    </dsp:sp>
    <dsp:sp modelId="{F3DA98ED-735C-4437-A169-FA060504F810}">
      <dsp:nvSpPr>
        <dsp:cNvPr id="0" name=""/>
        <dsp:cNvSpPr/>
      </dsp:nvSpPr>
      <dsp:spPr>
        <a:xfrm>
          <a:off x="0" y="1940109"/>
          <a:ext cx="1708425" cy="1625941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bg1"/>
              </a:solidFill>
            </a:rPr>
            <a:t>Protein </a:t>
          </a:r>
          <a:endParaRPr lang="en-US" sz="2700" kern="1200" dirty="0">
            <a:solidFill>
              <a:schemeClr val="bg1"/>
            </a:solidFill>
          </a:endParaRPr>
        </a:p>
      </dsp:txBody>
      <dsp:txXfrm>
        <a:off x="250193" y="2178223"/>
        <a:ext cx="1208039" cy="1149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28F732A5-DE4C-4325-8E02-3E196FD9CBEC}" type="datetimeFigureOut">
              <a:rPr lang="id-ID" smtClean="0"/>
              <a:pPr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46A0CE88-F7C2-42CA-B5E9-0640147BF41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381128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32A5-DE4C-4325-8E02-3E196FD9CBEC}" type="datetimeFigureOut">
              <a:rPr lang="id-ID" smtClean="0"/>
              <a:pPr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E88-F7C2-42CA-B5E9-0640147BF41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583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28F732A5-DE4C-4325-8E02-3E196FD9CBEC}" type="datetimeFigureOut">
              <a:rPr lang="id-ID" smtClean="0"/>
              <a:pPr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46A0CE88-F7C2-42CA-B5E9-0640147BF416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7273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32A5-DE4C-4325-8E02-3E196FD9CBEC}" type="datetimeFigureOut">
              <a:rPr lang="id-ID" smtClean="0"/>
              <a:pPr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E88-F7C2-42CA-B5E9-0640147BF41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568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F732A5-DE4C-4325-8E02-3E196FD9CBEC}" type="datetimeFigureOut">
              <a:rPr lang="id-ID" smtClean="0"/>
              <a:pPr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46A0CE88-F7C2-42CA-B5E9-0640147BF41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084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32A5-DE4C-4325-8E02-3E196FD9CBEC}" type="datetimeFigureOut">
              <a:rPr lang="id-ID" smtClean="0"/>
              <a:pPr/>
              <a:t>12/11/2018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E88-F7C2-42CA-B5E9-0640147BF41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073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32A5-DE4C-4325-8E02-3E196FD9CBEC}" type="datetimeFigureOut">
              <a:rPr lang="id-ID" smtClean="0"/>
              <a:pPr/>
              <a:t>12/11/2018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E88-F7C2-42CA-B5E9-0640147BF41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621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32A5-DE4C-4325-8E02-3E196FD9CBEC}" type="datetimeFigureOut">
              <a:rPr lang="id-ID" smtClean="0"/>
              <a:pPr/>
              <a:t>12/11/2018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E88-F7C2-42CA-B5E9-0640147BF41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692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32A5-DE4C-4325-8E02-3E196FD9CBEC}" type="datetimeFigureOut">
              <a:rPr lang="id-ID" smtClean="0"/>
              <a:pPr/>
              <a:t>12/11/2018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CE88-F7C2-42CA-B5E9-0640147BF41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4299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28F732A5-DE4C-4325-8E02-3E196FD9CBEC}" type="datetimeFigureOut">
              <a:rPr lang="id-ID" smtClean="0"/>
              <a:pPr/>
              <a:t>12/11/2018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46A0CE88-F7C2-42CA-B5E9-0640147BF41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11257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28F732A5-DE4C-4325-8E02-3E196FD9CBEC}" type="datetimeFigureOut">
              <a:rPr lang="id-ID" smtClean="0"/>
              <a:pPr/>
              <a:t>12/11/2018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46A0CE88-F7C2-42CA-B5E9-0640147BF41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890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8F732A5-DE4C-4325-8E02-3E196FD9CBEC}" type="datetimeFigureOut">
              <a:rPr lang="id-ID" smtClean="0"/>
              <a:pPr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6A0CE88-F7C2-42CA-B5E9-0640147BF416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51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Ilmu Gizi, Zat Gizi Makro dan Mikro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sz="4000" dirty="0" smtClean="0"/>
              <a:t>Novita Eka Nurjanah, M. Pd.</a:t>
            </a:r>
            <a:endParaRPr lang="id-ID" sz="40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500" b="1" dirty="0">
                <a:solidFill>
                  <a:schemeClr val="accent1">
                    <a:satMod val="150000"/>
                  </a:schemeClr>
                </a:solidFill>
              </a:rPr>
              <a:t>Pertumbuhan dan Pemeliharaan Jaringan Tubuh</a:t>
            </a:r>
            <a:endParaRPr lang="id-ID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id-ID" sz="3000" dirty="0"/>
              <a:t>Protein, mineral </a:t>
            </a:r>
            <a:r>
              <a:rPr lang="en-US" altLang="id-ID" sz="3000" dirty="0" err="1"/>
              <a:t>dan</a:t>
            </a:r>
            <a:r>
              <a:rPr lang="en-US" altLang="id-ID" sz="3000" dirty="0"/>
              <a:t> air </a:t>
            </a:r>
            <a:r>
              <a:rPr lang="en-US" altLang="id-ID" sz="3000" dirty="0" err="1"/>
              <a:t>adalah</a:t>
            </a:r>
            <a:r>
              <a:rPr lang="en-US" altLang="id-ID" sz="3000" dirty="0"/>
              <a:t> </a:t>
            </a:r>
            <a:r>
              <a:rPr lang="en-US" altLang="id-ID" sz="3000" dirty="0" err="1"/>
              <a:t>bagian</a:t>
            </a:r>
            <a:r>
              <a:rPr lang="en-US" altLang="id-ID" sz="3000" dirty="0"/>
              <a:t> </a:t>
            </a:r>
            <a:r>
              <a:rPr lang="en-US" altLang="id-ID" sz="3000" dirty="0" err="1"/>
              <a:t>dari</a:t>
            </a:r>
            <a:r>
              <a:rPr lang="en-US" altLang="id-ID" sz="3000" dirty="0"/>
              <a:t> </a:t>
            </a:r>
            <a:r>
              <a:rPr lang="en-US" altLang="id-ID" sz="3000" dirty="0" err="1"/>
              <a:t>jaringan</a:t>
            </a:r>
            <a:r>
              <a:rPr lang="en-US" altLang="id-ID" sz="3000" dirty="0"/>
              <a:t> </a:t>
            </a:r>
            <a:r>
              <a:rPr lang="en-US" altLang="id-ID" sz="3000" dirty="0" err="1"/>
              <a:t>tubuh</a:t>
            </a:r>
            <a:r>
              <a:rPr lang="en-US" altLang="id-ID" sz="3000" dirty="0"/>
              <a:t>. </a:t>
            </a:r>
            <a:r>
              <a:rPr lang="en-US" altLang="id-ID" sz="3000" dirty="0" err="1"/>
              <a:t>Oleh</a:t>
            </a:r>
            <a:r>
              <a:rPr lang="en-US" altLang="id-ID" sz="3000" dirty="0"/>
              <a:t> </a:t>
            </a:r>
            <a:r>
              <a:rPr lang="en-US" altLang="id-ID" sz="3000" dirty="0" err="1"/>
              <a:t>karena</a:t>
            </a:r>
            <a:r>
              <a:rPr lang="en-US" altLang="id-ID" sz="3000" dirty="0"/>
              <a:t> </a:t>
            </a:r>
            <a:r>
              <a:rPr lang="en-US" altLang="id-ID" sz="3000" dirty="0" err="1"/>
              <a:t>itu</a:t>
            </a:r>
            <a:r>
              <a:rPr lang="en-US" altLang="id-ID" sz="3000" dirty="0"/>
              <a:t> </a:t>
            </a:r>
            <a:r>
              <a:rPr lang="en-US" altLang="id-ID" sz="3000" dirty="0" err="1"/>
              <a:t>diperlukan</a:t>
            </a:r>
            <a:r>
              <a:rPr lang="en-US" altLang="id-ID" sz="3000" dirty="0"/>
              <a:t> </a:t>
            </a:r>
            <a:r>
              <a:rPr lang="en-US" altLang="id-ID" sz="3000" dirty="0" err="1"/>
              <a:t>untuk</a:t>
            </a:r>
            <a:r>
              <a:rPr lang="en-US" altLang="id-ID" sz="3000" dirty="0"/>
              <a:t> </a:t>
            </a:r>
            <a:r>
              <a:rPr lang="en-US" altLang="id-ID" sz="3000" dirty="0" err="1"/>
              <a:t>membentuk</a:t>
            </a:r>
            <a:r>
              <a:rPr lang="en-US" altLang="id-ID" sz="3000" dirty="0"/>
              <a:t> </a:t>
            </a:r>
            <a:r>
              <a:rPr lang="en-US" altLang="id-ID" sz="3000" dirty="0" err="1"/>
              <a:t>sel-sel</a:t>
            </a:r>
            <a:r>
              <a:rPr lang="en-US" altLang="id-ID" sz="3000" dirty="0"/>
              <a:t> </a:t>
            </a:r>
            <a:r>
              <a:rPr lang="en-US" altLang="id-ID" sz="3000" dirty="0" err="1"/>
              <a:t>baru</a:t>
            </a:r>
            <a:r>
              <a:rPr lang="en-US" altLang="id-ID" sz="3000" dirty="0"/>
              <a:t>, </a:t>
            </a:r>
            <a:r>
              <a:rPr lang="en-US" altLang="id-ID" sz="3000" dirty="0" err="1"/>
              <a:t>memelihara</a:t>
            </a:r>
            <a:r>
              <a:rPr lang="en-US" altLang="id-ID" sz="3000" dirty="0"/>
              <a:t> </a:t>
            </a:r>
            <a:r>
              <a:rPr lang="en-US" altLang="id-ID" sz="3000" dirty="0" err="1"/>
              <a:t>dan</a:t>
            </a:r>
            <a:r>
              <a:rPr lang="en-US" altLang="id-ID" sz="3000" dirty="0"/>
              <a:t> </a:t>
            </a:r>
            <a:r>
              <a:rPr lang="en-US" altLang="id-ID" sz="3000" dirty="0" err="1"/>
              <a:t>mengganti</a:t>
            </a:r>
            <a:r>
              <a:rPr lang="en-US" altLang="id-ID" sz="3000" dirty="0"/>
              <a:t> </a:t>
            </a:r>
            <a:r>
              <a:rPr lang="en-US" altLang="id-ID" sz="3000" dirty="0" err="1"/>
              <a:t>sel-sel</a:t>
            </a:r>
            <a:r>
              <a:rPr lang="en-US" altLang="id-ID" sz="3000" dirty="0"/>
              <a:t> yang </a:t>
            </a:r>
            <a:r>
              <a:rPr lang="en-US" altLang="id-ID" sz="3000" dirty="0" err="1"/>
              <a:t>rusak</a:t>
            </a:r>
            <a:r>
              <a:rPr lang="en-US" altLang="id-ID" sz="3000" dirty="0"/>
              <a:t>. </a:t>
            </a:r>
          </a:p>
          <a:p>
            <a:r>
              <a:rPr lang="en-US" altLang="id-ID" sz="3000" dirty="0" err="1"/>
              <a:t>Dalam</a:t>
            </a:r>
            <a:r>
              <a:rPr lang="en-US" altLang="id-ID" sz="3000" dirty="0"/>
              <a:t> </a:t>
            </a:r>
            <a:r>
              <a:rPr lang="en-US" altLang="id-ID" sz="3000" dirty="0" err="1"/>
              <a:t>fungsi</a:t>
            </a:r>
            <a:r>
              <a:rPr lang="en-US" altLang="id-ID" sz="3000" dirty="0"/>
              <a:t> </a:t>
            </a:r>
            <a:r>
              <a:rPr lang="en-US" altLang="id-ID" sz="3000" dirty="0" err="1"/>
              <a:t>ini</a:t>
            </a:r>
            <a:r>
              <a:rPr lang="en-US" altLang="id-ID" sz="3000" dirty="0"/>
              <a:t> </a:t>
            </a:r>
            <a:r>
              <a:rPr lang="en-US" altLang="id-ID" sz="3000" dirty="0" err="1"/>
              <a:t>ketiga</a:t>
            </a:r>
            <a:r>
              <a:rPr lang="en-US" altLang="id-ID" sz="3000" dirty="0"/>
              <a:t> </a:t>
            </a:r>
            <a:r>
              <a:rPr lang="en-US" altLang="id-ID" sz="3000" dirty="0" err="1"/>
              <a:t>zat</a:t>
            </a:r>
            <a:r>
              <a:rPr lang="en-US" altLang="id-ID" sz="3000" dirty="0"/>
              <a:t> </a:t>
            </a:r>
            <a:r>
              <a:rPr lang="en-US" altLang="id-ID" sz="3000" dirty="0" err="1"/>
              <a:t>gizi</a:t>
            </a:r>
            <a:r>
              <a:rPr lang="en-US" altLang="id-ID" sz="3000" dirty="0"/>
              <a:t> </a:t>
            </a:r>
            <a:r>
              <a:rPr lang="en-US" altLang="id-ID" sz="3000" dirty="0" err="1"/>
              <a:t>ini</a:t>
            </a:r>
            <a:r>
              <a:rPr lang="en-US" altLang="id-ID" sz="3000" dirty="0"/>
              <a:t> </a:t>
            </a:r>
            <a:r>
              <a:rPr lang="en-US" altLang="id-ID" sz="3000" dirty="0" err="1"/>
              <a:t>dinamakan</a:t>
            </a:r>
            <a:r>
              <a:rPr lang="en-US" altLang="id-ID" sz="3000" dirty="0"/>
              <a:t> </a:t>
            </a:r>
            <a:r>
              <a:rPr lang="en-US" altLang="id-ID" sz="3000" b="1" i="1" dirty="0" err="1"/>
              <a:t>zat</a:t>
            </a:r>
            <a:r>
              <a:rPr lang="en-US" altLang="id-ID" sz="3000" b="1" i="1" dirty="0"/>
              <a:t> </a:t>
            </a:r>
            <a:r>
              <a:rPr lang="en-US" altLang="id-ID" sz="3000" b="1" i="1" dirty="0" err="1"/>
              <a:t>pembangun</a:t>
            </a:r>
            <a:r>
              <a:rPr lang="en-US" altLang="id-ID" sz="3000" b="1" i="1" dirty="0"/>
              <a:t>.</a:t>
            </a:r>
            <a:endParaRPr lang="en-US" altLang="id-ID" sz="3000" b="1" dirty="0"/>
          </a:p>
          <a:p>
            <a:pPr marL="0" indent="0">
              <a:buNone/>
            </a:pPr>
            <a:endParaRPr lang="id-ID" sz="3000" dirty="0"/>
          </a:p>
        </p:txBody>
      </p:sp>
    </p:spTree>
    <p:extLst>
      <p:ext uri="{BB962C8B-B14F-4D97-AF65-F5344CB8AC3E}">
        <p14:creationId xmlns:p14="http://schemas.microsoft.com/office/powerpoint/2010/main" val="14365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160" y="260648"/>
            <a:ext cx="2959507" cy="2141114"/>
          </a:xfrm>
        </p:spPr>
        <p:txBody>
          <a:bodyPr/>
          <a:lstStyle/>
          <a:p>
            <a:r>
              <a:rPr lang="id-ID" sz="4000" b="1" dirty="0">
                <a:solidFill>
                  <a:schemeClr val="accent1">
                    <a:satMod val="150000"/>
                  </a:schemeClr>
                </a:solidFill>
              </a:rPr>
              <a:t>Mengatur proses tubuh</a:t>
            </a:r>
            <a:endParaRPr lang="id-ID" sz="4000" b="1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62853"/>
              </p:ext>
            </p:extLst>
          </p:nvPr>
        </p:nvGraphicFramePr>
        <p:xfrm>
          <a:off x="323528" y="938908"/>
          <a:ext cx="691276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74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Protein (</a:t>
            </a:r>
            <a:r>
              <a:rPr lang="en-US" b="1" dirty="0" err="1">
                <a:solidFill>
                  <a:schemeClr val="tx1"/>
                </a:solidFill>
              </a:rPr>
              <a:t>Pengatur</a:t>
            </a:r>
            <a:r>
              <a:rPr lang="en-US" b="1" dirty="0">
                <a:solidFill>
                  <a:schemeClr val="tx1"/>
                </a:solidFill>
              </a:rPr>
              <a:t> Proses </a:t>
            </a:r>
            <a:r>
              <a:rPr lang="en-US" b="1" dirty="0" err="1">
                <a:solidFill>
                  <a:schemeClr val="tx1"/>
                </a:solidFill>
              </a:rPr>
              <a:t>Tubuh</a:t>
            </a:r>
            <a:r>
              <a:rPr lang="en-US" b="1" dirty="0">
                <a:solidFill>
                  <a:schemeClr val="tx1"/>
                </a:solidFill>
              </a:rPr>
              <a:t>)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38400"/>
            <a:ext cx="6577928" cy="41589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id-ID" sz="3000" dirty="0" err="1">
                <a:solidFill>
                  <a:schemeClr val="tx1"/>
                </a:solidFill>
              </a:rPr>
              <a:t>Mengatur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keseimbangan</a:t>
            </a:r>
            <a:r>
              <a:rPr lang="en-US" altLang="id-ID" sz="3000" dirty="0">
                <a:solidFill>
                  <a:schemeClr val="tx1"/>
                </a:solidFill>
              </a:rPr>
              <a:t> air di </a:t>
            </a:r>
            <a:r>
              <a:rPr lang="en-US" altLang="id-ID" sz="3000" dirty="0" err="1">
                <a:solidFill>
                  <a:schemeClr val="tx1"/>
                </a:solidFill>
              </a:rPr>
              <a:t>dalam</a:t>
            </a:r>
            <a:r>
              <a:rPr lang="en-US" altLang="id-ID" sz="3000" dirty="0">
                <a:solidFill>
                  <a:schemeClr val="tx1"/>
                </a:solidFill>
              </a:rPr>
              <a:t> sel.</a:t>
            </a:r>
          </a:p>
          <a:p>
            <a:pPr>
              <a:spcBef>
                <a:spcPts val="0"/>
              </a:spcBef>
            </a:pPr>
            <a:r>
              <a:rPr lang="en-US" altLang="id-ID" sz="3000" dirty="0" err="1">
                <a:solidFill>
                  <a:schemeClr val="tx1"/>
                </a:solidFill>
              </a:rPr>
              <a:t>Bertindak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sebagai</a:t>
            </a:r>
            <a:r>
              <a:rPr lang="en-US" altLang="id-ID" sz="3000" dirty="0">
                <a:solidFill>
                  <a:schemeClr val="tx1"/>
                </a:solidFill>
              </a:rPr>
              <a:t> buffer </a:t>
            </a:r>
            <a:r>
              <a:rPr lang="en-US" altLang="id-ID" sz="3000" dirty="0" err="1">
                <a:solidFill>
                  <a:schemeClr val="tx1"/>
                </a:solidFill>
              </a:rPr>
              <a:t>dalam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upaya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memelihara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netralitas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tubuh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id-ID" sz="3000" dirty="0" err="1">
                <a:solidFill>
                  <a:schemeClr val="tx1"/>
                </a:solidFill>
              </a:rPr>
              <a:t>membentuk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antibodi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sebagai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penangkal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organisme</a:t>
            </a:r>
            <a:r>
              <a:rPr lang="en-US" altLang="id-ID" sz="3000" dirty="0">
                <a:solidFill>
                  <a:schemeClr val="tx1"/>
                </a:solidFill>
              </a:rPr>
              <a:t> yang </a:t>
            </a:r>
            <a:r>
              <a:rPr lang="en-US" altLang="id-ID" sz="3000" dirty="0" err="1">
                <a:solidFill>
                  <a:schemeClr val="tx1"/>
                </a:solidFill>
              </a:rPr>
              <a:t>bersifat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infektif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dan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bahan-bahan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asing</a:t>
            </a:r>
            <a:r>
              <a:rPr lang="en-US" altLang="id-ID" sz="3000" dirty="0">
                <a:solidFill>
                  <a:schemeClr val="tx1"/>
                </a:solidFill>
              </a:rPr>
              <a:t> yang </a:t>
            </a:r>
            <a:r>
              <a:rPr lang="en-US" altLang="id-ID" sz="3000" dirty="0" err="1">
                <a:solidFill>
                  <a:schemeClr val="tx1"/>
                </a:solidFill>
              </a:rPr>
              <a:t>dapat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masuk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ke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dalam</a:t>
            </a:r>
            <a:r>
              <a:rPr lang="en-US" altLang="id-ID" sz="3000" dirty="0">
                <a:solidFill>
                  <a:schemeClr val="tx1"/>
                </a:solidFill>
              </a:rPr>
              <a:t> </a:t>
            </a:r>
            <a:r>
              <a:rPr lang="en-US" altLang="id-ID" sz="3000" dirty="0" err="1">
                <a:solidFill>
                  <a:schemeClr val="tx1"/>
                </a:solidFill>
              </a:rPr>
              <a:t>tubuh</a:t>
            </a:r>
            <a:r>
              <a:rPr lang="en-US" altLang="id-ID" sz="3000" dirty="0" smtClean="0">
                <a:solidFill>
                  <a:schemeClr val="tx1"/>
                </a:solidFill>
              </a:rPr>
              <a:t>.</a:t>
            </a:r>
            <a:endParaRPr lang="en-US" altLang="id-ID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17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Mineral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Vitamin (</a:t>
            </a:r>
            <a:r>
              <a:rPr lang="en-US" b="1" dirty="0" err="1">
                <a:solidFill>
                  <a:schemeClr val="tx1"/>
                </a:solidFill>
              </a:rPr>
              <a:t>Pengatur</a:t>
            </a:r>
            <a:r>
              <a:rPr lang="en-US" b="1" dirty="0">
                <a:solidFill>
                  <a:schemeClr val="tx1"/>
                </a:solidFill>
              </a:rPr>
              <a:t> Proses </a:t>
            </a:r>
            <a:r>
              <a:rPr lang="en-US" b="1" dirty="0" err="1">
                <a:solidFill>
                  <a:schemeClr val="tx1"/>
                </a:solidFill>
              </a:rPr>
              <a:t>Tubuh</a:t>
            </a:r>
            <a:r>
              <a:rPr lang="en-US" b="1" dirty="0">
                <a:solidFill>
                  <a:schemeClr val="tx1"/>
                </a:solidFill>
              </a:rPr>
              <a:t>) 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altLang="id-ID" sz="4000" b="1" dirty="0" err="1" smtClean="0">
                <a:solidFill>
                  <a:schemeClr val="tx1"/>
                </a:solidFill>
              </a:rPr>
              <a:t>P</a:t>
            </a:r>
            <a:r>
              <a:rPr lang="en-US" altLang="id-ID" sz="4000" b="1" dirty="0" err="1" smtClean="0">
                <a:solidFill>
                  <a:schemeClr val="tx1"/>
                </a:solidFill>
              </a:rPr>
              <a:t>engatur</a:t>
            </a:r>
            <a:r>
              <a:rPr lang="en-US" altLang="id-ID" sz="4000" b="1" dirty="0" smtClean="0">
                <a:solidFill>
                  <a:schemeClr val="tx1"/>
                </a:solidFill>
              </a:rPr>
              <a:t> </a:t>
            </a:r>
            <a:r>
              <a:rPr lang="en-US" altLang="id-ID" sz="4000" b="1" dirty="0" err="1">
                <a:solidFill>
                  <a:schemeClr val="tx1"/>
                </a:solidFill>
              </a:rPr>
              <a:t>dalam</a:t>
            </a:r>
            <a:r>
              <a:rPr lang="en-US" altLang="id-ID" sz="4000" b="1" dirty="0">
                <a:solidFill>
                  <a:schemeClr val="tx1"/>
                </a:solidFill>
              </a:rPr>
              <a:t> proses –proses </a:t>
            </a:r>
            <a:r>
              <a:rPr lang="en-US" altLang="id-ID" sz="4000" b="1" dirty="0" err="1">
                <a:solidFill>
                  <a:schemeClr val="tx1"/>
                </a:solidFill>
              </a:rPr>
              <a:t>oksidasi</a:t>
            </a:r>
            <a:r>
              <a:rPr lang="en-US" altLang="id-ID" sz="4000" b="1" dirty="0">
                <a:solidFill>
                  <a:schemeClr val="tx1"/>
                </a:solidFill>
              </a:rPr>
              <a:t>, </a:t>
            </a:r>
            <a:r>
              <a:rPr lang="en-US" altLang="id-ID" sz="4000" b="1" dirty="0" err="1">
                <a:solidFill>
                  <a:schemeClr val="tx1"/>
                </a:solidFill>
              </a:rPr>
              <a:t>fungsi</a:t>
            </a:r>
            <a:r>
              <a:rPr lang="en-US" altLang="id-ID" sz="4000" b="1" dirty="0">
                <a:solidFill>
                  <a:schemeClr val="tx1"/>
                </a:solidFill>
              </a:rPr>
              <a:t> normal </a:t>
            </a:r>
            <a:r>
              <a:rPr lang="en-US" altLang="id-ID" sz="4000" b="1" dirty="0" err="1">
                <a:solidFill>
                  <a:schemeClr val="tx1"/>
                </a:solidFill>
              </a:rPr>
              <a:t>syaraf</a:t>
            </a:r>
            <a:r>
              <a:rPr lang="en-US" altLang="id-ID" sz="4000" b="1" dirty="0">
                <a:solidFill>
                  <a:schemeClr val="tx1"/>
                </a:solidFill>
              </a:rPr>
              <a:t> </a:t>
            </a:r>
            <a:r>
              <a:rPr lang="en-US" altLang="id-ID" sz="4000" b="1" dirty="0" err="1">
                <a:solidFill>
                  <a:schemeClr val="tx1"/>
                </a:solidFill>
              </a:rPr>
              <a:t>dan</a:t>
            </a:r>
            <a:r>
              <a:rPr lang="en-US" altLang="id-ID" sz="4000" b="1" dirty="0">
                <a:solidFill>
                  <a:schemeClr val="tx1"/>
                </a:solidFill>
              </a:rPr>
              <a:t> </a:t>
            </a:r>
            <a:r>
              <a:rPr lang="en-US" altLang="id-ID" sz="4000" b="1" dirty="0" err="1">
                <a:solidFill>
                  <a:schemeClr val="tx1"/>
                </a:solidFill>
              </a:rPr>
              <a:t>otot</a:t>
            </a:r>
            <a:r>
              <a:rPr lang="en-US" altLang="id-ID" sz="4000" b="1" dirty="0">
                <a:solidFill>
                  <a:schemeClr val="tx1"/>
                </a:solidFill>
              </a:rPr>
              <a:t> </a:t>
            </a:r>
            <a:r>
              <a:rPr lang="en-US" altLang="id-ID" sz="4000" b="1" dirty="0" err="1">
                <a:solidFill>
                  <a:schemeClr val="tx1"/>
                </a:solidFill>
              </a:rPr>
              <a:t>serta</a:t>
            </a:r>
            <a:r>
              <a:rPr lang="en-US" altLang="id-ID" sz="4000" b="1" dirty="0">
                <a:solidFill>
                  <a:schemeClr val="tx1"/>
                </a:solidFill>
              </a:rPr>
              <a:t> </a:t>
            </a:r>
            <a:r>
              <a:rPr lang="en-US" altLang="id-ID" sz="4000" b="1" dirty="0" err="1">
                <a:solidFill>
                  <a:schemeClr val="tx1"/>
                </a:solidFill>
              </a:rPr>
              <a:t>banyak</a:t>
            </a:r>
            <a:r>
              <a:rPr lang="en-US" altLang="id-ID" sz="4000" b="1" dirty="0">
                <a:solidFill>
                  <a:schemeClr val="tx1"/>
                </a:solidFill>
              </a:rPr>
              <a:t> proses lain yang </a:t>
            </a:r>
            <a:r>
              <a:rPr lang="en-US" altLang="id-ID" sz="4000" b="1" dirty="0" err="1">
                <a:solidFill>
                  <a:schemeClr val="tx1"/>
                </a:solidFill>
              </a:rPr>
              <a:t>terjadi</a:t>
            </a:r>
            <a:r>
              <a:rPr lang="en-US" altLang="id-ID" sz="4000" b="1" dirty="0">
                <a:solidFill>
                  <a:schemeClr val="tx1"/>
                </a:solidFill>
              </a:rPr>
              <a:t> di </a:t>
            </a:r>
            <a:r>
              <a:rPr lang="en-US" altLang="id-ID" sz="4000" b="1" dirty="0" err="1">
                <a:solidFill>
                  <a:schemeClr val="tx1"/>
                </a:solidFill>
              </a:rPr>
              <a:t>dalam</a:t>
            </a:r>
            <a:r>
              <a:rPr lang="en-US" altLang="id-ID" sz="4000" b="1" dirty="0">
                <a:solidFill>
                  <a:schemeClr val="tx1"/>
                </a:solidFill>
              </a:rPr>
              <a:t> </a:t>
            </a:r>
            <a:r>
              <a:rPr lang="en-US" altLang="id-ID" sz="4000" b="1" dirty="0" err="1">
                <a:solidFill>
                  <a:schemeClr val="tx1"/>
                </a:solidFill>
              </a:rPr>
              <a:t>tubuh</a:t>
            </a:r>
            <a:r>
              <a:rPr lang="en-US" altLang="id-ID" sz="4000" b="1" dirty="0">
                <a:solidFill>
                  <a:schemeClr val="tx1"/>
                </a:solidFill>
              </a:rPr>
              <a:t> </a:t>
            </a:r>
            <a:r>
              <a:rPr lang="en-US" altLang="id-ID" sz="4000" b="1" dirty="0" err="1">
                <a:solidFill>
                  <a:schemeClr val="tx1"/>
                </a:solidFill>
              </a:rPr>
              <a:t>termasuk</a:t>
            </a:r>
            <a:r>
              <a:rPr lang="en-US" altLang="id-ID" sz="4000" b="1" dirty="0">
                <a:solidFill>
                  <a:schemeClr val="tx1"/>
                </a:solidFill>
              </a:rPr>
              <a:t> proses </a:t>
            </a:r>
            <a:r>
              <a:rPr lang="en-US" altLang="id-ID" sz="4000" b="1" dirty="0" err="1">
                <a:solidFill>
                  <a:schemeClr val="tx1"/>
                </a:solidFill>
              </a:rPr>
              <a:t>menua</a:t>
            </a:r>
            <a:endParaRPr lang="en-US" altLang="id-ID" sz="40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d-ID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4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Air (</a:t>
            </a:r>
            <a:r>
              <a:rPr lang="en-US" sz="4000" b="1" dirty="0" err="1">
                <a:solidFill>
                  <a:schemeClr val="tx1"/>
                </a:solidFill>
              </a:rPr>
              <a:t>Pengatur</a:t>
            </a:r>
            <a:r>
              <a:rPr lang="en-US" sz="4000" b="1" dirty="0">
                <a:solidFill>
                  <a:schemeClr val="tx1"/>
                </a:solidFill>
              </a:rPr>
              <a:t> Proses </a:t>
            </a:r>
            <a:r>
              <a:rPr lang="en-US" sz="4000" b="1" dirty="0" err="1">
                <a:solidFill>
                  <a:schemeClr val="tx1"/>
                </a:solidFill>
              </a:rPr>
              <a:t>Tubuh</a:t>
            </a:r>
            <a:r>
              <a:rPr lang="en-US" sz="4000" b="1" dirty="0">
                <a:solidFill>
                  <a:schemeClr val="tx1"/>
                </a:solidFill>
              </a:rPr>
              <a:t>)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altLang="id-ID" sz="4000" b="1" dirty="0" err="1" smtClean="0">
                <a:solidFill>
                  <a:schemeClr val="tx1"/>
                </a:solidFill>
              </a:rPr>
              <a:t>M</a:t>
            </a:r>
            <a:r>
              <a:rPr lang="en-US" altLang="id-ID" sz="4000" b="1" dirty="0" err="1" smtClean="0">
                <a:solidFill>
                  <a:schemeClr val="tx1"/>
                </a:solidFill>
              </a:rPr>
              <a:t>elarutkan</a:t>
            </a:r>
            <a:r>
              <a:rPr lang="en-US" altLang="id-ID" sz="4000" b="1" dirty="0" smtClean="0">
                <a:solidFill>
                  <a:schemeClr val="tx1"/>
                </a:solidFill>
              </a:rPr>
              <a:t> </a:t>
            </a:r>
            <a:r>
              <a:rPr lang="en-US" altLang="id-ID" sz="4000" b="1" dirty="0" err="1">
                <a:solidFill>
                  <a:schemeClr val="tx1"/>
                </a:solidFill>
              </a:rPr>
              <a:t>bahan-bahan</a:t>
            </a:r>
            <a:r>
              <a:rPr lang="en-US" altLang="id-ID" sz="4000" b="1" dirty="0">
                <a:solidFill>
                  <a:schemeClr val="tx1"/>
                </a:solidFill>
              </a:rPr>
              <a:t> di </a:t>
            </a:r>
            <a:r>
              <a:rPr lang="en-US" altLang="id-ID" sz="4000" b="1" dirty="0" err="1">
                <a:solidFill>
                  <a:schemeClr val="tx1"/>
                </a:solidFill>
              </a:rPr>
              <a:t>dalam</a:t>
            </a:r>
            <a:r>
              <a:rPr lang="en-US" altLang="id-ID" sz="4000" b="1" dirty="0">
                <a:solidFill>
                  <a:schemeClr val="tx1"/>
                </a:solidFill>
              </a:rPr>
              <a:t> </a:t>
            </a:r>
            <a:r>
              <a:rPr lang="en-US" altLang="id-ID" sz="4000" b="1" dirty="0" err="1">
                <a:solidFill>
                  <a:schemeClr val="tx1"/>
                </a:solidFill>
              </a:rPr>
              <a:t>tubuh</a:t>
            </a:r>
            <a:r>
              <a:rPr lang="en-US" altLang="id-ID" sz="4000" b="1" dirty="0">
                <a:solidFill>
                  <a:schemeClr val="tx1"/>
                </a:solidFill>
              </a:rPr>
              <a:t>, </a:t>
            </a:r>
            <a:r>
              <a:rPr lang="en-US" altLang="id-ID" sz="4000" b="1" dirty="0" err="1">
                <a:solidFill>
                  <a:schemeClr val="tx1"/>
                </a:solidFill>
              </a:rPr>
              <a:t>seperti</a:t>
            </a:r>
            <a:r>
              <a:rPr lang="en-US" altLang="id-ID" sz="4000" b="1" dirty="0">
                <a:solidFill>
                  <a:schemeClr val="tx1"/>
                </a:solidFill>
              </a:rPr>
              <a:t> </a:t>
            </a:r>
            <a:r>
              <a:rPr lang="en-US" altLang="id-ID" sz="4000" b="1" dirty="0" err="1">
                <a:solidFill>
                  <a:schemeClr val="tx1"/>
                </a:solidFill>
              </a:rPr>
              <a:t>sisa-sisa</a:t>
            </a:r>
            <a:r>
              <a:rPr lang="en-US" altLang="id-ID" sz="4000" b="1" dirty="0">
                <a:solidFill>
                  <a:schemeClr val="tx1"/>
                </a:solidFill>
              </a:rPr>
              <a:t>/</a:t>
            </a:r>
            <a:r>
              <a:rPr lang="en-US" altLang="id-ID" sz="4000" b="1" dirty="0" err="1">
                <a:solidFill>
                  <a:schemeClr val="tx1"/>
                </a:solidFill>
              </a:rPr>
              <a:t>ekskresi</a:t>
            </a:r>
            <a:r>
              <a:rPr lang="en-US" altLang="id-ID" sz="4000" b="1" dirty="0">
                <a:solidFill>
                  <a:schemeClr val="tx1"/>
                </a:solidFill>
              </a:rPr>
              <a:t> </a:t>
            </a:r>
            <a:r>
              <a:rPr lang="en-US" altLang="id-ID" sz="4000" b="1" dirty="0" err="1">
                <a:solidFill>
                  <a:schemeClr val="tx1"/>
                </a:solidFill>
              </a:rPr>
              <a:t>dan</a:t>
            </a:r>
            <a:r>
              <a:rPr lang="en-US" altLang="id-ID" sz="4000" b="1" dirty="0">
                <a:solidFill>
                  <a:schemeClr val="tx1"/>
                </a:solidFill>
              </a:rPr>
              <a:t> lain-lain proses </a:t>
            </a:r>
            <a:r>
              <a:rPr lang="en-US" altLang="id-ID" sz="4000" b="1" dirty="0" err="1">
                <a:solidFill>
                  <a:schemeClr val="tx1"/>
                </a:solidFill>
              </a:rPr>
              <a:t>tubuh</a:t>
            </a:r>
            <a:endParaRPr lang="en-US" altLang="id-ID" sz="40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d-ID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71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412" y="908720"/>
            <a:ext cx="6673174" cy="1560716"/>
          </a:xfrm>
        </p:spPr>
        <p:txBody>
          <a:bodyPr/>
          <a:lstStyle/>
          <a:p>
            <a:pPr algn="ctr"/>
            <a:r>
              <a:rPr lang="id-ID" b="1" dirty="0" smtClean="0"/>
              <a:t>Pengelompokan Zat Gizi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129061"/>
            <a:ext cx="6577928" cy="43029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3600" b="1" dirty="0"/>
              <a:t>Berdasarkan jumlah yang dibutuhkan tubuh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3200" b="1" dirty="0"/>
              <a:t>Zat gizi makro (karbohidrat, protein, dan lemak</a:t>
            </a:r>
            <a:r>
              <a:rPr lang="id-ID" sz="3200" b="1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3200" b="1" dirty="0" smtClean="0"/>
              <a:t>Zat </a:t>
            </a:r>
            <a:r>
              <a:rPr lang="id-ID" sz="3200" b="1" dirty="0"/>
              <a:t>gizi mikro (Vitamin dan Mineral</a:t>
            </a:r>
            <a:r>
              <a:rPr lang="id-ID" sz="3200" b="1" dirty="0" smtClean="0"/>
              <a:t>)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1017654697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CARA MENGHITUNG ZAT GIZI MAKRO UNTUK AUD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493333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1. </a:t>
            </a:r>
            <a:r>
              <a:rPr lang="id-ID" b="1" dirty="0"/>
              <a:t>Tentukan </a:t>
            </a:r>
            <a:r>
              <a:rPr lang="id-ID" b="1" i="1" dirty="0"/>
              <a:t>Desirable Body Weight (DBW) </a:t>
            </a:r>
            <a:r>
              <a:rPr lang="id-ID" b="1" dirty="0"/>
              <a:t>atau Berat Badan </a:t>
            </a:r>
            <a:r>
              <a:rPr lang="id-ID" b="1" dirty="0" smtClean="0"/>
              <a:t>Ideal (BBI)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500" b="1" dirty="0" smtClean="0">
                <a:solidFill>
                  <a:srgbClr val="0070C0"/>
                </a:solidFill>
              </a:rPr>
              <a:t>BBI</a:t>
            </a:r>
            <a:r>
              <a:rPr lang="id-ID" sz="3500" b="1" dirty="0" smtClean="0"/>
              <a:t> = (</a:t>
            </a:r>
            <a:r>
              <a:rPr lang="id-ID" sz="3500" b="1" dirty="0" smtClean="0">
                <a:solidFill>
                  <a:srgbClr val="FF0000"/>
                </a:solidFill>
              </a:rPr>
              <a:t>usia </a:t>
            </a:r>
            <a:r>
              <a:rPr lang="id-ID" sz="3500" b="1" dirty="0">
                <a:solidFill>
                  <a:srgbClr val="FF0000"/>
                </a:solidFill>
              </a:rPr>
              <a:t>dalam tahun</a:t>
            </a:r>
            <a:r>
              <a:rPr lang="id-ID" sz="3500" b="1" dirty="0"/>
              <a:t> x 2) + </a:t>
            </a:r>
            <a:r>
              <a:rPr lang="id-ID" sz="3500" b="1" dirty="0" smtClean="0"/>
              <a:t>8</a:t>
            </a:r>
          </a:p>
          <a:p>
            <a:pPr marL="0" indent="0" algn="ctr">
              <a:buNone/>
            </a:pPr>
            <a:r>
              <a:rPr lang="id-ID" sz="3500" b="1" dirty="0" smtClean="0"/>
              <a:t>Misal Rangga usia 2 tahun, </a:t>
            </a:r>
            <a:r>
              <a:rPr lang="id-ID" sz="3500" b="1" dirty="0" smtClean="0">
                <a:solidFill>
                  <a:srgbClr val="0070C0"/>
                </a:solidFill>
              </a:rPr>
              <a:t>MAKA</a:t>
            </a:r>
          </a:p>
          <a:p>
            <a:pPr marL="0" indent="0" algn="ctr">
              <a:buNone/>
            </a:pPr>
            <a:r>
              <a:rPr lang="id-ID" sz="3500" b="1" dirty="0" smtClean="0">
                <a:solidFill>
                  <a:srgbClr val="0070C0"/>
                </a:solidFill>
              </a:rPr>
              <a:t>BBI Rangga</a:t>
            </a:r>
            <a:r>
              <a:rPr lang="id-ID" sz="3500" b="1" dirty="0" smtClean="0"/>
              <a:t>:</a:t>
            </a:r>
          </a:p>
          <a:p>
            <a:pPr marL="0" indent="0" algn="ctr">
              <a:buNone/>
            </a:pPr>
            <a:r>
              <a:rPr lang="id-ID" sz="3500" b="1" dirty="0" smtClean="0">
                <a:solidFill>
                  <a:srgbClr val="FF0000"/>
                </a:solidFill>
              </a:rPr>
              <a:t>2</a:t>
            </a:r>
            <a:r>
              <a:rPr lang="id-ID" sz="3500" b="1" dirty="0" smtClean="0"/>
              <a:t> x 2 + 8 = 12 kg</a:t>
            </a:r>
            <a:endParaRPr lang="id-ID" sz="3500" b="1" dirty="0"/>
          </a:p>
        </p:txBody>
      </p:sp>
    </p:spTree>
    <p:extLst>
      <p:ext uri="{BB962C8B-B14F-4D97-AF65-F5344CB8AC3E}">
        <p14:creationId xmlns:p14="http://schemas.microsoft.com/office/powerpoint/2010/main" val="1777272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6673174" cy="2129061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1. </a:t>
            </a:r>
            <a:r>
              <a:rPr lang="id-ID" b="1" dirty="0"/>
              <a:t>Tentukan Estimasi Kebutuhan Energi dan Zat Gizi Makro (karbohidrat, protein, lemak</a:t>
            </a:r>
            <a:r>
              <a:rPr lang="id-ID" b="1" dirty="0" smtClean="0"/>
              <a:t>) </a:t>
            </a:r>
            <a:r>
              <a:rPr lang="id-ID" b="1" dirty="0"/>
              <a:t>Per Hari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38400"/>
            <a:ext cx="8382668" cy="423096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d-ID" sz="3000" b="1" dirty="0" smtClean="0">
                <a:solidFill>
                  <a:srgbClr val="0070C0"/>
                </a:solidFill>
              </a:rPr>
              <a:t>Kebutuhan </a:t>
            </a:r>
            <a:r>
              <a:rPr lang="id-ID" sz="3000" b="1" dirty="0">
                <a:solidFill>
                  <a:srgbClr val="0070C0"/>
                </a:solidFill>
              </a:rPr>
              <a:t>energi </a:t>
            </a:r>
            <a:r>
              <a:rPr lang="id-ID" sz="3000" b="1" dirty="0"/>
              <a:t>= 1000 + (100 x </a:t>
            </a:r>
            <a:r>
              <a:rPr lang="id-ID" sz="3000" b="1" dirty="0">
                <a:solidFill>
                  <a:srgbClr val="FF0000"/>
                </a:solidFill>
              </a:rPr>
              <a:t>usia dalam tahun</a:t>
            </a:r>
            <a:r>
              <a:rPr lang="id-ID" sz="3000" b="1" dirty="0" smtClean="0"/>
              <a:t>) atau</a:t>
            </a:r>
          </a:p>
          <a:p>
            <a:pPr marL="0" indent="0" algn="ctr">
              <a:buNone/>
            </a:pPr>
            <a:r>
              <a:rPr lang="id-ID" sz="3200" b="1" dirty="0">
                <a:solidFill>
                  <a:srgbClr val="C00000"/>
                </a:solidFill>
              </a:rPr>
              <a:t>100 kal/kg BBI </a:t>
            </a:r>
            <a:r>
              <a:rPr lang="id-ID" sz="3200" b="1" dirty="0" smtClean="0">
                <a:solidFill>
                  <a:srgbClr val="C00000"/>
                </a:solidFill>
              </a:rPr>
              <a:t>(menurut WKPG</a:t>
            </a:r>
            <a:r>
              <a:rPr lang="id-ID" sz="3200" b="1" dirty="0">
                <a:solidFill>
                  <a:srgbClr val="C00000"/>
                </a:solidFill>
              </a:rPr>
              <a:t>)</a:t>
            </a:r>
            <a:endParaRPr lang="id-ID" sz="3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id-ID" sz="3000" b="1" dirty="0" smtClean="0"/>
              <a:t>Misal: Rangga usia 2 tahun,</a:t>
            </a:r>
          </a:p>
          <a:p>
            <a:pPr marL="0" indent="0" algn="ctr">
              <a:buNone/>
            </a:pPr>
            <a:r>
              <a:rPr lang="id-ID" sz="3000" b="1" dirty="0" smtClean="0"/>
              <a:t>MAKA kebutuhan energi Rangga </a:t>
            </a:r>
          </a:p>
          <a:p>
            <a:pPr marL="0" indent="0" algn="ctr">
              <a:buNone/>
            </a:pPr>
            <a:r>
              <a:rPr lang="id-ID" sz="3000" b="1" dirty="0" smtClean="0"/>
              <a:t>1000 + (100 x </a:t>
            </a:r>
            <a:r>
              <a:rPr lang="id-ID" sz="3000" b="1" dirty="0" smtClean="0">
                <a:solidFill>
                  <a:srgbClr val="FF0000"/>
                </a:solidFill>
              </a:rPr>
              <a:t>2</a:t>
            </a:r>
            <a:r>
              <a:rPr lang="id-ID" sz="3000" b="1" dirty="0" smtClean="0"/>
              <a:t>) = 1200 kal, atau</a:t>
            </a:r>
          </a:p>
          <a:p>
            <a:pPr marL="0" indent="0" algn="ctr">
              <a:buNone/>
            </a:pPr>
            <a:r>
              <a:rPr lang="id-ID" sz="3000" b="1" dirty="0" smtClean="0">
                <a:solidFill>
                  <a:srgbClr val="C00000"/>
                </a:solidFill>
              </a:rPr>
              <a:t>100 x 12 kg = 1200kal/hari (menurut WKPG)</a:t>
            </a:r>
          </a:p>
          <a:p>
            <a:pPr marL="0" indent="0" algn="ctr">
              <a:buNone/>
            </a:pPr>
            <a:r>
              <a:rPr lang="id-ID" sz="3000" b="1" dirty="0" smtClean="0">
                <a:solidFill>
                  <a:schemeClr val="tx1"/>
                </a:solidFill>
              </a:rPr>
              <a:t>Keterangan: WKPG (Widya Karya Pangan dan Gizi)</a:t>
            </a:r>
          </a:p>
          <a:p>
            <a:pPr marL="0" indent="0" algn="ctr">
              <a:buNone/>
            </a:pPr>
            <a:endParaRPr lang="id-ID" sz="3000" b="1" dirty="0"/>
          </a:p>
        </p:txBody>
      </p:sp>
    </p:spTree>
    <p:extLst>
      <p:ext uri="{BB962C8B-B14F-4D97-AF65-F5344CB8AC3E}">
        <p14:creationId xmlns:p14="http://schemas.microsoft.com/office/powerpoint/2010/main" val="1065205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128" y="692696"/>
            <a:ext cx="3419872" cy="5472608"/>
          </a:xfrm>
        </p:spPr>
        <p:txBody>
          <a:bodyPr>
            <a:normAutofit fontScale="90000"/>
          </a:bodyPr>
          <a:lstStyle/>
          <a:p>
            <a:r>
              <a:rPr lang="id-ID" sz="2800" b="1" dirty="0" smtClean="0"/>
              <a:t>REMEMBER (WKPG)</a:t>
            </a:r>
            <a:r>
              <a:rPr lang="id-ID" sz="2500" b="1" dirty="0" smtClean="0"/>
              <a:t/>
            </a:r>
            <a:br>
              <a:rPr lang="id-ID" sz="2500" b="1" dirty="0" smtClean="0"/>
            </a:br>
            <a:r>
              <a:rPr lang="id-ID" sz="2500" b="1" dirty="0" smtClean="0"/>
              <a:t/>
            </a:r>
            <a:br>
              <a:rPr lang="id-ID" sz="2500" b="1" dirty="0" smtClean="0"/>
            </a:br>
            <a:r>
              <a:rPr lang="id-ID" sz="2500" b="1" dirty="0" smtClean="0">
                <a:solidFill>
                  <a:srgbClr val="FFFF00"/>
                </a:solidFill>
              </a:rPr>
              <a:t>0-1 th </a:t>
            </a:r>
            <a:r>
              <a:rPr lang="id-ID" sz="2500" b="1" dirty="0" smtClean="0"/>
              <a:t>= </a:t>
            </a:r>
            <a:r>
              <a:rPr lang="id-ID" sz="2500" b="1" dirty="0"/>
              <a:t>110 – </a:t>
            </a:r>
            <a:r>
              <a:rPr lang="id-ID" sz="2500" b="1" dirty="0" smtClean="0"/>
              <a:t>120 (</a:t>
            </a:r>
            <a:r>
              <a:rPr lang="id-ID" sz="2500" b="1" dirty="0"/>
              <a:t>kkal/kg Bb)</a:t>
            </a:r>
            <a:r>
              <a:rPr lang="id-ID" sz="2500" b="1" dirty="0" smtClean="0"/>
              <a:t/>
            </a:r>
            <a:br>
              <a:rPr lang="id-ID" sz="2500" b="1" dirty="0" smtClean="0"/>
            </a:br>
            <a:r>
              <a:rPr lang="id-ID" sz="2500" b="1" dirty="0" smtClean="0">
                <a:solidFill>
                  <a:srgbClr val="FFFF00"/>
                </a:solidFill>
              </a:rPr>
              <a:t>1-3 th </a:t>
            </a:r>
            <a:r>
              <a:rPr lang="id-ID" sz="2500" b="1" dirty="0" smtClean="0"/>
              <a:t>= 100 (kkal/kg </a:t>
            </a:r>
            <a:r>
              <a:rPr lang="id-ID" sz="2500" b="1" dirty="0"/>
              <a:t>Bb)</a:t>
            </a:r>
            <a:r>
              <a:rPr lang="id-ID" sz="2500" b="1" dirty="0" smtClean="0"/>
              <a:t/>
            </a:r>
            <a:br>
              <a:rPr lang="id-ID" sz="2500" b="1" dirty="0" smtClean="0"/>
            </a:br>
            <a:r>
              <a:rPr lang="id-ID" sz="2500" b="1" dirty="0" smtClean="0">
                <a:solidFill>
                  <a:srgbClr val="FFFF00"/>
                </a:solidFill>
              </a:rPr>
              <a:t>4-5 th </a:t>
            </a:r>
            <a:r>
              <a:rPr lang="id-ID" sz="2500" b="1" dirty="0" smtClean="0"/>
              <a:t>= 90 (kkal/kg </a:t>
            </a:r>
            <a:r>
              <a:rPr lang="id-ID" sz="2500" b="1" dirty="0"/>
              <a:t>Bb)</a:t>
            </a:r>
            <a:r>
              <a:rPr lang="id-ID" sz="2500" b="1" dirty="0" smtClean="0"/>
              <a:t/>
            </a:r>
            <a:br>
              <a:rPr lang="id-ID" sz="2500" b="1" dirty="0" smtClean="0"/>
            </a:br>
            <a:r>
              <a:rPr lang="id-ID" sz="2500" b="1" dirty="0" smtClean="0">
                <a:solidFill>
                  <a:srgbClr val="FFFF00"/>
                </a:solidFill>
              </a:rPr>
              <a:t>6-9 th </a:t>
            </a:r>
            <a:r>
              <a:rPr lang="id-ID" sz="2500" b="1" dirty="0" smtClean="0"/>
              <a:t>= </a:t>
            </a:r>
            <a:br>
              <a:rPr lang="id-ID" sz="2500" b="1" dirty="0" smtClean="0"/>
            </a:br>
            <a:r>
              <a:rPr lang="id-ID" sz="2500" b="1" dirty="0" smtClean="0"/>
              <a:t>P = 80 – 90 (kkal/kg </a:t>
            </a:r>
            <a:r>
              <a:rPr lang="id-ID" sz="2500" b="1" dirty="0"/>
              <a:t>Bb)</a:t>
            </a:r>
            <a:r>
              <a:rPr lang="id-ID" sz="2500" b="1" dirty="0" smtClean="0"/>
              <a:t/>
            </a:r>
            <a:br>
              <a:rPr lang="id-ID" sz="2500" b="1" dirty="0" smtClean="0"/>
            </a:br>
            <a:r>
              <a:rPr lang="id-ID" sz="2500" b="1" dirty="0" smtClean="0"/>
              <a:t>W = 60 – 80 (kkal/kg </a:t>
            </a:r>
            <a:r>
              <a:rPr lang="id-ID" sz="2500" b="1" dirty="0"/>
              <a:t>Bb)</a:t>
            </a:r>
            <a:endParaRPr lang="id-ID" sz="2500" b="1" dirty="0"/>
          </a:p>
        </p:txBody>
      </p:sp>
    </p:spTree>
    <p:extLst>
      <p:ext uri="{BB962C8B-B14F-4D97-AF65-F5344CB8AC3E}">
        <p14:creationId xmlns:p14="http://schemas.microsoft.com/office/powerpoint/2010/main" val="173177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22997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969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911778"/>
            <a:ext cx="6673174" cy="1560716"/>
          </a:xfrm>
        </p:spPr>
        <p:txBody>
          <a:bodyPr/>
          <a:lstStyle/>
          <a:p>
            <a:pPr algn="ctr"/>
            <a:r>
              <a:rPr lang="id-ID" b="1" dirty="0"/>
              <a:t>Kebutuhan Protein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38400"/>
            <a:ext cx="8382668" cy="4230960"/>
          </a:xfrm>
        </p:spPr>
        <p:txBody>
          <a:bodyPr/>
          <a:lstStyle/>
          <a:p>
            <a:pPr marL="0" indent="0" algn="ctr">
              <a:buNone/>
            </a:pPr>
            <a:r>
              <a:rPr lang="id-ID" sz="2500" b="1" dirty="0" smtClean="0"/>
              <a:t>Menurut WKPG, kebutuhan protein anak</a:t>
            </a:r>
          </a:p>
          <a:p>
            <a:pPr marL="0" indent="0" algn="ctr">
              <a:buNone/>
            </a:pPr>
            <a:r>
              <a:rPr lang="id-ID" sz="2500" b="1" dirty="0" smtClean="0"/>
              <a:t>Usia </a:t>
            </a:r>
            <a:r>
              <a:rPr lang="id-ID" sz="2500" b="1" dirty="0"/>
              <a:t>0-1 th : 2.5 (g/kg BB/hari)</a:t>
            </a:r>
            <a:r>
              <a:rPr lang="id-ID" sz="2500" b="1" dirty="0"/>
              <a:t/>
            </a:r>
            <a:br>
              <a:rPr lang="id-ID" sz="2500" b="1" dirty="0"/>
            </a:br>
            <a:r>
              <a:rPr lang="id-ID" sz="2500" b="1" dirty="0"/>
              <a:t>Usia 1-3 th :  2 (g/kg BB/hari)</a:t>
            </a:r>
            <a:r>
              <a:rPr lang="id-ID" sz="2500" b="1" dirty="0"/>
              <a:t/>
            </a:r>
            <a:br>
              <a:rPr lang="id-ID" sz="2500" b="1" dirty="0"/>
            </a:br>
            <a:r>
              <a:rPr lang="id-ID" sz="2500" b="1" dirty="0"/>
              <a:t>Usia </a:t>
            </a:r>
            <a:r>
              <a:rPr lang="id-ID" sz="2500" b="1" dirty="0" smtClean="0"/>
              <a:t>4-5 </a:t>
            </a:r>
            <a:r>
              <a:rPr lang="id-ID" sz="2500" b="1" dirty="0"/>
              <a:t>th :  1.8 (g/kg BB/hari)</a:t>
            </a:r>
            <a:r>
              <a:rPr lang="id-ID" sz="2500" b="1" dirty="0"/>
              <a:t/>
            </a:r>
            <a:br>
              <a:rPr lang="id-ID" sz="2500" b="1" dirty="0"/>
            </a:br>
            <a:r>
              <a:rPr lang="id-ID" sz="2500" b="1" dirty="0"/>
              <a:t>Usia </a:t>
            </a:r>
            <a:r>
              <a:rPr lang="id-ID" sz="2500" b="1" dirty="0" smtClean="0"/>
              <a:t>6-9 </a:t>
            </a:r>
            <a:r>
              <a:rPr lang="id-ID" sz="2500" b="1" dirty="0"/>
              <a:t>th : 1.5 (g/kg BB/hari</a:t>
            </a:r>
            <a:endParaRPr lang="id-ID" sz="2500" b="1" dirty="0" smtClean="0"/>
          </a:p>
          <a:p>
            <a:pPr marL="0" indent="0">
              <a:buNone/>
            </a:pPr>
            <a:r>
              <a:rPr lang="id-ID" sz="3000" dirty="0" smtClean="0"/>
              <a:t>Jika Rangga usia </a:t>
            </a:r>
            <a:r>
              <a:rPr lang="id-ID" sz="3000" dirty="0" smtClean="0">
                <a:solidFill>
                  <a:srgbClr val="FF0000"/>
                </a:solidFill>
              </a:rPr>
              <a:t>2 tahun</a:t>
            </a:r>
            <a:r>
              <a:rPr lang="id-ID" sz="3000" dirty="0" smtClean="0"/>
              <a:t>, maka kebutuhan protein</a:t>
            </a:r>
          </a:p>
          <a:p>
            <a:pPr marL="0" indent="0">
              <a:buNone/>
            </a:pPr>
            <a:r>
              <a:rPr lang="da-DK" sz="3000" dirty="0" smtClean="0">
                <a:solidFill>
                  <a:srgbClr val="FF0000"/>
                </a:solidFill>
              </a:rPr>
              <a:t>(</a:t>
            </a:r>
            <a:r>
              <a:rPr lang="da-DK" sz="3000" dirty="0">
                <a:solidFill>
                  <a:srgbClr val="FF0000"/>
                </a:solidFill>
              </a:rPr>
              <a:t>BBI) </a:t>
            </a:r>
            <a:r>
              <a:rPr lang="id-ID" sz="3000" dirty="0" smtClean="0">
                <a:solidFill>
                  <a:srgbClr val="FF0000"/>
                </a:solidFill>
              </a:rPr>
              <a:t>x</a:t>
            </a:r>
            <a:r>
              <a:rPr lang="da-DK" sz="3000" dirty="0" smtClean="0">
                <a:solidFill>
                  <a:srgbClr val="FF0000"/>
                </a:solidFill>
              </a:rPr>
              <a:t>  </a:t>
            </a:r>
            <a:r>
              <a:rPr lang="da-DK" sz="3000" dirty="0">
                <a:solidFill>
                  <a:srgbClr val="FF0000"/>
                </a:solidFill>
              </a:rPr>
              <a:t>(WKPG) = </a:t>
            </a:r>
            <a:r>
              <a:rPr lang="id-ID" sz="3000" dirty="0" smtClean="0">
                <a:solidFill>
                  <a:srgbClr val="FF0000"/>
                </a:solidFill>
              </a:rPr>
              <a:t>...</a:t>
            </a:r>
            <a:r>
              <a:rPr lang="da-DK" sz="3000" dirty="0" smtClean="0">
                <a:solidFill>
                  <a:srgbClr val="FF0000"/>
                </a:solidFill>
              </a:rPr>
              <a:t> g</a:t>
            </a:r>
            <a:r>
              <a:rPr lang="id-ID" sz="3000" dirty="0" smtClean="0">
                <a:solidFill>
                  <a:srgbClr val="FF0000"/>
                </a:solidFill>
              </a:rPr>
              <a:t>/hari</a:t>
            </a:r>
          </a:p>
          <a:p>
            <a:pPr marL="0" indent="0">
              <a:buNone/>
            </a:pPr>
            <a:r>
              <a:rPr lang="da-DK" sz="3000" dirty="0">
                <a:solidFill>
                  <a:srgbClr val="FF0000"/>
                </a:solidFill>
              </a:rPr>
              <a:t>12 (BBI) </a:t>
            </a:r>
            <a:r>
              <a:rPr lang="id-ID" sz="3000" dirty="0">
                <a:solidFill>
                  <a:srgbClr val="FF0000"/>
                </a:solidFill>
              </a:rPr>
              <a:t>x</a:t>
            </a:r>
            <a:r>
              <a:rPr lang="da-DK" sz="3000" dirty="0">
                <a:solidFill>
                  <a:srgbClr val="FF0000"/>
                </a:solidFill>
              </a:rPr>
              <a:t> 2 (WKPG) = </a:t>
            </a:r>
            <a:r>
              <a:rPr lang="da-DK" sz="3000" b="1" dirty="0">
                <a:solidFill>
                  <a:srgbClr val="FF0000"/>
                </a:solidFill>
              </a:rPr>
              <a:t>24 g</a:t>
            </a:r>
            <a:r>
              <a:rPr lang="id-ID" sz="3000" b="1" dirty="0">
                <a:solidFill>
                  <a:srgbClr val="FF0000"/>
                </a:solidFill>
              </a:rPr>
              <a:t>/hari</a:t>
            </a:r>
          </a:p>
          <a:p>
            <a:pPr marL="0" indent="0">
              <a:buNone/>
            </a:pPr>
            <a:endParaRPr lang="id-ID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955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/>
              <a:t>Kebutuhan Protein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129060"/>
            <a:ext cx="7662588" cy="43242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d-ID" sz="3500" b="1" dirty="0" smtClean="0"/>
              <a:t>Atau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sv-SE" sz="3500" b="1" dirty="0" smtClean="0">
                <a:solidFill>
                  <a:srgbClr val="FF0000"/>
                </a:solidFill>
              </a:rPr>
              <a:t>(</a:t>
            </a:r>
            <a:r>
              <a:rPr lang="sv-SE" sz="3500" b="1" dirty="0">
                <a:solidFill>
                  <a:srgbClr val="FF0000"/>
                </a:solidFill>
              </a:rPr>
              <a:t>10% x Total Energi Harian) : 4 = </a:t>
            </a:r>
            <a:r>
              <a:rPr lang="id-ID" sz="3500" b="1" dirty="0" smtClean="0">
                <a:solidFill>
                  <a:srgbClr val="FF0000"/>
                </a:solidFill>
              </a:rPr>
              <a:t>...</a:t>
            </a:r>
            <a:r>
              <a:rPr lang="sv-SE" sz="3500" b="1" dirty="0" smtClean="0">
                <a:solidFill>
                  <a:srgbClr val="FF0000"/>
                </a:solidFill>
              </a:rPr>
              <a:t> </a:t>
            </a:r>
            <a:r>
              <a:rPr lang="sv-SE" sz="3500" b="1" dirty="0">
                <a:solidFill>
                  <a:srgbClr val="FF0000"/>
                </a:solidFill>
              </a:rPr>
              <a:t>gram</a:t>
            </a:r>
            <a:r>
              <a:rPr lang="sv-SE" sz="3500" b="1" dirty="0">
                <a:solidFill>
                  <a:srgbClr val="FF0000"/>
                </a:solidFill>
              </a:rPr>
              <a:t/>
            </a:r>
            <a:br>
              <a:rPr lang="sv-SE" sz="3500" b="1" dirty="0">
                <a:solidFill>
                  <a:srgbClr val="FF0000"/>
                </a:solidFill>
              </a:rPr>
            </a:br>
            <a:r>
              <a:rPr lang="sv-SE" sz="3500" b="1" dirty="0"/>
              <a:t>Contoh Kebutuhan Kalori </a:t>
            </a:r>
            <a:r>
              <a:rPr lang="id-ID" sz="3500" b="1" dirty="0" smtClean="0"/>
              <a:t>Rangga</a:t>
            </a:r>
            <a:r>
              <a:rPr lang="sv-SE" sz="3500" b="1" dirty="0" smtClean="0"/>
              <a:t> </a:t>
            </a:r>
            <a:r>
              <a:rPr lang="sv-SE" sz="3500" b="1" dirty="0"/>
              <a:t>usia 2 </a:t>
            </a:r>
            <a:r>
              <a:rPr lang="sv-SE" sz="3500" b="1" dirty="0" smtClean="0"/>
              <a:t>t</a:t>
            </a:r>
            <a:r>
              <a:rPr lang="id-ID" sz="3500" b="1" dirty="0" smtClean="0"/>
              <a:t>ahun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sv-SE" sz="3500" b="1" dirty="0" smtClean="0"/>
              <a:t>Protein </a:t>
            </a:r>
            <a:r>
              <a:rPr lang="sv-SE" sz="3500" b="1" dirty="0"/>
              <a:t>10% dari total kalori </a:t>
            </a:r>
            <a:endParaRPr lang="id-ID" sz="3500" b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sv-SE" sz="3500" b="1" dirty="0" smtClean="0">
                <a:solidFill>
                  <a:srgbClr val="FF0000"/>
                </a:solidFill>
              </a:rPr>
              <a:t>(</a:t>
            </a:r>
            <a:r>
              <a:rPr lang="sv-SE" sz="3500" b="1" dirty="0">
                <a:solidFill>
                  <a:srgbClr val="FF0000"/>
                </a:solidFill>
              </a:rPr>
              <a:t>10% x 1200 kal) : 4 = 30 gram</a:t>
            </a:r>
            <a:endParaRPr lang="id-ID" sz="3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977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/>
              <a:t>Kebutuhan </a:t>
            </a:r>
            <a:r>
              <a:rPr lang="id-ID" b="1" dirty="0" smtClean="0"/>
              <a:t>Lemak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38400"/>
            <a:ext cx="8526684" cy="365150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sv-SE" sz="3500" b="1" dirty="0" smtClean="0">
                <a:solidFill>
                  <a:srgbClr val="FF0000"/>
                </a:solidFill>
              </a:rPr>
              <a:t>(</a:t>
            </a:r>
            <a:r>
              <a:rPr lang="id-ID" sz="3500" b="1" dirty="0" smtClean="0">
                <a:solidFill>
                  <a:srgbClr val="FF0000"/>
                </a:solidFill>
              </a:rPr>
              <a:t>2</a:t>
            </a:r>
            <a:r>
              <a:rPr lang="sv-SE" sz="3500" b="1" dirty="0" smtClean="0">
                <a:solidFill>
                  <a:srgbClr val="FF0000"/>
                </a:solidFill>
              </a:rPr>
              <a:t>0</a:t>
            </a:r>
            <a:r>
              <a:rPr lang="sv-SE" sz="3500" b="1" dirty="0">
                <a:solidFill>
                  <a:srgbClr val="FF0000"/>
                </a:solidFill>
              </a:rPr>
              <a:t>% x Total Energi Harian) : </a:t>
            </a:r>
            <a:r>
              <a:rPr lang="id-ID" sz="3500" b="1" dirty="0" smtClean="0">
                <a:solidFill>
                  <a:srgbClr val="FF0000"/>
                </a:solidFill>
              </a:rPr>
              <a:t>9</a:t>
            </a:r>
            <a:r>
              <a:rPr lang="sv-SE" sz="3500" b="1" dirty="0" smtClean="0">
                <a:solidFill>
                  <a:srgbClr val="FF0000"/>
                </a:solidFill>
              </a:rPr>
              <a:t> </a:t>
            </a:r>
            <a:r>
              <a:rPr lang="sv-SE" sz="3500" b="1" dirty="0">
                <a:solidFill>
                  <a:srgbClr val="FF0000"/>
                </a:solidFill>
              </a:rPr>
              <a:t>= </a:t>
            </a:r>
            <a:r>
              <a:rPr lang="id-ID" sz="3500" b="1" dirty="0">
                <a:solidFill>
                  <a:srgbClr val="FF0000"/>
                </a:solidFill>
              </a:rPr>
              <a:t>...</a:t>
            </a:r>
            <a:r>
              <a:rPr lang="sv-SE" sz="3500" b="1" dirty="0">
                <a:solidFill>
                  <a:srgbClr val="FF0000"/>
                </a:solidFill>
              </a:rPr>
              <a:t> gram</a:t>
            </a:r>
            <a:br>
              <a:rPr lang="sv-SE" sz="3500" b="1" dirty="0">
                <a:solidFill>
                  <a:srgbClr val="FF0000"/>
                </a:solidFill>
              </a:rPr>
            </a:br>
            <a:r>
              <a:rPr lang="sv-SE" sz="3500" b="1" dirty="0"/>
              <a:t>Contoh Kebutuhan Kalori </a:t>
            </a:r>
            <a:r>
              <a:rPr lang="id-ID" sz="3500" b="1" dirty="0"/>
              <a:t>Rangga</a:t>
            </a:r>
            <a:r>
              <a:rPr lang="sv-SE" sz="3500" b="1" dirty="0"/>
              <a:t> usia 2 t</a:t>
            </a:r>
            <a:r>
              <a:rPr lang="id-ID" sz="3500" b="1" dirty="0"/>
              <a:t>ahun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d-ID" sz="3500" b="1" dirty="0" smtClean="0"/>
              <a:t>Lemak</a:t>
            </a:r>
            <a:r>
              <a:rPr lang="sv-SE" sz="3500" b="1" dirty="0" smtClean="0"/>
              <a:t> </a:t>
            </a:r>
            <a:r>
              <a:rPr lang="id-ID" sz="3500" b="1" dirty="0" smtClean="0"/>
              <a:t>2</a:t>
            </a:r>
            <a:r>
              <a:rPr lang="sv-SE" sz="3500" b="1" dirty="0" smtClean="0"/>
              <a:t>0</a:t>
            </a:r>
            <a:r>
              <a:rPr lang="sv-SE" sz="3500" b="1" dirty="0"/>
              <a:t>% dari total kalori </a:t>
            </a:r>
            <a:endParaRPr lang="id-ID" sz="35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sv-SE" sz="3500" b="1" dirty="0" smtClean="0">
                <a:solidFill>
                  <a:srgbClr val="FF0000"/>
                </a:solidFill>
              </a:rPr>
              <a:t>(</a:t>
            </a:r>
            <a:r>
              <a:rPr lang="id-ID" sz="3500" b="1" dirty="0" smtClean="0">
                <a:solidFill>
                  <a:srgbClr val="FF0000"/>
                </a:solidFill>
              </a:rPr>
              <a:t>2</a:t>
            </a:r>
            <a:r>
              <a:rPr lang="sv-SE" sz="3500" b="1" dirty="0" smtClean="0">
                <a:solidFill>
                  <a:srgbClr val="FF0000"/>
                </a:solidFill>
              </a:rPr>
              <a:t>0</a:t>
            </a:r>
            <a:r>
              <a:rPr lang="sv-SE" sz="3500" b="1" dirty="0">
                <a:solidFill>
                  <a:srgbClr val="FF0000"/>
                </a:solidFill>
              </a:rPr>
              <a:t>% x 1200 kal) : </a:t>
            </a:r>
            <a:r>
              <a:rPr lang="id-ID" sz="3500" b="1" dirty="0" smtClean="0">
                <a:solidFill>
                  <a:srgbClr val="FF0000"/>
                </a:solidFill>
              </a:rPr>
              <a:t>9</a:t>
            </a:r>
            <a:r>
              <a:rPr lang="sv-SE" sz="3500" b="1" dirty="0" smtClean="0">
                <a:solidFill>
                  <a:srgbClr val="FF0000"/>
                </a:solidFill>
              </a:rPr>
              <a:t> </a:t>
            </a:r>
            <a:r>
              <a:rPr lang="sv-SE" sz="3500" b="1" dirty="0">
                <a:solidFill>
                  <a:srgbClr val="FF0000"/>
                </a:solidFill>
              </a:rPr>
              <a:t>= </a:t>
            </a:r>
            <a:r>
              <a:rPr lang="id-ID" sz="3500" b="1" dirty="0" smtClean="0">
                <a:solidFill>
                  <a:srgbClr val="FF0000"/>
                </a:solidFill>
              </a:rPr>
              <a:t>26,67</a:t>
            </a:r>
            <a:r>
              <a:rPr lang="sv-SE" sz="3500" b="1" dirty="0" smtClean="0">
                <a:solidFill>
                  <a:srgbClr val="FF0000"/>
                </a:solidFill>
              </a:rPr>
              <a:t> </a:t>
            </a:r>
            <a:r>
              <a:rPr lang="sv-SE" sz="3500" b="1" dirty="0">
                <a:solidFill>
                  <a:srgbClr val="FF0000"/>
                </a:solidFill>
              </a:rPr>
              <a:t>gram</a:t>
            </a:r>
            <a:endParaRPr lang="id-ID" sz="3500" b="1" dirty="0">
              <a:solidFill>
                <a:srgbClr val="FF0000"/>
              </a:solidFill>
            </a:endParaRPr>
          </a:p>
          <a:p>
            <a:endParaRPr lang="id-ID" sz="3500" dirty="0"/>
          </a:p>
        </p:txBody>
      </p:sp>
    </p:spTree>
    <p:extLst>
      <p:ext uri="{BB962C8B-B14F-4D97-AF65-F5344CB8AC3E}">
        <p14:creationId xmlns:p14="http://schemas.microsoft.com/office/powerpoint/2010/main" val="2590488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/>
              <a:t>Kebutuhan </a:t>
            </a:r>
            <a:r>
              <a:rPr lang="id-ID" b="1" dirty="0" smtClean="0"/>
              <a:t>Karbohidrat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76872"/>
            <a:ext cx="8598692" cy="381303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id-ID" sz="2200" b="1" dirty="0" smtClean="0">
                <a:solidFill>
                  <a:schemeClr val="tx1"/>
                </a:solidFill>
              </a:rPr>
              <a:t>Karbohidrat adalah sisa </a:t>
            </a:r>
            <a:r>
              <a:rPr lang="id-ID" sz="2200" b="1" dirty="0">
                <a:solidFill>
                  <a:schemeClr val="tx1"/>
                </a:solidFill>
              </a:rPr>
              <a:t>dari total kalori dikurangi prosentase protein dan lemak</a:t>
            </a:r>
            <a:endParaRPr lang="id-ID" sz="2200" b="1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sv-SE" sz="2500" b="1" dirty="0" smtClean="0">
                <a:solidFill>
                  <a:srgbClr val="C00000"/>
                </a:solidFill>
              </a:rPr>
              <a:t>K</a:t>
            </a:r>
            <a:r>
              <a:rPr lang="id-ID" sz="2500" b="1" dirty="0" smtClean="0">
                <a:solidFill>
                  <a:srgbClr val="C00000"/>
                </a:solidFill>
              </a:rPr>
              <a:t>eb energi (kal) – Keb Protein (g) x 4 kal – keb lemak (g) x 9 kal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id-ID" sz="2500" b="1" dirty="0" smtClean="0">
                <a:solidFill>
                  <a:srgbClr val="C00000"/>
                </a:solidFill>
              </a:rPr>
              <a:t>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sv-SE" sz="2500" b="1" dirty="0" smtClean="0">
                <a:solidFill>
                  <a:srgbClr val="C00000"/>
                </a:solidFill>
              </a:rPr>
              <a:t>1</a:t>
            </a:r>
            <a:r>
              <a:rPr lang="id-ID" sz="2500" b="1" dirty="0" smtClean="0">
                <a:solidFill>
                  <a:srgbClr val="C00000"/>
                </a:solidFill>
              </a:rPr>
              <a:t>200 – 30 x 4 – 26, 67 x 9</a:t>
            </a:r>
            <a:endParaRPr lang="id-ID" sz="25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id-ID" sz="2500" b="1" dirty="0" smtClean="0">
                <a:solidFill>
                  <a:srgbClr val="C00000"/>
                </a:solidFill>
              </a:rPr>
              <a:t>4</a:t>
            </a:r>
          </a:p>
          <a:p>
            <a:pPr marL="0" indent="0" algn="ctr">
              <a:buNone/>
            </a:pPr>
            <a:r>
              <a:rPr lang="id-ID" sz="2500" b="1" dirty="0" smtClean="0">
                <a:solidFill>
                  <a:srgbClr val="C00000"/>
                </a:solidFill>
              </a:rPr>
              <a:t>= 209,99 </a:t>
            </a:r>
          </a:p>
          <a:p>
            <a:pPr marL="0" indent="0" algn="ctr">
              <a:buNone/>
            </a:pPr>
            <a:r>
              <a:rPr lang="id-ID" sz="2500" b="1" dirty="0" smtClean="0">
                <a:solidFill>
                  <a:srgbClr val="C00000"/>
                </a:solidFill>
              </a:rPr>
              <a:t>= 210 gram</a:t>
            </a:r>
          </a:p>
          <a:p>
            <a:pPr marL="0" indent="0" algn="ctr">
              <a:buNone/>
            </a:pPr>
            <a:r>
              <a:rPr lang="id-ID" sz="2500" b="1" dirty="0" smtClean="0">
                <a:solidFill>
                  <a:srgbClr val="FF0000"/>
                </a:solidFill>
              </a:rPr>
              <a:t>Atau</a:t>
            </a:r>
          </a:p>
          <a:p>
            <a:pPr marL="0" indent="0" algn="ctr">
              <a:buNone/>
            </a:pPr>
            <a:r>
              <a:rPr lang="id-ID" sz="2500" b="1" dirty="0" smtClean="0">
                <a:solidFill>
                  <a:srgbClr val="00B0F0"/>
                </a:solidFill>
              </a:rPr>
              <a:t>70% x 1200 : 4 = 210 gram</a:t>
            </a:r>
            <a:endParaRPr lang="id-ID" sz="2500" b="1" dirty="0">
              <a:solidFill>
                <a:srgbClr val="00B0F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3528" y="2996952"/>
            <a:ext cx="8598692" cy="0"/>
          </a:xfrm>
          <a:prstGeom prst="line">
            <a:avLst/>
          </a:prstGeom>
          <a:ln w="762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55776" y="3789040"/>
            <a:ext cx="3918172" cy="0"/>
          </a:xfrm>
          <a:prstGeom prst="line">
            <a:avLst/>
          </a:prstGeom>
          <a:ln w="7620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382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karbohidrat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Karbohidrat merupakan sumber kalori utama termurah bagi hampir seluruh penduduk di dunia</a:t>
            </a:r>
            <a:r>
              <a:rPr lang="fi-FI" b="1" dirty="0" smtClean="0"/>
              <a:t>.</a:t>
            </a:r>
            <a:endParaRPr lang="id-ID" b="1" dirty="0" smtClean="0"/>
          </a:p>
          <a:p>
            <a:r>
              <a:rPr lang="fi-FI" b="1" dirty="0"/>
              <a:t>Setiap 1 g karbohidrat dapat memberikan sumbangan energi sebesar 4 kkal</a:t>
            </a:r>
            <a:r>
              <a:rPr lang="fi-FI" b="1" dirty="0" smtClean="0"/>
              <a:t>.</a:t>
            </a:r>
            <a:endParaRPr lang="id-ID" b="1" dirty="0" smtClean="0"/>
          </a:p>
          <a:p>
            <a:r>
              <a:rPr lang="fi-FI" b="1" dirty="0"/>
              <a:t>Dalam tubuh manusia, karbohidrat dapat dibentuk dari beberapa asam amino dan sebagian dari gliserol lemak, </a:t>
            </a:r>
            <a:endParaRPr lang="id-ID" b="1" dirty="0" smtClean="0"/>
          </a:p>
          <a:p>
            <a:r>
              <a:rPr lang="fi-FI" b="1" dirty="0" smtClean="0"/>
              <a:t>tetapi </a:t>
            </a:r>
            <a:r>
              <a:rPr lang="fi-FI" b="1" dirty="0"/>
              <a:t>sebagian besar karbohidrat diperoleh dari bahan makanan yang dimakan sehari-hari terutama dari tumbuhan</a:t>
            </a:r>
            <a:endParaRPr lang="id-ID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Klasifikasi Karbohidrat</a:t>
            </a:r>
            <a:endParaRPr lang="id-ID" dirty="0"/>
          </a:p>
        </p:txBody>
      </p:sp>
      <p:grpSp>
        <p:nvGrpSpPr>
          <p:cNvPr id="2050" name="Group 2"/>
          <p:cNvGrpSpPr>
            <a:grpSpLocks noChangeAspect="1"/>
          </p:cNvGrpSpPr>
          <p:nvPr/>
        </p:nvGrpSpPr>
        <p:grpSpPr bwMode="auto">
          <a:xfrm>
            <a:off x="755576" y="1844824"/>
            <a:ext cx="7481391" cy="4261795"/>
            <a:chOff x="2051" y="9346"/>
            <a:chExt cx="8110" cy="3086"/>
          </a:xfrm>
        </p:grpSpPr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4753" y="9346"/>
              <a:ext cx="2121" cy="1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2121" tIns="26060" rIns="52121" bIns="2606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KARBOHIDRAT</a:t>
              </a:r>
              <a:endParaRPr kumimoji="0" lang="id-ID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4851" y="10051"/>
              <a:ext cx="2121" cy="1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2121" tIns="26060" rIns="52121" bIns="2606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DISAKARIDA</a:t>
              </a:r>
              <a:endParaRPr kumimoji="0" lang="id-ID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2534" y="10051"/>
              <a:ext cx="2121" cy="1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2121" tIns="26060" rIns="52121" bIns="2606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MONOSAKARIDA</a:t>
              </a:r>
              <a:endPara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7255" y="10063"/>
              <a:ext cx="2024" cy="1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2121" tIns="26060" rIns="52121" bIns="2606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POLISAKARIDA</a:t>
              </a:r>
              <a:endPara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3626" y="10301"/>
              <a:ext cx="1" cy="12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2276" y="10570"/>
              <a:ext cx="1253" cy="1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2121" tIns="26060" rIns="52121" bIns="2606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GLUKOSA</a:t>
              </a:r>
              <a:endPara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3755" y="10570"/>
              <a:ext cx="1581" cy="1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2121" tIns="26060" rIns="52121" bIns="2606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FRUKTOSA</a:t>
              </a:r>
              <a:endPara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3770" y="11414"/>
              <a:ext cx="1286" cy="1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2121" tIns="26060" rIns="52121" bIns="2606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MANNOSA</a:t>
              </a:r>
              <a:endPara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5603" y="11897"/>
              <a:ext cx="19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5811" y="10275"/>
              <a:ext cx="1" cy="16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4363" y="11020"/>
              <a:ext cx="1285" cy="1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2121" tIns="26060" rIns="52121" bIns="2606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MALTOSA</a:t>
              </a:r>
              <a:endPara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5955" y="10952"/>
              <a:ext cx="1001" cy="36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2121" tIns="26060" rIns="52121" bIns="260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LAKTOSA</a:t>
              </a:r>
              <a:endPara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4329" y="11820"/>
              <a:ext cx="1286" cy="1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2121" tIns="26060" rIns="52121" bIns="2606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SUKROSA</a:t>
              </a:r>
              <a:endPara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3497" y="10657"/>
              <a:ext cx="25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3512" y="11543"/>
              <a:ext cx="25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5683" y="11121"/>
              <a:ext cx="2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7001" y="10876"/>
              <a:ext cx="1095" cy="38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2121" tIns="26060" rIns="52121" bIns="260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TERCERNA</a:t>
              </a:r>
              <a:endPara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8546" y="10860"/>
              <a:ext cx="1185" cy="3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2121" tIns="26060" rIns="52121" bIns="2606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TIDAK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TERCERNA</a:t>
              </a:r>
              <a:endPara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7526" y="10545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7541" y="10544"/>
              <a:ext cx="160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8395" y="10375"/>
              <a:ext cx="1" cy="1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6881" y="11595"/>
              <a:ext cx="1260" cy="80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2121" tIns="26060" rIns="52121" bIns="2606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- </a:t>
              </a:r>
              <a:r>
                <a:rPr kumimoji="0" lang="id-ID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PATI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- DEKSTRIN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- POLIMER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  GLUKOSA</a:t>
              </a:r>
              <a:endPara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8441" y="11625"/>
              <a:ext cx="1720" cy="80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2121" tIns="26060" rIns="52121" bIns="2606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- </a:t>
              </a:r>
              <a:r>
                <a:rPr kumimoji="0" lang="id-ID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SELULOSA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- HEMISELULOSA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- LIGNIN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- PEKTIN</a:t>
              </a:r>
              <a:endParaRPr kumimoji="0" lang="id-ID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7525" y="11265"/>
              <a:ext cx="1" cy="3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9146" y="10545"/>
              <a:ext cx="1" cy="3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 flipV="1">
              <a:off x="9146" y="11340"/>
              <a:ext cx="1" cy="2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3626" y="9914"/>
              <a:ext cx="47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3626" y="9914"/>
              <a:ext cx="1" cy="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>
              <a:off x="5830" y="9931"/>
              <a:ext cx="1" cy="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8383" y="9914"/>
              <a:ext cx="1" cy="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>
              <a:off x="5824" y="9605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1100"/>
            </a:p>
          </p:txBody>
        </p:sp>
        <p:sp>
          <p:nvSpPr>
            <p:cNvPr id="2083" name="Text Box 35"/>
            <p:cNvSpPr txBox="1">
              <a:spLocks noChangeArrowheads="1"/>
            </p:cNvSpPr>
            <p:nvPr/>
          </p:nvSpPr>
          <p:spPr bwMode="auto">
            <a:xfrm>
              <a:off x="2051" y="11370"/>
              <a:ext cx="1440" cy="36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2121" tIns="26060" rIns="52121" bIns="2606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GALAKTOSA</a:t>
              </a:r>
              <a:endPara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Fungsi karbohidrat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Karbohidrat memiliki beberapa peranan penting dalam menentukan </a:t>
            </a:r>
            <a:r>
              <a:rPr lang="pt-BR" b="1" dirty="0" smtClean="0"/>
              <a:t>karakteristik </a:t>
            </a:r>
            <a:r>
              <a:rPr lang="pt-BR" b="1" dirty="0"/>
              <a:t>bahan makanan, misalnya rasa, warna dan tekstur</a:t>
            </a:r>
            <a:r>
              <a:rPr lang="pt-BR" b="1" dirty="0" smtClean="0"/>
              <a:t>,</a:t>
            </a:r>
            <a:endParaRPr lang="id-ID" b="1" dirty="0" smtClean="0"/>
          </a:p>
          <a:p>
            <a:r>
              <a:rPr lang="pt-BR" b="1" dirty="0"/>
              <a:t>dalam tubuh, karbohidrat berperan dalam mencegah timbulnya ketosis, pemecahan protein tubuh yang berlebihan, kehilangan mineral dan membantu metabolisme lemak dan protein</a:t>
            </a:r>
            <a:endParaRPr lang="id-ID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Fungsi lainnya dari karbohidrat diantaranya adalah sebagai berikut :</a:t>
            </a:r>
            <a:endParaRPr lang="id-ID" b="1" dirty="0"/>
          </a:p>
          <a:p>
            <a:pPr lvl="0"/>
            <a:r>
              <a:rPr lang="id-ID" b="1" dirty="0"/>
              <a:t>Sumber </a:t>
            </a:r>
            <a:r>
              <a:rPr lang="id-ID" b="1" dirty="0" smtClean="0"/>
              <a:t>Energi</a:t>
            </a:r>
          </a:p>
          <a:p>
            <a:pPr lvl="0"/>
            <a:r>
              <a:rPr lang="id-ID" b="1" dirty="0" smtClean="0"/>
              <a:t>Protein – Sparer</a:t>
            </a:r>
          </a:p>
          <a:p>
            <a:pPr lvl="0"/>
            <a:r>
              <a:rPr lang="id-ID" b="1" dirty="0" smtClean="0"/>
              <a:t>Regulasi Metabolisme Lemak</a:t>
            </a:r>
          </a:p>
          <a:p>
            <a:r>
              <a:rPr lang="id-ID" b="1" dirty="0" smtClean="0"/>
              <a:t>Karbohidrat tertentu (laktosa) berperan dalam membantu pertumbuhan</a:t>
            </a:r>
          </a:p>
          <a:p>
            <a:pPr lvl="0"/>
            <a:r>
              <a:rPr lang="id-ID" b="1" dirty="0" smtClean="0"/>
              <a:t>Melancarkan ekskresi sisa makanan</a:t>
            </a:r>
            <a:endParaRPr lang="id-ID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Kecukupan Karbohidrat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id-ID" sz="3000" b="1" dirty="0" smtClean="0"/>
              <a:t>Widyakarya </a:t>
            </a:r>
            <a:r>
              <a:rPr lang="id-ID" sz="3000" b="1" dirty="0"/>
              <a:t>Nasional Pangan dan Gizi (2004), secara umum komposisi energi dari karbohidrat </a:t>
            </a:r>
            <a:r>
              <a:rPr lang="id-ID" sz="3000" b="1" dirty="0" smtClean="0"/>
              <a:t>adalah </a:t>
            </a:r>
            <a:r>
              <a:rPr lang="id-ID" sz="3000" b="1" dirty="0"/>
              <a:t>sebesar 50-65%, </a:t>
            </a:r>
            <a:endParaRPr lang="id-ID" sz="3000" b="1" dirty="0" smtClean="0"/>
          </a:p>
          <a:p>
            <a:pPr lvl="0"/>
            <a:r>
              <a:rPr lang="id-ID" sz="3000" b="1" dirty="0"/>
              <a:t>Lembaga Kanker Amerika menganjurkan makan 20-30 g serat sehari.</a:t>
            </a:r>
            <a:endParaRPr lang="id-ID" sz="3000" b="1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Defisiensi karbohidrat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b="1" dirty="0"/>
              <a:t>Kekurangan karbohidrat </a:t>
            </a:r>
            <a:r>
              <a:rPr lang="id-ID" b="1" dirty="0"/>
              <a:t>dalam jangka panjang dapat menyebabkan terjadinya gizi </a:t>
            </a:r>
            <a:r>
              <a:rPr lang="id-ID" b="1" dirty="0" smtClean="0"/>
              <a:t>kurang</a:t>
            </a:r>
          </a:p>
          <a:p>
            <a:r>
              <a:rPr lang="id-ID" b="1" dirty="0"/>
              <a:t>Beberapa masalah yang berkaitan dengan kelebihan karbohidrat diantaranya </a:t>
            </a:r>
            <a:r>
              <a:rPr lang="id-ID" b="1" dirty="0" smtClean="0"/>
              <a:t>adalah</a:t>
            </a:r>
          </a:p>
          <a:p>
            <a:pPr marL="708025">
              <a:buFont typeface="Courier New" pitchFamily="49" charset="0"/>
              <a:buChar char="o"/>
            </a:pPr>
            <a:r>
              <a:rPr lang="id-ID" b="1" dirty="0" smtClean="0"/>
              <a:t>Menurunkan asupan zat gizi lain</a:t>
            </a:r>
          </a:p>
          <a:p>
            <a:pPr marL="708025">
              <a:buFont typeface="Courier New" pitchFamily="49" charset="0"/>
              <a:buChar char="o"/>
            </a:pPr>
            <a:r>
              <a:rPr lang="id-ID" b="1" dirty="0"/>
              <a:t>K</a:t>
            </a:r>
            <a:r>
              <a:rPr lang="id-ID" b="1" dirty="0" smtClean="0"/>
              <a:t>aries gigi</a:t>
            </a:r>
          </a:p>
          <a:p>
            <a:pPr marL="708025">
              <a:buFont typeface="Courier New" pitchFamily="49" charset="0"/>
              <a:buChar char="o"/>
            </a:pPr>
            <a:r>
              <a:rPr lang="id-ID" b="1" dirty="0" smtClean="0"/>
              <a:t>Obesitas</a:t>
            </a:r>
          </a:p>
          <a:p>
            <a:pPr marL="708025">
              <a:buFont typeface="Courier New" pitchFamily="49" charset="0"/>
              <a:buChar char="o"/>
            </a:pPr>
            <a:r>
              <a:rPr lang="id-ID" b="1" dirty="0" smtClean="0"/>
              <a:t>Serat terlalu banyak </a:t>
            </a:r>
            <a:r>
              <a:rPr lang="id-ID" b="1" dirty="0" smtClean="0">
                <a:sym typeface="Wingdings" pitchFamily="2" charset="2"/>
              </a:rPr>
              <a:t> mengganggu penyerapan mineral</a:t>
            </a:r>
            <a:endParaRPr lang="id-ID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27360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05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08025" indent="-365125">
              <a:buFont typeface="Courier New" pitchFamily="49" charset="0"/>
              <a:buChar char="o"/>
            </a:pPr>
            <a:r>
              <a:rPr lang="id-ID" b="1" dirty="0" smtClean="0"/>
              <a:t>Konsumsi alkohol </a:t>
            </a:r>
            <a:r>
              <a:rPr lang="id-ID" b="1" dirty="0" smtClean="0">
                <a:sym typeface="Wingdings" pitchFamily="2" charset="2"/>
              </a:rPr>
              <a:t> menurunkan napsu makan, mengganggu proses pencernaan dan penyerapan zat gizi</a:t>
            </a:r>
          </a:p>
          <a:p>
            <a:pPr marL="708025" indent="-365125">
              <a:buFont typeface="Courier New" pitchFamily="49" charset="0"/>
              <a:buChar char="o"/>
            </a:pPr>
            <a:r>
              <a:rPr lang="id-ID" b="1" dirty="0" smtClean="0"/>
              <a:t>Intoleransi laktosa </a:t>
            </a:r>
            <a:r>
              <a:rPr lang="id-ID" b="1" dirty="0" smtClean="0">
                <a:sym typeface="Wingdings" pitchFamily="2" charset="2"/>
              </a:rPr>
              <a:t> diare, dan kram perut</a:t>
            </a:r>
            <a:endParaRPr lang="id-ID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323014"/>
              </p:ext>
            </p:extLst>
          </p:nvPr>
        </p:nvGraphicFramePr>
        <p:xfrm>
          <a:off x="395536" y="116632"/>
          <a:ext cx="8286776" cy="6515100"/>
        </p:xfrm>
        <a:graphic>
          <a:graphicData uri="http://schemas.openxmlformats.org/drawingml/2006/table">
            <a:tbl>
              <a:tblPr/>
              <a:tblGrid>
                <a:gridCol w="1943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1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1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4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Arial"/>
                          <a:ea typeface="Times New Roman"/>
                        </a:rPr>
                        <a:t>Jenis</a:t>
                      </a:r>
                      <a:r>
                        <a:rPr lang="en-US" sz="15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500" dirty="0" err="1">
                          <a:latin typeface="Arial"/>
                          <a:ea typeface="Times New Roman"/>
                        </a:rPr>
                        <a:t>Karbohidrat</a:t>
                      </a:r>
                      <a:endParaRPr lang="id-ID" sz="1500" dirty="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Arial"/>
                          <a:ea typeface="Times New Roman"/>
                        </a:rPr>
                        <a:t>Kelompok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Arial"/>
                          <a:ea typeface="Times New Roman"/>
                        </a:rPr>
                        <a:t>Sumber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2148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Arial"/>
                          <a:ea typeface="Times New Roman"/>
                        </a:rPr>
                        <a:t>Polisakarida</a:t>
                      </a:r>
                      <a:r>
                        <a:rPr lang="en-US" sz="1500" dirty="0">
                          <a:latin typeface="Arial"/>
                          <a:ea typeface="Times New Roman"/>
                        </a:rPr>
                        <a:t> :</a:t>
                      </a:r>
                      <a:endParaRPr lang="id-ID" sz="15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Arial"/>
                          <a:ea typeface="Times New Roman"/>
                        </a:rPr>
                        <a:t>Karbohidrat</a:t>
                      </a:r>
                      <a:r>
                        <a:rPr lang="en-US" sz="15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500" dirty="0" err="1">
                          <a:latin typeface="Arial"/>
                          <a:ea typeface="Times New Roman"/>
                        </a:rPr>
                        <a:t>kompleks</a:t>
                      </a:r>
                      <a:endParaRPr lang="id-ID" sz="1500" dirty="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Arial"/>
                          <a:ea typeface="Times New Roman"/>
                        </a:rPr>
                        <a:t>Tepung</a:t>
                      </a:r>
                      <a:endParaRPr lang="id-ID" sz="1500" dirty="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25730" indent="-125730"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1500" dirty="0">
                          <a:latin typeface="Arial"/>
                          <a:ea typeface="Times New Roman"/>
                        </a:rPr>
                        <a:t>-  Cereal, </a:t>
                      </a:r>
                      <a:r>
                        <a:rPr lang="en-US" sz="1500" dirty="0" err="1">
                          <a:latin typeface="Arial"/>
                          <a:ea typeface="Times New Roman"/>
                        </a:rPr>
                        <a:t>roti</a:t>
                      </a:r>
                      <a:r>
                        <a:rPr lang="en-US" sz="1500" dirty="0"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US" sz="1500" dirty="0" err="1">
                          <a:latin typeface="Arial"/>
                          <a:ea typeface="Times New Roman"/>
                        </a:rPr>
                        <a:t>krakers</a:t>
                      </a:r>
                      <a:endParaRPr lang="id-ID" sz="15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1500" dirty="0">
                          <a:latin typeface="Arial"/>
                          <a:ea typeface="Times New Roman"/>
                        </a:rPr>
                        <a:t>-  Pasta</a:t>
                      </a:r>
                      <a:endParaRPr lang="id-ID" sz="15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ahoma"/>
                        <a:buChar char="-"/>
                        <a:tabLst/>
                      </a:pPr>
                      <a:r>
                        <a:rPr lang="en-US" sz="1500" dirty="0" err="1">
                          <a:latin typeface="Arial"/>
                          <a:ea typeface="Times New Roman"/>
                          <a:cs typeface="Times New Roman"/>
                        </a:rPr>
                        <a:t>Beras</a:t>
                      </a:r>
                      <a:r>
                        <a:rPr lang="en-US" sz="1500" dirty="0"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500" dirty="0" err="1">
                          <a:latin typeface="Arial"/>
                          <a:ea typeface="Times New Roman"/>
                          <a:cs typeface="Times New Roman"/>
                        </a:rPr>
                        <a:t>jagung</a:t>
                      </a:r>
                      <a:r>
                        <a:rPr lang="en-US" sz="1500" dirty="0">
                          <a:latin typeface="Arial"/>
                          <a:ea typeface="Times New Roman"/>
                          <a:cs typeface="Times New Roman"/>
                        </a:rPr>
                        <a:t>, bulgur</a:t>
                      </a:r>
                      <a:endParaRPr lang="id-ID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ahoma"/>
                        <a:buChar char="-"/>
                        <a:tabLst/>
                      </a:pPr>
                      <a:r>
                        <a:rPr lang="en-US" sz="1500" dirty="0" err="1">
                          <a:latin typeface="Arial"/>
                          <a:ea typeface="Times New Roman"/>
                          <a:cs typeface="Times New Roman"/>
                        </a:rPr>
                        <a:t>Kacang-Kacangan</a:t>
                      </a:r>
                      <a:r>
                        <a:rPr lang="en-US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id-ID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ahoma"/>
                        <a:buChar char="-"/>
                        <a:tabLst/>
                      </a:pPr>
                      <a:r>
                        <a:rPr lang="en-US" sz="1500" dirty="0" err="1">
                          <a:latin typeface="Arial"/>
                          <a:ea typeface="Times New Roman"/>
                          <a:cs typeface="Times New Roman"/>
                        </a:rPr>
                        <a:t>Kentang</a:t>
                      </a:r>
                      <a:r>
                        <a:rPr lang="en-US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Arial"/>
                          <a:ea typeface="Times New Roman"/>
                          <a:cs typeface="Times New Roman"/>
                        </a:rPr>
                        <a:t>dan</a:t>
                      </a:r>
                      <a:r>
                        <a:rPr lang="en-US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Arial"/>
                          <a:ea typeface="Times New Roman"/>
                          <a:cs typeface="Times New Roman"/>
                        </a:rPr>
                        <a:t>sayuran</a:t>
                      </a:r>
                      <a:endParaRPr lang="id-ID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3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Arial"/>
                          <a:ea typeface="Times New Roman"/>
                        </a:rPr>
                        <a:t>Glikogen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500">
                          <a:latin typeface="Arial"/>
                          <a:ea typeface="Times New Roman"/>
                        </a:rPr>
                        <a:t>Jaringan hewan, hati dan daging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971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Arial"/>
                          <a:ea typeface="Times New Roman"/>
                        </a:rPr>
                        <a:t>Serat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ahoma"/>
                        <a:buChar char="-"/>
                        <a:tabLst>
                          <a:tab pos="125730" algn="l"/>
                        </a:tabLst>
                      </a:pPr>
                      <a:r>
                        <a:rPr lang="en-US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Arial"/>
                          <a:ea typeface="Times New Roman"/>
                          <a:cs typeface="Times New Roman"/>
                        </a:rPr>
                        <a:t>Tepung-Tepungan</a:t>
                      </a:r>
                      <a:endParaRPr lang="id-ID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ahoma"/>
                        <a:buChar char="-"/>
                        <a:tabLst>
                          <a:tab pos="125730" algn="l"/>
                        </a:tabLst>
                      </a:pPr>
                      <a:r>
                        <a:rPr lang="en-US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Arial"/>
                          <a:ea typeface="Times New Roman"/>
                          <a:cs typeface="Times New Roman"/>
                        </a:rPr>
                        <a:t>Buah</a:t>
                      </a:r>
                      <a:endParaRPr lang="id-ID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ahoma"/>
                        <a:buChar char="-"/>
                        <a:tabLst>
                          <a:tab pos="125730" algn="l"/>
                        </a:tabLst>
                      </a:pPr>
                      <a:r>
                        <a:rPr lang="en-US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Arial"/>
                          <a:ea typeface="Times New Roman"/>
                          <a:cs typeface="Times New Roman"/>
                        </a:rPr>
                        <a:t>Sayur</a:t>
                      </a:r>
                      <a:endParaRPr lang="id-ID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Tahoma"/>
                        <a:buChar char="-"/>
                        <a:tabLst>
                          <a:tab pos="125730" algn="l"/>
                        </a:tabLst>
                      </a:pPr>
                      <a:r>
                        <a:rPr lang="en-US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Arial"/>
                          <a:ea typeface="Times New Roman"/>
                          <a:cs typeface="Times New Roman"/>
                        </a:rPr>
                        <a:t>Kacang</a:t>
                      </a:r>
                      <a:r>
                        <a:rPr lang="en-US" sz="15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id-ID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430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Arial"/>
                          <a:ea typeface="Times New Roman"/>
                        </a:rPr>
                        <a:t>Disakarida :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Arial"/>
                          <a:ea typeface="Times New Roman"/>
                        </a:rPr>
                        <a:t>Karbohidrat sederhana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Arial"/>
                          <a:ea typeface="Times New Roman"/>
                        </a:rPr>
                        <a:t>Sukrosa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Arial"/>
                          <a:ea typeface="Times New Roman"/>
                        </a:rPr>
                        <a:t>Gula</a:t>
                      </a:r>
                      <a:r>
                        <a:rPr lang="en-US" sz="15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500" dirty="0" err="1">
                          <a:latin typeface="Arial"/>
                          <a:ea typeface="Times New Roman"/>
                        </a:rPr>
                        <a:t>meja</a:t>
                      </a:r>
                      <a:r>
                        <a:rPr lang="en-US" sz="1500" dirty="0"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US" sz="1500" dirty="0" err="1">
                          <a:latin typeface="Arial"/>
                          <a:ea typeface="Times New Roman"/>
                        </a:rPr>
                        <a:t>gula</a:t>
                      </a:r>
                      <a:r>
                        <a:rPr lang="en-US" sz="1500" dirty="0">
                          <a:latin typeface="Arial"/>
                          <a:ea typeface="Times New Roman"/>
                        </a:rPr>
                        <a:t> bit</a:t>
                      </a:r>
                      <a:endParaRPr lang="id-ID" sz="1500" dirty="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43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Arial"/>
                          <a:ea typeface="Times New Roman"/>
                        </a:rPr>
                        <a:t>Laktosa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Arial"/>
                          <a:ea typeface="Times New Roman"/>
                        </a:rPr>
                        <a:t>Susu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43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Arial"/>
                          <a:ea typeface="Times New Roman"/>
                        </a:rPr>
                        <a:t>Maltosa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Arial"/>
                          <a:ea typeface="Times New Roman"/>
                        </a:rPr>
                        <a:t>Gula</a:t>
                      </a:r>
                      <a:r>
                        <a:rPr lang="en-US" sz="1500" dirty="0">
                          <a:latin typeface="Arial"/>
                          <a:ea typeface="Times New Roman"/>
                        </a:rPr>
                        <a:t> malt</a:t>
                      </a:r>
                      <a:endParaRPr lang="id-ID" sz="1500" dirty="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4859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latin typeface="Arial"/>
                          <a:ea typeface="Times New Roman"/>
                        </a:rPr>
                        <a:t>Monosakarida :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latin typeface="Arial"/>
                          <a:ea typeface="Times New Roman"/>
                        </a:rPr>
                        <a:t>Gula tunggal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latin typeface="Arial"/>
                          <a:ea typeface="Times New Roman"/>
                        </a:rPr>
                        <a:t>Gula sederhana,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500">
                          <a:latin typeface="Arial"/>
                          <a:ea typeface="Times New Roman"/>
                        </a:rPr>
                        <a:t>Karbohidrat sederhana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Arial"/>
                          <a:ea typeface="Times New Roman"/>
                        </a:rPr>
                        <a:t>Glukosa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Arial"/>
                          <a:ea typeface="Times New Roman"/>
                        </a:rPr>
                        <a:t>(dextrosa)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Arial"/>
                          <a:ea typeface="Times New Roman"/>
                        </a:rPr>
                        <a:t>Sirup jagung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6728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Arial"/>
                          <a:ea typeface="Times New Roman"/>
                        </a:rPr>
                        <a:t>Fruktosa</a:t>
                      </a:r>
                      <a:endParaRPr lang="id-ID" sz="150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Arial"/>
                          <a:ea typeface="Times New Roman"/>
                        </a:rPr>
                        <a:t>Buah</a:t>
                      </a:r>
                      <a:r>
                        <a:rPr lang="en-US" sz="1500" dirty="0"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US" sz="1500" dirty="0" err="1">
                          <a:latin typeface="Arial"/>
                          <a:ea typeface="Times New Roman"/>
                        </a:rPr>
                        <a:t>Madu</a:t>
                      </a:r>
                      <a:endParaRPr lang="id-ID" sz="1500" dirty="0">
                        <a:latin typeface="Times New Roman"/>
                        <a:ea typeface="Times New Roman"/>
                      </a:endParaRPr>
                    </a:p>
                  </a:txBody>
                  <a:tcPr marL="64966" marR="649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Protein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Protein merupakan komponen fungsional dan struktural utama sel-sel dalam tubuh</a:t>
            </a:r>
            <a:r>
              <a:rPr lang="id-ID" b="1" dirty="0" smtClean="0"/>
              <a:t>.</a:t>
            </a:r>
          </a:p>
          <a:p>
            <a:r>
              <a:rPr lang="id-ID" b="1" dirty="0"/>
              <a:t>Semua enzim, zat pembawa </a:t>
            </a:r>
            <a:r>
              <a:rPr lang="id-ID" b="1" i="1" dirty="0"/>
              <a:t>(carrier)</a:t>
            </a:r>
            <a:r>
              <a:rPr lang="id-ID" b="1" dirty="0"/>
              <a:t> dalam darah, matriks intraseluler, dan sebagian besar hormon tersusun atas protein</a:t>
            </a:r>
            <a:r>
              <a:rPr lang="id-ID" b="1" dirty="0" smtClean="0"/>
              <a:t>.</a:t>
            </a:r>
          </a:p>
          <a:p>
            <a:r>
              <a:rPr lang="id-ID" b="1" dirty="0"/>
              <a:t>Protein menyusun sekitar 20% dari berat badan normal orang dewasa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332656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Klasifikasi protein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137528"/>
              </p:ext>
            </p:extLst>
          </p:nvPr>
        </p:nvGraphicFramePr>
        <p:xfrm>
          <a:off x="1214414" y="1052736"/>
          <a:ext cx="6786610" cy="5145430"/>
        </p:xfrm>
        <a:graphic>
          <a:graphicData uri="http://schemas.openxmlformats.org/drawingml/2006/table">
            <a:tbl>
              <a:tblPr/>
              <a:tblGrid>
                <a:gridCol w="53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5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96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latin typeface="Arial"/>
                          <a:ea typeface="Times New Roman"/>
                        </a:rPr>
                        <a:t>No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latin typeface="Arial"/>
                          <a:ea typeface="Times New Roman"/>
                        </a:rPr>
                        <a:t>Asam Amino Essensial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Asam Amino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Non Essensial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Senyawa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lain yang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diklasifikasikan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sebagai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Asam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Amino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1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Threonine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Glycine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Asam Hydroksiglutamat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2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Valin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Alanine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Hydroksilysine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3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Tryptophan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Serine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Hydroksiproline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4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Isoleucine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Cystein*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Thyroxine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5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Leucine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Tyrosine*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Norleucine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6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Lysine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Asam Aspartat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Cystine*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8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7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Phenylalanine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Asam Glutamat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8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8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Methionine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Proline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8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9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Histidine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Asparagine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8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10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Arginine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*</a:t>
                      </a:r>
                      <a:endParaRPr lang="id-ID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Glutamine</a:t>
                      </a:r>
                      <a:endParaRPr lang="id-ID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Fungsi Protein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Di </a:t>
            </a:r>
            <a:r>
              <a:rPr lang="id-ID" b="1" dirty="0"/>
              <a:t>dalam tubuh protein memiliki fungsi yang sangat penting, yaitu :</a:t>
            </a:r>
          </a:p>
          <a:p>
            <a:pPr lvl="0"/>
            <a:r>
              <a:rPr lang="id-ID" b="1" dirty="0"/>
              <a:t>Memperbaiki protein jaringan tubuh yang aus terpakai (</a:t>
            </a:r>
            <a:r>
              <a:rPr lang="id-ID" b="1" i="1" dirty="0"/>
              <a:t>Katabolisme</a:t>
            </a:r>
            <a:r>
              <a:rPr lang="id-ID" b="1" dirty="0"/>
              <a:t>) </a:t>
            </a:r>
          </a:p>
          <a:p>
            <a:pPr lvl="0"/>
            <a:r>
              <a:rPr lang="id-ID" b="1" dirty="0"/>
              <a:t>Membangun jaringan baru (</a:t>
            </a:r>
            <a:r>
              <a:rPr lang="id-ID" b="1" i="1" dirty="0"/>
              <a:t>anabolisme</a:t>
            </a:r>
            <a:r>
              <a:rPr lang="id-ID" b="1" dirty="0"/>
              <a:t>) terutama pada periode pertumbuhan (bayi, anak-anak, remaja dan kehamilan).</a:t>
            </a:r>
          </a:p>
          <a:p>
            <a:pPr lvl="0"/>
            <a:r>
              <a:rPr lang="id-ID" b="1" dirty="0"/>
              <a:t>Sumber energi, yaitu menghasilkan 4 kkal/ gram protein.</a:t>
            </a:r>
          </a:p>
          <a:p>
            <a:endParaRPr lang="id-ID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b="1" dirty="0" smtClean="0"/>
              <a:t>Berperan dalam berbagai sekresi tubuh (enzim dan hormon)</a:t>
            </a:r>
            <a:endParaRPr lang="id-ID" b="1" dirty="0" smtClean="0"/>
          </a:p>
          <a:p>
            <a:pPr lvl="0"/>
            <a:r>
              <a:rPr lang="fi-FI" b="1" dirty="0" smtClean="0"/>
              <a:t>Mengatur proses osmotik antar/dari berbagai cairan tubuh (jika kekurangan : menyebabkan </a:t>
            </a:r>
            <a:r>
              <a:rPr lang="fi-FI" b="1" i="1" dirty="0" smtClean="0"/>
              <a:t>oedema</a:t>
            </a:r>
            <a:r>
              <a:rPr lang="fi-FI" b="1" dirty="0" smtClean="0"/>
              <a:t>).</a:t>
            </a:r>
            <a:endParaRPr lang="id-ID" b="1" dirty="0" smtClean="0"/>
          </a:p>
          <a:p>
            <a:pPr lvl="0"/>
            <a:r>
              <a:rPr lang="fi-FI" b="1" dirty="0" smtClean="0"/>
              <a:t>Mengatur keseimbangan asam basa dalam darah dan jaringan-jaringan (sifat amfoter protein, sebagai “</a:t>
            </a:r>
            <a:r>
              <a:rPr lang="fi-FI" b="1" i="1" dirty="0" smtClean="0"/>
              <a:t>buffer</a:t>
            </a:r>
            <a:r>
              <a:rPr lang="fi-FI" b="1" dirty="0" smtClean="0"/>
              <a:t>”) </a:t>
            </a:r>
            <a:endParaRPr lang="id-ID" b="1" dirty="0" smtClean="0"/>
          </a:p>
          <a:p>
            <a:endParaRPr lang="id-ID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b="1" dirty="0" smtClean="0"/>
              <a:t>Berperan dalam transpor zat gizi, contoh: lipoprotein untuk transpor trigliserida, kolesterol, fosfolipida dan vitamin larut lemak.</a:t>
            </a:r>
            <a:endParaRPr lang="id-ID" b="1" dirty="0" smtClean="0"/>
          </a:p>
          <a:p>
            <a:pPr lvl="0"/>
            <a:r>
              <a:rPr lang="fi-FI" b="1" dirty="0" smtClean="0"/>
              <a:t>Membantu pembentukan antibodi, berperan dalam mencegah tubuh dari penyakit. </a:t>
            </a:r>
            <a:endParaRPr lang="id-ID" b="1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 rotWithShape="1">
          <a:blip r:embed="rId2"/>
          <a:srcRect l="1422" b="74961"/>
          <a:stretch/>
        </p:blipFill>
        <p:spPr bwMode="auto">
          <a:xfrm>
            <a:off x="4714876" y="2276872"/>
            <a:ext cx="4429124" cy="2807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28596" y="357166"/>
            <a:ext cx="4038600" cy="104298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id-ID" b="1" dirty="0" smtClean="0"/>
              <a:t>Angka Kecukupan Gizi (AKG) tahun 2004</a:t>
            </a:r>
            <a:r>
              <a:rPr lang="id-ID" b="1" dirty="0" smtClean="0">
                <a:sym typeface="Wingdings" pitchFamily="2" charset="2"/>
              </a:rPr>
              <a:t></a:t>
            </a:r>
            <a:endParaRPr lang="id-ID" b="1" dirty="0"/>
          </a:p>
        </p:txBody>
      </p:sp>
      <p:sp>
        <p:nvSpPr>
          <p:cNvPr id="8" name="Content Placeholder 5"/>
          <p:cNvSpPr>
            <a:spLocks noGrp="1"/>
          </p:cNvSpPr>
          <p:nvPr>
            <p:ph sz="half" idx="2"/>
          </p:nvPr>
        </p:nvSpPr>
        <p:spPr>
          <a:xfrm>
            <a:off x="285720" y="3143248"/>
            <a:ext cx="4429156" cy="3143272"/>
          </a:xfrm>
        </p:spPr>
        <p:txBody>
          <a:bodyPr/>
          <a:lstStyle/>
          <a:p>
            <a:pPr marL="182563" indent="-182563"/>
            <a:r>
              <a:rPr lang="id-ID" b="1" dirty="0"/>
              <a:t>Pola kebutuhan protein </a:t>
            </a:r>
            <a:r>
              <a:rPr lang="id-ID" b="1" dirty="0" smtClean="0"/>
              <a:t>per </a:t>
            </a:r>
            <a:r>
              <a:rPr lang="id-ID" b="1" dirty="0"/>
              <a:t>kg BB/hari meningkat pesat sampai akhir usia </a:t>
            </a:r>
            <a:r>
              <a:rPr lang="id-ID" b="1" dirty="0" smtClean="0"/>
              <a:t>remaja</a:t>
            </a:r>
          </a:p>
          <a:p>
            <a:pPr marL="182563" indent="-182563"/>
            <a:r>
              <a:rPr lang="id-ID" b="1" dirty="0"/>
              <a:t>kemudian konstan pada usia remaja dan dewasa, yakni 0.66 g/kg BB/hari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b="1" dirty="0"/>
              <a:t>Defisiensi dan Kelebihan Protein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Kwashiorkor</a:t>
            </a:r>
            <a:endParaRPr lang="id-ID" b="1" dirty="0"/>
          </a:p>
          <a:p>
            <a:pPr lvl="0"/>
            <a:r>
              <a:rPr lang="en-US" b="1" dirty="0" err="1"/>
              <a:t>Kekurangan</a:t>
            </a:r>
            <a:r>
              <a:rPr lang="en-US" b="1" dirty="0"/>
              <a:t> </a:t>
            </a:r>
            <a:r>
              <a:rPr lang="en-US" b="1" dirty="0" err="1"/>
              <a:t>Kalori</a:t>
            </a:r>
            <a:r>
              <a:rPr lang="en-US" b="1" dirty="0"/>
              <a:t> Protein (KKP)</a:t>
            </a:r>
            <a:endParaRPr lang="id-ID" b="1" dirty="0"/>
          </a:p>
          <a:p>
            <a:pPr lvl="0"/>
            <a:r>
              <a:rPr lang="en-US" b="1" dirty="0" err="1"/>
              <a:t>Busung</a:t>
            </a:r>
            <a:r>
              <a:rPr lang="en-US" b="1" dirty="0"/>
              <a:t> </a:t>
            </a:r>
            <a:r>
              <a:rPr lang="en-US" b="1" dirty="0" err="1"/>
              <a:t>Lapar</a:t>
            </a:r>
            <a:r>
              <a:rPr lang="en-US" b="1" dirty="0"/>
              <a:t> </a:t>
            </a:r>
            <a:endParaRPr lang="id-ID" b="1" dirty="0"/>
          </a:p>
          <a:p>
            <a:r>
              <a:rPr lang="en-US" b="1" dirty="0" err="1" smtClean="0"/>
              <a:t>Obesitas</a:t>
            </a:r>
            <a:endParaRPr lang="id-ID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642934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Pangan</a:t>
            </a:r>
            <a:r>
              <a:rPr lang="en-US" b="1" dirty="0"/>
              <a:t> </a:t>
            </a:r>
            <a:r>
              <a:rPr lang="en-US" b="1" dirty="0" err="1"/>
              <a:t>Sumber</a:t>
            </a:r>
            <a:r>
              <a:rPr lang="en-US" b="1" dirty="0"/>
              <a:t> Protein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00100" y="714356"/>
          <a:ext cx="7072362" cy="6000766"/>
        </p:xfrm>
        <a:graphic>
          <a:graphicData uri="http://schemas.openxmlformats.org/drawingml/2006/table">
            <a:tbl>
              <a:tblPr/>
              <a:tblGrid>
                <a:gridCol w="49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8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0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1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3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No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Golongan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Pangan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Protein (gr)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BDD (%)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1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ahoma"/>
                          <a:ea typeface="Times New Roman"/>
                        </a:rPr>
                        <a:t>Daging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ahoma"/>
                          <a:ea typeface="Times New Roman"/>
                        </a:rPr>
                        <a:t>Daging</a:t>
                      </a:r>
                      <a:r>
                        <a:rPr lang="en-US" sz="1000" dirty="0"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ahoma"/>
                          <a:ea typeface="Times New Roman"/>
                        </a:rPr>
                        <a:t>sapi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18.8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100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2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Daging kerbau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18.7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100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3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Daging kambing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16.6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100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Telur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Telur bebek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13.1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90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Telur ayam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12.8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90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6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ahoma"/>
                          <a:ea typeface="Times New Roman"/>
                        </a:rPr>
                        <a:t>Ikan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ahoma"/>
                          <a:ea typeface="Times New Roman"/>
                        </a:rPr>
                        <a:t>Ikan</a:t>
                      </a:r>
                      <a:r>
                        <a:rPr lang="en-US" sz="1000" dirty="0"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ahoma"/>
                          <a:ea typeface="Times New Roman"/>
                        </a:rPr>
                        <a:t>kembung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22.0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80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7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Ikan bandeng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20.0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80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Ikan mujair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18.7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80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Ikan mas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16.0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80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Kacang-kacangan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Kacang kedelai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34.1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100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11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Kc. Tanah, kupas kulit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25.3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100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12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Kacang hijau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22.2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100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13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ahoma"/>
                          <a:ea typeface="Times New Roman"/>
                        </a:rPr>
                        <a:t>Padi-padian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Beras ketan hitam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7.0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100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14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Beras giling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6.8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100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15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ahoma"/>
                          <a:ea typeface="Times New Roman"/>
                        </a:rPr>
                        <a:t>Beras</a:t>
                      </a:r>
                      <a:r>
                        <a:rPr lang="en-US" sz="1000" dirty="0"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ahoma"/>
                          <a:ea typeface="Times New Roman"/>
                        </a:rPr>
                        <a:t>ketan</a:t>
                      </a:r>
                      <a:r>
                        <a:rPr lang="en-US" sz="1000" dirty="0"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ahoma"/>
                          <a:ea typeface="Times New Roman"/>
                        </a:rPr>
                        <a:t>putih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6.7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100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Buah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Cempedak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3.0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30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17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Durian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2.5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22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Pisang raja uli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2.0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75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19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Sayuran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Jamur kuping kering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16.0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100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20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ahoma"/>
                          <a:ea typeface="Times New Roman"/>
                        </a:rPr>
                        <a:t>Daun</a:t>
                      </a:r>
                      <a:r>
                        <a:rPr lang="en-US" sz="1000" dirty="0"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ahoma"/>
                          <a:ea typeface="Times New Roman"/>
                        </a:rPr>
                        <a:t>singkong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6.8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87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21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Gula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Gula merah tebu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0.4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100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22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Gula pasir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0.0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100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23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Minyak/Lemak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Lemak kerbau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1.5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100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24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Minyak kelapa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1.0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100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25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Margarine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0.6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ahoma"/>
                          <a:ea typeface="Times New Roman"/>
                        </a:rPr>
                        <a:t>100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26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atin typeface="Tahoma"/>
                          <a:ea typeface="Times New Roman"/>
                        </a:rPr>
                        <a:t>Minyak</a:t>
                      </a:r>
                      <a:r>
                        <a:rPr lang="en-US" sz="1000" dirty="0"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ahoma"/>
                          <a:ea typeface="Times New Roman"/>
                        </a:rPr>
                        <a:t>kelapa</a:t>
                      </a:r>
                      <a:r>
                        <a:rPr lang="en-US" sz="1000" dirty="0"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ahoma"/>
                          <a:ea typeface="Times New Roman"/>
                        </a:rPr>
                        <a:t>sawit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0.0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ahoma"/>
                          <a:ea typeface="Times New Roman"/>
                        </a:rPr>
                        <a:t>100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30" y="568344"/>
            <a:ext cx="6673174" cy="602900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err="1"/>
              <a:t>Hubungan</a:t>
            </a:r>
            <a:r>
              <a:rPr lang="en-US" sz="4400" b="1" dirty="0"/>
              <a:t> </a:t>
            </a:r>
            <a:r>
              <a:rPr lang="en-US" sz="4400" b="1" dirty="0" err="1"/>
              <a:t>Gizi</a:t>
            </a:r>
            <a:r>
              <a:rPr lang="en-US" sz="4400" b="1" dirty="0"/>
              <a:t> </a:t>
            </a:r>
            <a:r>
              <a:rPr lang="id-ID" sz="4400" b="1" dirty="0" err="1" smtClean="0"/>
              <a:t>d</a:t>
            </a:r>
            <a:r>
              <a:rPr lang="en-US" sz="4400" b="1" dirty="0" err="1" smtClean="0"/>
              <a:t>engan</a:t>
            </a:r>
            <a:r>
              <a:rPr lang="en-US" sz="4400" b="1" dirty="0" smtClean="0"/>
              <a:t> </a:t>
            </a:r>
            <a:r>
              <a:rPr lang="en-US" sz="4400" b="1" dirty="0"/>
              <a:t>Proses </a:t>
            </a:r>
            <a:r>
              <a:rPr lang="en-US" sz="4400" b="1" dirty="0" err="1" smtClean="0"/>
              <a:t>Tubuh</a:t>
            </a:r>
            <a:r>
              <a:rPr lang="id-ID" sz="4000" b="1" dirty="0" smtClean="0"/>
              <a:t/>
            </a:r>
            <a:br>
              <a:rPr lang="id-ID" sz="4000" b="1" dirty="0" smtClean="0"/>
            </a:br>
            <a:r>
              <a:rPr lang="id-ID" altLang="id-ID" dirty="0" smtClean="0"/>
              <a:t/>
            </a:r>
            <a:br>
              <a:rPr lang="id-ID" altLang="id-ID" dirty="0" smtClean="0"/>
            </a:br>
            <a:r>
              <a:rPr lang="en-US" altLang="id-ID" dirty="0" err="1" smtClean="0"/>
              <a:t>Makanan</a:t>
            </a:r>
            <a:r>
              <a:rPr lang="en-US" altLang="id-ID" dirty="0" smtClean="0"/>
              <a:t> </a:t>
            </a:r>
            <a:r>
              <a:rPr lang="en-US" altLang="id-ID" dirty="0" err="1"/>
              <a:t>sehari-hari</a:t>
            </a:r>
            <a:r>
              <a:rPr lang="en-US" altLang="id-ID" dirty="0"/>
              <a:t> yang </a:t>
            </a:r>
            <a:r>
              <a:rPr lang="en-US" altLang="id-ID" dirty="0" err="1"/>
              <a:t>dipilih</a:t>
            </a:r>
            <a:r>
              <a:rPr lang="en-US" altLang="id-ID" dirty="0"/>
              <a:t> </a:t>
            </a:r>
            <a:r>
              <a:rPr lang="en-US" altLang="id-ID" dirty="0" err="1"/>
              <a:t>dengan</a:t>
            </a:r>
            <a:r>
              <a:rPr lang="en-US" altLang="id-ID" dirty="0"/>
              <a:t> </a:t>
            </a:r>
            <a:r>
              <a:rPr lang="en-US" altLang="id-ID" dirty="0" err="1"/>
              <a:t>baik</a:t>
            </a:r>
            <a:r>
              <a:rPr lang="en-US" altLang="id-ID" dirty="0"/>
              <a:t> </a:t>
            </a:r>
            <a:r>
              <a:rPr lang="en-US" altLang="id-ID" dirty="0" err="1"/>
              <a:t>akan</a:t>
            </a:r>
            <a:r>
              <a:rPr lang="en-US" altLang="id-ID" dirty="0"/>
              <a:t> </a:t>
            </a:r>
            <a:r>
              <a:rPr lang="en-US" altLang="id-ID" dirty="0" err="1"/>
              <a:t>memberikan</a:t>
            </a:r>
            <a:r>
              <a:rPr lang="en-US" altLang="id-ID" dirty="0"/>
              <a:t> </a:t>
            </a:r>
            <a:r>
              <a:rPr lang="en-US" altLang="id-ID" dirty="0" err="1"/>
              <a:t>semua</a:t>
            </a:r>
            <a:r>
              <a:rPr lang="en-US" altLang="id-ID" dirty="0"/>
              <a:t> </a:t>
            </a:r>
            <a:r>
              <a:rPr lang="en-US" altLang="id-ID" dirty="0" err="1"/>
              <a:t>zat</a:t>
            </a:r>
            <a:r>
              <a:rPr lang="en-US" altLang="id-ID" dirty="0"/>
              <a:t> </a:t>
            </a:r>
            <a:r>
              <a:rPr lang="en-US" altLang="id-ID" dirty="0" err="1"/>
              <a:t>gizi</a:t>
            </a:r>
            <a:r>
              <a:rPr lang="en-US" altLang="id-ID" dirty="0"/>
              <a:t> yang </a:t>
            </a:r>
            <a:r>
              <a:rPr lang="en-US" altLang="id-ID" dirty="0" err="1"/>
              <a:t>dibutuhkan</a:t>
            </a:r>
            <a:r>
              <a:rPr lang="en-US" altLang="id-ID" dirty="0"/>
              <a:t> </a:t>
            </a:r>
            <a:r>
              <a:rPr lang="en-US" altLang="id-ID" dirty="0" err="1"/>
              <a:t>untuk</a:t>
            </a:r>
            <a:r>
              <a:rPr lang="en-US" altLang="id-ID" dirty="0"/>
              <a:t> </a:t>
            </a:r>
            <a:r>
              <a:rPr lang="en-US" altLang="id-ID" dirty="0" err="1"/>
              <a:t>fungsi</a:t>
            </a:r>
            <a:r>
              <a:rPr lang="en-US" altLang="id-ID" dirty="0"/>
              <a:t> normal </a:t>
            </a:r>
            <a:r>
              <a:rPr lang="en-US" altLang="id-ID" dirty="0" err="1"/>
              <a:t>tubuh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bila</a:t>
            </a:r>
            <a:r>
              <a:rPr lang="en-US" altLang="id-ID" dirty="0"/>
              <a:t> </a:t>
            </a:r>
            <a:r>
              <a:rPr lang="en-US" altLang="id-ID" dirty="0" err="1"/>
              <a:t>tidak</a:t>
            </a:r>
            <a:r>
              <a:rPr lang="en-US" altLang="id-ID" dirty="0"/>
              <a:t> </a:t>
            </a:r>
            <a:r>
              <a:rPr lang="en-US" altLang="id-ID" dirty="0" err="1"/>
              <a:t>dipilih</a:t>
            </a:r>
            <a:r>
              <a:rPr lang="en-US" altLang="id-ID" dirty="0"/>
              <a:t> </a:t>
            </a:r>
            <a:r>
              <a:rPr lang="en-US" altLang="id-ID" dirty="0" err="1"/>
              <a:t>dengan</a:t>
            </a:r>
            <a:r>
              <a:rPr lang="en-US" altLang="id-ID" dirty="0"/>
              <a:t> </a:t>
            </a:r>
            <a:r>
              <a:rPr lang="en-US" altLang="id-ID" dirty="0" err="1"/>
              <a:t>baik</a:t>
            </a:r>
            <a:r>
              <a:rPr lang="en-US" altLang="id-ID" dirty="0"/>
              <a:t> </a:t>
            </a:r>
            <a:r>
              <a:rPr lang="en-US" altLang="id-ID" dirty="0" err="1"/>
              <a:t>tubuh</a:t>
            </a:r>
            <a:r>
              <a:rPr lang="en-US" altLang="id-ID" dirty="0"/>
              <a:t> </a:t>
            </a:r>
            <a:r>
              <a:rPr lang="en-US" altLang="id-ID" dirty="0" err="1"/>
              <a:t>akan</a:t>
            </a:r>
            <a:r>
              <a:rPr lang="en-US" altLang="id-ID" dirty="0"/>
              <a:t> </a:t>
            </a:r>
            <a:r>
              <a:rPr lang="en-US" altLang="id-ID" dirty="0" err="1"/>
              <a:t>mengalami</a:t>
            </a:r>
            <a:r>
              <a:rPr lang="en-US" altLang="id-ID" dirty="0"/>
              <a:t> </a:t>
            </a:r>
            <a:r>
              <a:rPr lang="en-US" altLang="id-ID" dirty="0" err="1"/>
              <a:t>kekurangan</a:t>
            </a:r>
            <a:r>
              <a:rPr lang="en-US" altLang="id-ID" dirty="0"/>
              <a:t> </a:t>
            </a:r>
            <a:r>
              <a:rPr lang="en-US" altLang="id-ID" dirty="0" err="1"/>
              <a:t>zat-zat</a:t>
            </a:r>
            <a:r>
              <a:rPr lang="en-US" altLang="id-ID" dirty="0"/>
              <a:t> </a:t>
            </a:r>
            <a:r>
              <a:rPr lang="en-US" altLang="id-ID" dirty="0" err="1"/>
              <a:t>gizi</a:t>
            </a:r>
            <a:r>
              <a:rPr lang="en-US" altLang="id-ID" dirty="0"/>
              <a:t> </a:t>
            </a:r>
            <a:r>
              <a:rPr lang="en-US" altLang="id-ID" dirty="0" err="1"/>
              <a:t>tertentu</a:t>
            </a:r>
            <a:r>
              <a:rPr lang="en-US" altLang="id-ID" dirty="0"/>
              <a:t>.</a:t>
            </a:r>
            <a:br>
              <a:rPr lang="en-US" altLang="id-ID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714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Lemak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1 g lemak dapat memberikan sumbangan energi sebesar 9 kkal</a:t>
            </a:r>
            <a:r>
              <a:rPr lang="id-ID" b="1" dirty="0" smtClean="0"/>
              <a:t>,</a:t>
            </a:r>
          </a:p>
          <a:p>
            <a:r>
              <a:rPr lang="id-ID" b="1" dirty="0"/>
              <a:t>Lemak  dan minyak berperan penting dalam menjaga kesehatan tubuh </a:t>
            </a:r>
            <a:r>
              <a:rPr lang="id-ID" b="1" dirty="0" smtClean="0"/>
              <a:t>manusia</a:t>
            </a:r>
          </a:p>
          <a:p>
            <a:r>
              <a:rPr lang="id-ID" b="1" dirty="0"/>
              <a:t>meningkatkan jumlah energi serta menambah lezatnya suatu hidangan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/>
              <a:t>Klasifikasi Asam Lemak menurut Ada Tidaknya Ikatan Rangkap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Asam</a:t>
            </a:r>
            <a:r>
              <a:rPr lang="en-US" b="1" dirty="0"/>
              <a:t> </a:t>
            </a:r>
            <a:r>
              <a:rPr lang="en-US" b="1" dirty="0" err="1"/>
              <a:t>Lemak</a:t>
            </a:r>
            <a:r>
              <a:rPr lang="en-US" b="1" dirty="0"/>
              <a:t> </a:t>
            </a:r>
            <a:r>
              <a:rPr lang="en-US" b="1" dirty="0" err="1"/>
              <a:t>Jenuh</a:t>
            </a:r>
            <a:r>
              <a:rPr lang="en-US" b="1" dirty="0"/>
              <a:t> (</a:t>
            </a:r>
            <a:r>
              <a:rPr lang="en-US" b="1" i="1" dirty="0"/>
              <a:t>Saturated Fatty Acid</a:t>
            </a:r>
            <a:r>
              <a:rPr lang="en-US" b="1" dirty="0"/>
              <a:t>) (C</a:t>
            </a:r>
            <a:r>
              <a:rPr lang="en-US" b="1" baseline="-25000" dirty="0"/>
              <a:t>n</a:t>
            </a:r>
            <a:r>
              <a:rPr lang="en-US" b="1" dirty="0"/>
              <a:t>H</a:t>
            </a:r>
            <a:r>
              <a:rPr lang="en-US" b="1" baseline="-25000" dirty="0"/>
              <a:t>2n</a:t>
            </a:r>
            <a:r>
              <a:rPr lang="en-US" b="1" dirty="0"/>
              <a:t>O</a:t>
            </a:r>
            <a:r>
              <a:rPr lang="en-US" b="1" baseline="-25000" dirty="0"/>
              <a:t>2</a:t>
            </a:r>
            <a:r>
              <a:rPr lang="en-US" b="1" dirty="0" smtClean="0"/>
              <a:t>)</a:t>
            </a:r>
            <a:endParaRPr lang="id-ID" b="1" dirty="0" smtClean="0"/>
          </a:p>
          <a:p>
            <a:r>
              <a:rPr lang="fi-FI" b="1" dirty="0"/>
              <a:t>Asam Lemak Tak Jenuh Tunggal (</a:t>
            </a:r>
            <a:r>
              <a:rPr lang="fi-FI" b="1" i="1" dirty="0"/>
              <a:t>Mono Unsaturated Fatty Acids)</a:t>
            </a:r>
            <a:r>
              <a:rPr lang="fi-FI" b="1" dirty="0"/>
              <a:t> (C</a:t>
            </a:r>
            <a:r>
              <a:rPr lang="fi-FI" b="1" baseline="-25000" dirty="0"/>
              <a:t>n</a:t>
            </a:r>
            <a:r>
              <a:rPr lang="fi-FI" b="1" dirty="0"/>
              <a:t>H</a:t>
            </a:r>
            <a:r>
              <a:rPr lang="fi-FI" b="1" baseline="-25000" dirty="0"/>
              <a:t>2n-2</a:t>
            </a:r>
            <a:r>
              <a:rPr lang="fi-FI" b="1" dirty="0"/>
              <a:t>O</a:t>
            </a:r>
            <a:r>
              <a:rPr lang="fi-FI" b="1" baseline="-25000" dirty="0"/>
              <a:t>2)</a:t>
            </a:r>
            <a:r>
              <a:rPr lang="fi-FI" b="1" dirty="0"/>
              <a:t>, </a:t>
            </a:r>
            <a:endParaRPr lang="id-ID" b="1" dirty="0" smtClean="0"/>
          </a:p>
          <a:p>
            <a:r>
              <a:rPr lang="pl-PL" b="1" dirty="0"/>
              <a:t>Asam Lemak Tak Jenuh Jamak (</a:t>
            </a:r>
            <a:r>
              <a:rPr lang="pl-PL" b="1" i="1" dirty="0"/>
              <a:t>Poly Unsaturated Fatty Acid) </a:t>
            </a:r>
            <a:r>
              <a:rPr lang="pl-PL" b="1" dirty="0"/>
              <a:t>(C</a:t>
            </a:r>
            <a:r>
              <a:rPr lang="pl-PL" b="1" baseline="-25000" dirty="0"/>
              <a:t>n</a:t>
            </a:r>
            <a:r>
              <a:rPr lang="pl-PL" b="1" dirty="0"/>
              <a:t>H</a:t>
            </a:r>
            <a:r>
              <a:rPr lang="pl-PL" b="1" baseline="-25000" dirty="0"/>
              <a:t>2n-jumlah ikatan x 2 </a:t>
            </a:r>
            <a:r>
              <a:rPr lang="pl-PL" b="1" dirty="0"/>
              <a:t>O</a:t>
            </a:r>
            <a:r>
              <a:rPr lang="pl-PL" b="1" baseline="-25000" dirty="0"/>
              <a:t>2</a:t>
            </a:r>
            <a:r>
              <a:rPr lang="pl-PL" b="1" dirty="0"/>
              <a:t>)</a:t>
            </a:r>
            <a:endParaRPr lang="id-ID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Lemak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Penghasil</a:t>
            </a:r>
            <a:r>
              <a:rPr lang="en-US" b="1" dirty="0"/>
              <a:t> </a:t>
            </a:r>
            <a:r>
              <a:rPr lang="en-US" b="1" dirty="0" err="1"/>
              <a:t>energi</a:t>
            </a:r>
            <a:endParaRPr lang="id-ID" b="1" dirty="0"/>
          </a:p>
          <a:p>
            <a:pPr lvl="0"/>
            <a:r>
              <a:rPr lang="en-US" b="1" dirty="0" err="1"/>
              <a:t>Pembangun</a:t>
            </a:r>
            <a:r>
              <a:rPr lang="en-US" b="1" dirty="0"/>
              <a:t>/</a:t>
            </a:r>
            <a:r>
              <a:rPr lang="en-US" b="1" dirty="0" err="1"/>
              <a:t>pembentuk</a:t>
            </a:r>
            <a:r>
              <a:rPr lang="en-US" b="1" dirty="0"/>
              <a:t> </a:t>
            </a:r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tubuh</a:t>
            </a:r>
            <a:endParaRPr lang="id-ID" b="1" dirty="0"/>
          </a:p>
          <a:p>
            <a:pPr lvl="0"/>
            <a:r>
              <a:rPr lang="en-US" b="1" dirty="0"/>
              <a:t>Protein – Sparer</a:t>
            </a:r>
            <a:endParaRPr lang="id-ID" b="1" dirty="0"/>
          </a:p>
          <a:p>
            <a:r>
              <a:rPr lang="en-US" b="1" dirty="0" err="1"/>
              <a:t>Penghasil</a:t>
            </a:r>
            <a:r>
              <a:rPr lang="en-US" b="1" dirty="0"/>
              <a:t> </a:t>
            </a:r>
            <a:r>
              <a:rPr lang="en-US" b="1" dirty="0" err="1"/>
              <a:t>asam</a:t>
            </a:r>
            <a:r>
              <a:rPr lang="en-US" b="1" dirty="0"/>
              <a:t> </a:t>
            </a:r>
            <a:r>
              <a:rPr lang="en-US" b="1" dirty="0" err="1"/>
              <a:t>lemak</a:t>
            </a:r>
            <a:r>
              <a:rPr lang="en-US" b="1" dirty="0"/>
              <a:t> </a:t>
            </a:r>
            <a:r>
              <a:rPr lang="en-US" b="1" dirty="0" err="1"/>
              <a:t>essensial</a:t>
            </a:r>
            <a:r>
              <a:rPr lang="en-US" b="1" dirty="0"/>
              <a:t> </a:t>
            </a:r>
            <a:endParaRPr lang="id-ID" b="1" dirty="0" smtClean="0"/>
          </a:p>
          <a:p>
            <a:r>
              <a:rPr lang="fr-FR" b="1" dirty="0"/>
              <a:t>Carrier (</a:t>
            </a:r>
            <a:r>
              <a:rPr lang="fr-FR" b="1" dirty="0" err="1"/>
              <a:t>pembawa</a:t>
            </a:r>
            <a:r>
              <a:rPr lang="fr-FR" b="1" dirty="0"/>
              <a:t>) </a:t>
            </a:r>
            <a:r>
              <a:rPr lang="fr-FR" b="1" dirty="0" err="1"/>
              <a:t>vitamin</a:t>
            </a:r>
            <a:r>
              <a:rPr lang="fr-FR" b="1" dirty="0"/>
              <a:t> </a:t>
            </a:r>
            <a:r>
              <a:rPr lang="fr-FR" b="1" dirty="0" err="1"/>
              <a:t>larut</a:t>
            </a:r>
            <a:r>
              <a:rPr lang="fr-FR" b="1" dirty="0"/>
              <a:t> </a:t>
            </a:r>
            <a:r>
              <a:rPr lang="fr-FR" b="1" dirty="0" err="1"/>
              <a:t>dalam</a:t>
            </a:r>
            <a:r>
              <a:rPr lang="fr-FR" b="1" dirty="0"/>
              <a:t> </a:t>
            </a:r>
            <a:r>
              <a:rPr lang="fr-FR" b="1" dirty="0" err="1" smtClean="0"/>
              <a:t>lemak</a:t>
            </a:r>
            <a:endParaRPr lang="id-ID" b="1" dirty="0" smtClean="0"/>
          </a:p>
          <a:p>
            <a:r>
              <a:rPr lang="id-ID" b="1" dirty="0" smtClean="0"/>
              <a:t>Fungsi lainnya </a:t>
            </a:r>
            <a:r>
              <a:rPr lang="id-ID" b="1" dirty="0" smtClean="0">
                <a:sym typeface="Wingdings" pitchFamily="2" charset="2"/>
              </a:rPr>
              <a:t> pemberi cita rasa, pengemulsi</a:t>
            </a:r>
            <a:endParaRPr lang="id-ID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b="1" dirty="0"/>
              <a:t>Kecukupan Lemak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kontribusi energi dari lemak sebaiknya tidak melebihi dari 25%, </a:t>
            </a:r>
            <a:endParaRPr lang="id-ID" b="1" dirty="0" smtClean="0"/>
          </a:p>
          <a:p>
            <a:r>
              <a:rPr lang="id-ID" b="1" dirty="0"/>
              <a:t>konsumsi energi dari asam lemak jenuh sebaiknya tidak melebihi 10</a:t>
            </a:r>
            <a:r>
              <a:rPr lang="id-ID" b="1" dirty="0" smtClean="0"/>
              <a:t>%</a:t>
            </a:r>
          </a:p>
          <a:p>
            <a:r>
              <a:rPr lang="id-ID" b="1" dirty="0"/>
              <a:t>konsumsi PUFA minimal 3% dari intake </a:t>
            </a:r>
            <a:r>
              <a:rPr lang="id-ID" b="1" dirty="0" smtClean="0"/>
              <a:t>energi</a:t>
            </a:r>
          </a:p>
          <a:p>
            <a:r>
              <a:rPr lang="id-ID" b="1" dirty="0"/>
              <a:t>konsumsi asam lemak tidak jenuh trans tidak lebih dari 2% dari intake energi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b="1" dirty="0"/>
              <a:t>Defisiensi dan Kelebihan Lemak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Defisiensi lemak dalam tubuh </a:t>
            </a:r>
            <a:r>
              <a:rPr lang="id-ID" b="1" dirty="0" smtClean="0"/>
              <a:t>akan mengurangi </a:t>
            </a:r>
            <a:r>
              <a:rPr lang="id-ID" b="1" dirty="0"/>
              <a:t>ketersediaan energi dan mengakibatkan terjadinya katabolisme/perombakan protein</a:t>
            </a:r>
            <a:r>
              <a:rPr lang="id-ID" b="1" dirty="0" smtClean="0"/>
              <a:t>,</a:t>
            </a:r>
          </a:p>
          <a:p>
            <a:r>
              <a:rPr lang="id-ID" b="1" dirty="0"/>
              <a:t>Defisiensi asam lemak akan menyebabkan terganggunya pertumbuhan, terjadinya kelainan pada kulit, umumnya pada balita terjadi luka “eczematous” pada kulit</a:t>
            </a:r>
            <a:r>
              <a:rPr lang="id-ID" b="1" dirty="0" smtClean="0"/>
              <a:t>.</a:t>
            </a:r>
            <a:endParaRPr lang="id-ID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Obesitas</a:t>
            </a:r>
            <a:endParaRPr lang="id-ID" b="1" dirty="0" smtClean="0"/>
          </a:p>
          <a:p>
            <a:r>
              <a:rPr lang="en-US" b="1" dirty="0" err="1"/>
              <a:t>Peningkatan</a:t>
            </a:r>
            <a:r>
              <a:rPr lang="en-US" b="1" dirty="0"/>
              <a:t> Kadar </a:t>
            </a:r>
            <a:r>
              <a:rPr lang="en-US" b="1" dirty="0" err="1"/>
              <a:t>Lemak</a:t>
            </a:r>
            <a:r>
              <a:rPr lang="en-US" b="1" dirty="0"/>
              <a:t> </a:t>
            </a:r>
            <a:r>
              <a:rPr lang="en-US" b="1" dirty="0" err="1"/>
              <a:t>Darah</a:t>
            </a:r>
            <a:r>
              <a:rPr lang="en-US" b="1" dirty="0"/>
              <a:t> </a:t>
            </a:r>
            <a:endParaRPr lang="id-ID" b="1" dirty="0" smtClean="0"/>
          </a:p>
          <a:p>
            <a:r>
              <a:rPr lang="id-ID" b="1" dirty="0"/>
              <a:t>Penyakit Kanker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Sumber lemak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190356"/>
              </p:ext>
            </p:extLst>
          </p:nvPr>
        </p:nvGraphicFramePr>
        <p:xfrm>
          <a:off x="562865" y="1196752"/>
          <a:ext cx="8215339" cy="4429156"/>
        </p:xfrm>
        <a:graphic>
          <a:graphicData uri="http://schemas.openxmlformats.org/drawingml/2006/table">
            <a:tbl>
              <a:tblPr/>
              <a:tblGrid>
                <a:gridCol w="27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0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42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Bahan makanan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Kandungan lemak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Bahan makanan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Kandungan lemak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9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Minyak kacang tanah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Lemak sapi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Margarin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Kacang tanah kupas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Kelapa tua, daging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Tepung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susu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Daging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sapi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</a:rPr>
                        <a:t>100.0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</a:rPr>
                        <a:t>90.0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</a:rPr>
                        <a:t>81.0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</a:rPr>
                        <a:t>42.8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</a:rPr>
                        <a:t>34.7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</a:rPr>
                        <a:t>30.0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</a:rPr>
                        <a:t>14.0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latin typeface="Arial"/>
                          <a:ea typeface="Times New Roman"/>
                        </a:rPr>
                        <a:t>Mie kering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latin typeface="Arial"/>
                          <a:ea typeface="Times New Roman"/>
                        </a:rPr>
                        <a:t>Telur ayam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latin typeface="Arial"/>
                          <a:ea typeface="Times New Roman"/>
                        </a:rPr>
                        <a:t>Susu Kental Manis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Adpokat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Ikan segar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Durian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Beras setengah giling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11.8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11.5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10.0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6.5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4.5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3.0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1.1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Vitamin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i="1" dirty="0"/>
              <a:t>Vitamin</a:t>
            </a:r>
            <a:r>
              <a:rPr lang="id-ID" b="1" dirty="0"/>
              <a:t> didefinisikan sebagai zat organik yang diperlukan dalam jumlah relatif </a:t>
            </a:r>
            <a:r>
              <a:rPr lang="id-ID" b="1" dirty="0" smtClean="0"/>
              <a:t>kecil</a:t>
            </a:r>
          </a:p>
          <a:p>
            <a:r>
              <a:rPr lang="id-ID" b="1" dirty="0"/>
              <a:t>namun sangat penting untuk pertumbuhan normal serta pemeliharaan </a:t>
            </a:r>
            <a:r>
              <a:rPr lang="id-ID" b="1" dirty="0" smtClean="0"/>
              <a:t>kesehatan</a:t>
            </a:r>
          </a:p>
          <a:p>
            <a:r>
              <a:rPr lang="id-ID" b="1" dirty="0"/>
              <a:t>harus selalu tersedia dalam makanan karena tak dapat disintesa oleh tubuh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733208"/>
              </p:ext>
            </p:extLst>
          </p:nvPr>
        </p:nvGraphicFramePr>
        <p:xfrm>
          <a:off x="251520" y="404664"/>
          <a:ext cx="8429684" cy="6215080"/>
        </p:xfrm>
        <a:graphic>
          <a:graphicData uri="http://schemas.openxmlformats.org/drawingml/2006/table">
            <a:tbl>
              <a:tblPr/>
              <a:tblGrid>
                <a:gridCol w="665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2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27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9041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Vitamin Larut Lemak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Vitamin Larut Air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04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No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Jenis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No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Jenis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699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1.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id-ID" sz="1200" dirty="0">
                          <a:latin typeface="Arial"/>
                          <a:ea typeface="Times New Roman"/>
                        </a:rPr>
                        <a:t>.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</a:rPr>
                        <a:t>3</a:t>
                      </a:r>
                      <a:r>
                        <a:rPr lang="id-ID" sz="1200" dirty="0">
                          <a:latin typeface="Arial"/>
                          <a:ea typeface="Times New Roman"/>
                        </a:rPr>
                        <a:t>.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</a:rPr>
                        <a:t>4</a:t>
                      </a:r>
                      <a:r>
                        <a:rPr lang="id-ID" sz="1200" dirty="0">
                          <a:latin typeface="Arial"/>
                          <a:ea typeface="Times New Roman"/>
                        </a:rPr>
                        <a:t>.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Vit A/Axerophtol/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Antixerophthalmic vit/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Anti-infective vit  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Vit D/Calciferol/Antirachitic/    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Ricket preventive vit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Vit E/Tocopherol/ Anti-sterility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 Vit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Vit K/Quinone/Anti-hemor-rhagic factor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1.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id-ID" sz="1200" dirty="0">
                          <a:latin typeface="Arial"/>
                          <a:ea typeface="Times New Roman"/>
                        </a:rPr>
                        <a:t>.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</a:rPr>
                        <a:t>3</a:t>
                      </a:r>
                      <a:r>
                        <a:rPr lang="id-ID" sz="1200" dirty="0">
                          <a:latin typeface="Arial"/>
                          <a:ea typeface="Times New Roman"/>
                        </a:rPr>
                        <a:t>.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</a:rPr>
                        <a:t>4</a:t>
                      </a:r>
                      <a:r>
                        <a:rPr lang="id-ID" sz="1200" dirty="0">
                          <a:latin typeface="Arial"/>
                          <a:ea typeface="Times New Roman"/>
                        </a:rPr>
                        <a:t>.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5.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</a:rPr>
                        <a:t>6</a:t>
                      </a:r>
                      <a:r>
                        <a:rPr lang="id-ID" sz="1200" dirty="0">
                          <a:latin typeface="Arial"/>
                          <a:ea typeface="Times New Roman"/>
                        </a:rPr>
                        <a:t>.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</a:rPr>
                        <a:t>7</a:t>
                      </a:r>
                      <a:r>
                        <a:rPr lang="id-ID" sz="1200" dirty="0">
                          <a:latin typeface="Arial"/>
                          <a:ea typeface="Times New Roman"/>
                        </a:rPr>
                        <a:t>.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</a:rPr>
                        <a:t>8</a:t>
                      </a:r>
                      <a:r>
                        <a:rPr lang="id-ID" sz="1200" dirty="0">
                          <a:latin typeface="Arial"/>
                          <a:ea typeface="Times New Roman"/>
                        </a:rPr>
                        <a:t>.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id-ID" sz="1200" dirty="0" smtClean="0">
                        <a:latin typeface="Arial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 smtClean="0">
                          <a:latin typeface="Arial"/>
                          <a:ea typeface="Times New Roman"/>
                        </a:rPr>
                        <a:t>9</a:t>
                      </a:r>
                      <a:r>
                        <a:rPr lang="id-ID" sz="1200" dirty="0">
                          <a:latin typeface="Arial"/>
                          <a:ea typeface="Times New Roman"/>
                        </a:rPr>
                        <a:t>.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Vit B1/Thiamin/Anti beri-beri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 Vit/Antineuritic factor/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  Morale vit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Vit B2/Riboflavin/Lactoflavin/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 Ovoflavin/Hepatoflavin/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 Verdoflavin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Vit B3/Niacin/Nicotinic acid/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 Anti pellagra factor/Anti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 blacktongue factor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Vit B6/Pyridoxine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Pantothenic acid/antidermatitic  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 factor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Biotin/Anti eggwhite injury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 factor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Vit B11/Folacin/Pteroyl Glu-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 tamic Acid (PGA)/Red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 blood cell formation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Vit B12/Cobalamin/Anti per-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 nicious anemi/ Erythro-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 cyte Maturation Factor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 (EMF)/Animal protein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 factor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Vit C/Ascorbic acid/antiscor-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          Butum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5278" marR="6527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b="1" dirty="0"/>
              <a:t>Fungsi Umum Vitamin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vitamin secara umum lebih berperan sebagai zat pengatur keberlangsungan berbagai proses dalam </a:t>
            </a:r>
            <a:r>
              <a:rPr lang="id-ID" b="1" dirty="0" smtClean="0"/>
              <a:t>tubuh</a:t>
            </a:r>
          </a:p>
          <a:p>
            <a:r>
              <a:rPr lang="id-ID" b="1" dirty="0"/>
              <a:t>Vitamin berperan sebagai bagian dari enzim dan co-enzim untuk mengatur proses metabolisme karbohidrat, lemak, maupun protein dalam tubuh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16632"/>
            <a:ext cx="6624736" cy="6309320"/>
          </a:xfrm>
        </p:spPr>
        <p:txBody>
          <a:bodyPr>
            <a:noAutofit/>
          </a:bodyPr>
          <a:lstStyle/>
          <a:p>
            <a:r>
              <a:rPr lang="id-ID" sz="4000" b="1" dirty="0" smtClean="0"/>
              <a:t>Makanan yang dikonsumsi manusia ada berbagai unsur</a:t>
            </a:r>
          </a:p>
          <a:p>
            <a:r>
              <a:rPr lang="id-ID" sz="4000" b="1" dirty="0" smtClean="0"/>
              <a:t>Unsur tersebut ada yang bermanfaat dan ada yang tidak bermanfaat bagi kesehatan manusia</a:t>
            </a:r>
          </a:p>
          <a:p>
            <a:r>
              <a:rPr lang="id-ID" sz="4000" b="1" dirty="0" smtClean="0"/>
              <a:t>Berbagai zat tersebut dapat berupa enzim, gizi, maupun toksik (racun)</a:t>
            </a:r>
            <a:endParaRPr lang="id-ID" sz="4000" b="1" dirty="0"/>
          </a:p>
        </p:txBody>
      </p:sp>
    </p:spTree>
    <p:extLst>
      <p:ext uri="{BB962C8B-B14F-4D97-AF65-F5344CB8AC3E}">
        <p14:creationId xmlns:p14="http://schemas.microsoft.com/office/powerpoint/2010/main" val="41040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Selain itu terutama vitamin vitamin yang bersifat sebagai antioksidan, banyak berperan dalam mempertahankan berfungsinya berbagai jaringan </a:t>
            </a:r>
            <a:r>
              <a:rPr lang="id-ID" b="1" dirty="0" smtClean="0"/>
              <a:t>tubuh</a:t>
            </a:r>
          </a:p>
          <a:p>
            <a:r>
              <a:rPr lang="id-ID" b="1" dirty="0"/>
              <a:t>Jenis jenis vitamin tertentu juga berperan dalam mempengaruhi pertumbuhan dan pembentukan sel sel </a:t>
            </a:r>
            <a:r>
              <a:rPr lang="id-ID" b="1" dirty="0" smtClean="0"/>
              <a:t>baru</a:t>
            </a:r>
          </a:p>
          <a:p>
            <a:r>
              <a:rPr lang="id-ID" b="1" dirty="0"/>
              <a:t>Selain itu juga vitamin membantu pembuatan senyawa senyawa kimia, seperti hormon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 rotWithShape="1">
          <a:blip r:embed="rId2"/>
          <a:srcRect l="583" b="75289"/>
          <a:stretch/>
        </p:blipFill>
        <p:spPr bwMode="auto">
          <a:xfrm>
            <a:off x="2819756" y="2177306"/>
            <a:ext cx="6192688" cy="208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 rotWithShape="1">
          <a:blip r:embed="rId3"/>
          <a:srcRect l="2547" b="75391"/>
          <a:stretch/>
        </p:blipFill>
        <p:spPr bwMode="auto">
          <a:xfrm>
            <a:off x="251520" y="2149750"/>
            <a:ext cx="2592288" cy="2143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b="1" dirty="0" smtClean="0"/>
              <a:t>Mineral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Mineral terdapat dalam dua jenis, </a:t>
            </a:r>
            <a:r>
              <a:rPr lang="id-ID" b="1" dirty="0" smtClean="0"/>
              <a:t>yaitu: </a:t>
            </a:r>
          </a:p>
          <a:p>
            <a:pPr marL="617538">
              <a:buFont typeface="Courier New" pitchFamily="49" charset="0"/>
              <a:buChar char="o"/>
            </a:pPr>
            <a:r>
              <a:rPr lang="id-ID" b="1" dirty="0" smtClean="0"/>
              <a:t>Mineral </a:t>
            </a:r>
            <a:r>
              <a:rPr lang="id-ID" b="1" dirty="0"/>
              <a:t>makro adalah mineral yang dibutuhkan tubuh dalam jumlah ≥ 100 mg per hari. </a:t>
            </a:r>
            <a:r>
              <a:rPr lang="id-ID" b="1" dirty="0" smtClean="0"/>
              <a:t>Mineral makro </a:t>
            </a:r>
            <a:r>
              <a:rPr lang="id-ID" b="1" dirty="0"/>
              <a:t>terdapat </a:t>
            </a:r>
            <a:r>
              <a:rPr lang="id-ID" b="1" dirty="0" smtClean="0"/>
              <a:t>≥ </a:t>
            </a:r>
            <a:r>
              <a:rPr lang="id-ID" b="1" dirty="0"/>
              <a:t>0,01% di dalam </a:t>
            </a:r>
            <a:r>
              <a:rPr lang="id-ID" b="1" dirty="0" smtClean="0"/>
              <a:t>tubuh</a:t>
            </a:r>
          </a:p>
          <a:p>
            <a:pPr marL="617538">
              <a:buFont typeface="Courier New" pitchFamily="49" charset="0"/>
              <a:buChar char="o"/>
            </a:pPr>
            <a:r>
              <a:rPr lang="id-ID" b="1" dirty="0" smtClean="0"/>
              <a:t>Mineral mikro diperlukan tubuh &lt; 100 mg per hari dan  untuk menyusun tubuh diperlukan &lt;0,01% dari berat badan total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mineral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5437188" y="1820863"/>
          <a:ext cx="3707130" cy="4389120"/>
        </p:xfrm>
        <a:graphic>
          <a:graphicData uri="http://schemas.openxmlformats.org/drawingml/2006/table">
            <a:tbl>
              <a:tblPr/>
              <a:tblGrid>
                <a:gridCol w="348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No.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Mineral Mikro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Persen berat Badan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1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1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3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7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10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11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12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13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Times New Roman"/>
                        </a:rPr>
                        <a:t>14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Iron (abad 17)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Zinc (1934)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Selenium (1957)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Mn (1931)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Copper (1928)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Iodine (1850)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Molybdenum (1953)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Cobal (1935)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Chronium (1959)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Fluorine (1972)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Silicon (1972)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Vanadium (1971)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Nikel (1971)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Arsenic (1980)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0.004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0.002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0.0003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0.0002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0.00015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Times New Roman"/>
                        </a:rPr>
                        <a:t>0.00004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</a:rPr>
                        <a:t>-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</a:rPr>
                        <a:t>-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</a:rPr>
                        <a:t>-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</a:rPr>
                        <a:t>-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</a:rPr>
                        <a:t>-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</a:rPr>
                        <a:t>-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</a:rPr>
                        <a:t>-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</a:rPr>
                        <a:t>-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472" y="1808786"/>
          <a:ext cx="3571900" cy="4048374"/>
        </p:xfrm>
        <a:graphic>
          <a:graphicData uri="http://schemas.openxmlformats.org/drawingml/2006/table">
            <a:tbl>
              <a:tblPr/>
              <a:tblGrid>
                <a:gridCol w="50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7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No.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Mineral Makro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Persen berat Badan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54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1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2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3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4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5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6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latin typeface="Arial"/>
                          <a:ea typeface="Times New Roman"/>
                        </a:rPr>
                        <a:t>7</a:t>
                      </a:r>
                      <a:endParaRPr lang="id-ID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Calcium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Phosporus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Potassium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Sulfur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Clorine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Sodium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Magnesium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1.5-2.2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0.8-1.2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0.35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0.25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0.15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0.15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Arial"/>
                          <a:ea typeface="Times New Roman"/>
                        </a:rPr>
                        <a:t>0.05</a:t>
                      </a:r>
                      <a:endParaRPr lang="id-ID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l"/>
            <a:r>
              <a:rPr lang="id-ID" b="1" dirty="0"/>
              <a:t>Fungsi Mineral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/>
              <a:t>Secara umum, fungsi mineral adalah </a:t>
            </a:r>
            <a:endParaRPr lang="id-ID" b="1" dirty="0" smtClean="0"/>
          </a:p>
          <a:p>
            <a:pPr marL="514350" indent="-514350">
              <a:buAutoNum type="arabicParenBoth"/>
            </a:pPr>
            <a:r>
              <a:rPr lang="id-ID" b="1" dirty="0" smtClean="0"/>
              <a:t>menjaga </a:t>
            </a:r>
            <a:r>
              <a:rPr lang="id-ID" b="1" dirty="0"/>
              <a:t>keseimbangan asam basa tubuh, </a:t>
            </a:r>
            <a:endParaRPr lang="id-ID" b="1" dirty="0" smtClean="0"/>
          </a:p>
          <a:p>
            <a:pPr marL="514350" indent="-514350">
              <a:buAutoNum type="arabicParenBoth"/>
            </a:pPr>
            <a:r>
              <a:rPr lang="id-ID" b="1" dirty="0" smtClean="0"/>
              <a:t>katalis </a:t>
            </a:r>
            <a:r>
              <a:rPr lang="id-ID" b="1" dirty="0"/>
              <a:t>reaksi-reaksi biologis, </a:t>
            </a:r>
            <a:endParaRPr lang="id-ID" b="1" dirty="0" smtClean="0"/>
          </a:p>
          <a:p>
            <a:pPr marL="514350" indent="-514350">
              <a:buAutoNum type="arabicParenBoth"/>
            </a:pPr>
            <a:r>
              <a:rPr lang="id-ID" b="1" dirty="0" smtClean="0"/>
              <a:t>komponen </a:t>
            </a:r>
            <a:r>
              <a:rPr lang="id-ID" b="1" dirty="0"/>
              <a:t>dari bagian-bagian tubuh yang penting, </a:t>
            </a:r>
            <a:endParaRPr lang="id-ID" b="1" dirty="0" smtClean="0"/>
          </a:p>
          <a:p>
            <a:pPr marL="514350" indent="-514350">
              <a:buAutoNum type="arabicParenBoth"/>
            </a:pPr>
            <a:r>
              <a:rPr lang="id-ID" b="1" dirty="0" smtClean="0"/>
              <a:t>menjaga </a:t>
            </a:r>
            <a:r>
              <a:rPr lang="id-ID" b="1" dirty="0"/>
              <a:t>keseimbangan air, </a:t>
            </a:r>
            <a:endParaRPr lang="id-ID" b="1" dirty="0" smtClean="0"/>
          </a:p>
          <a:p>
            <a:pPr marL="514350" indent="-514350">
              <a:buAutoNum type="arabicParenBoth"/>
            </a:pPr>
            <a:r>
              <a:rPr lang="id-ID" b="1" dirty="0" smtClean="0"/>
              <a:t>transmisi </a:t>
            </a:r>
            <a:r>
              <a:rPr lang="id-ID" b="1" dirty="0"/>
              <a:t>impuls syaraf, </a:t>
            </a:r>
          </a:p>
          <a:p>
            <a:pPr marL="514350" indent="-514350">
              <a:buAutoNum type="arabicParenBoth"/>
            </a:pPr>
            <a:r>
              <a:rPr lang="id-ID" b="1" dirty="0" smtClean="0"/>
              <a:t>mengatur </a:t>
            </a:r>
            <a:r>
              <a:rPr lang="id-ID" b="1" dirty="0"/>
              <a:t>kontraksi otot dan </a:t>
            </a:r>
          </a:p>
          <a:p>
            <a:pPr marL="514350" indent="-514350">
              <a:buAutoNum type="arabicParenBoth"/>
            </a:pPr>
            <a:r>
              <a:rPr lang="id-ID" b="1" dirty="0" smtClean="0"/>
              <a:t>membantu </a:t>
            </a:r>
            <a:r>
              <a:rPr lang="id-ID" b="1" dirty="0"/>
              <a:t>pertumbuhan jaringan tubuh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 rotWithShape="1">
          <a:blip r:embed="rId2"/>
          <a:srcRect l="789" b="74674"/>
          <a:stretch/>
        </p:blipFill>
        <p:spPr bwMode="auto">
          <a:xfrm>
            <a:off x="3287243" y="1578650"/>
            <a:ext cx="5652055" cy="3003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/>
          <a:srcRect b="74583"/>
          <a:stretch/>
        </p:blipFill>
        <p:spPr bwMode="auto">
          <a:xfrm>
            <a:off x="107503" y="1556792"/>
            <a:ext cx="3204929" cy="3025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5969" y="2564905"/>
            <a:ext cx="4394793" cy="792088"/>
          </a:xfrm>
        </p:spPr>
        <p:txBody>
          <a:bodyPr>
            <a:normAutofit fontScale="90000"/>
          </a:bodyPr>
          <a:lstStyle/>
          <a:p>
            <a:r>
              <a:rPr lang="id-ID" sz="4500" b="1" dirty="0" smtClean="0"/>
              <a:t>THANK YOU</a:t>
            </a:r>
            <a:endParaRPr lang="id-ID" sz="45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3500" b="1" dirty="0" smtClean="0"/>
              <a:t>ANY QUESTION?</a:t>
            </a:r>
            <a:endParaRPr lang="id-ID" sz="3500" b="1" dirty="0"/>
          </a:p>
        </p:txBody>
      </p:sp>
    </p:spTree>
    <p:extLst>
      <p:ext uri="{BB962C8B-B14F-4D97-AF65-F5344CB8AC3E}">
        <p14:creationId xmlns:p14="http://schemas.microsoft.com/office/powerpoint/2010/main" val="796243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41008259"/>
              </p:ext>
            </p:extLst>
          </p:nvPr>
        </p:nvGraphicFramePr>
        <p:xfrm>
          <a:off x="16016" y="692696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869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568345"/>
            <a:ext cx="7374556" cy="1560716"/>
          </a:xfrm>
        </p:spPr>
        <p:txBody>
          <a:bodyPr>
            <a:normAutofit/>
          </a:bodyPr>
          <a:lstStyle/>
          <a:p>
            <a:pPr algn="l"/>
            <a:r>
              <a:rPr lang="id-ID" sz="4500" b="1" dirty="0" smtClean="0"/>
              <a:t>Macam-macam zat gizi</a:t>
            </a:r>
            <a:endParaRPr lang="id-ID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336201"/>
            <a:ext cx="6577928" cy="3651504"/>
          </a:xfrm>
        </p:spPr>
        <p:txBody>
          <a:bodyPr>
            <a:normAutofit/>
          </a:bodyPr>
          <a:lstStyle/>
          <a:p>
            <a:r>
              <a:rPr lang="id-ID" sz="3500" b="1" dirty="0" smtClean="0"/>
              <a:t>Karbohidrat</a:t>
            </a:r>
          </a:p>
          <a:p>
            <a:r>
              <a:rPr lang="id-ID" sz="3500" b="1" dirty="0" smtClean="0"/>
              <a:t>Protein </a:t>
            </a:r>
          </a:p>
          <a:p>
            <a:r>
              <a:rPr lang="id-ID" sz="3500" b="1" dirty="0" smtClean="0"/>
              <a:t>Lemak </a:t>
            </a:r>
          </a:p>
          <a:p>
            <a:r>
              <a:rPr lang="id-ID" sz="3500" b="1" dirty="0" smtClean="0"/>
              <a:t>Mineral</a:t>
            </a:r>
          </a:p>
          <a:p>
            <a:r>
              <a:rPr lang="id-ID" sz="3500" b="1" dirty="0" smtClean="0"/>
              <a:t>Vitamin</a:t>
            </a:r>
            <a:endParaRPr lang="id-ID" sz="35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68" y="4214818"/>
            <a:ext cx="3429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1643074"/>
            <a:ext cx="3670847" cy="2246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8564" y="1196752"/>
            <a:ext cx="6673174" cy="1560716"/>
          </a:xfrm>
        </p:spPr>
        <p:txBody>
          <a:bodyPr/>
          <a:lstStyle/>
          <a:p>
            <a:pPr algn="ctr"/>
            <a:r>
              <a:rPr lang="id-ID" b="1" dirty="0" smtClean="0"/>
              <a:t>Pengelompokan Zat Gizi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129061"/>
            <a:ext cx="6577928" cy="43029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3500" b="1" dirty="0" smtClean="0"/>
              <a:t>Berdasarkan fungsinya (TRI GUNA MAKANAN)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3500" b="1" dirty="0" smtClean="0"/>
              <a:t>Zat tenaga (pemberi energi)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3500" b="1" dirty="0" smtClean="0"/>
              <a:t>Zat pembangun (pertumbuhan dan pengaturan jaringan)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3500" b="1" dirty="0" smtClean="0"/>
              <a:t>Zat pengatur (mengatur proses tubuh)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500" b="1" dirty="0">
                <a:solidFill>
                  <a:schemeClr val="accent1">
                    <a:satMod val="150000"/>
                  </a:schemeClr>
                </a:solidFill>
              </a:rPr>
              <a:t>Zat Pemberi Energi</a:t>
            </a:r>
            <a:endParaRPr lang="id-ID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sz="3500" dirty="0" err="1" smtClean="0"/>
              <a:t>Oksidasi</a:t>
            </a:r>
            <a:r>
              <a:rPr lang="en-US" altLang="id-ID" sz="3500" dirty="0" smtClean="0"/>
              <a:t> </a:t>
            </a:r>
            <a:r>
              <a:rPr lang="en-US" altLang="id-ID" sz="3500" dirty="0" err="1"/>
              <a:t>zat-zat</a:t>
            </a:r>
            <a:r>
              <a:rPr lang="en-US" altLang="id-ID" sz="3500" dirty="0"/>
              <a:t> </a:t>
            </a:r>
            <a:r>
              <a:rPr lang="en-US" altLang="id-ID" sz="3500" dirty="0" err="1"/>
              <a:t>gizi</a:t>
            </a:r>
            <a:r>
              <a:rPr lang="en-US" altLang="id-ID" sz="3500" dirty="0"/>
              <a:t> </a:t>
            </a:r>
            <a:r>
              <a:rPr lang="en-US" altLang="id-ID" sz="3500" dirty="0" err="1"/>
              <a:t>ini</a:t>
            </a:r>
            <a:r>
              <a:rPr lang="en-US" altLang="id-ID" sz="3500" dirty="0"/>
              <a:t> </a:t>
            </a:r>
            <a:r>
              <a:rPr lang="en-US" altLang="id-ID" sz="3500" dirty="0" err="1"/>
              <a:t>menghasilkan</a:t>
            </a:r>
            <a:r>
              <a:rPr lang="en-US" altLang="id-ID" sz="3500" dirty="0"/>
              <a:t> </a:t>
            </a:r>
            <a:r>
              <a:rPr lang="en-US" altLang="id-ID" sz="3500" dirty="0" err="1"/>
              <a:t>energi</a:t>
            </a:r>
            <a:r>
              <a:rPr lang="en-US" altLang="id-ID" sz="3500" dirty="0"/>
              <a:t> yang </a:t>
            </a:r>
            <a:r>
              <a:rPr lang="en-US" altLang="id-ID" sz="3500" dirty="0" err="1"/>
              <a:t>diperlukan</a:t>
            </a:r>
            <a:r>
              <a:rPr lang="en-US" altLang="id-ID" sz="3500" dirty="0"/>
              <a:t> </a:t>
            </a:r>
            <a:r>
              <a:rPr lang="en-US" altLang="id-ID" sz="3500" dirty="0" err="1"/>
              <a:t>tubuh</a:t>
            </a:r>
            <a:r>
              <a:rPr lang="en-US" altLang="id-ID" sz="3500" dirty="0"/>
              <a:t> </a:t>
            </a:r>
            <a:r>
              <a:rPr lang="en-US" altLang="id-ID" sz="3500" dirty="0" err="1"/>
              <a:t>untuk</a:t>
            </a:r>
            <a:r>
              <a:rPr lang="en-US" altLang="id-ID" sz="3500" dirty="0"/>
              <a:t> </a:t>
            </a:r>
            <a:r>
              <a:rPr lang="en-US" altLang="id-ID" sz="3500" dirty="0" err="1"/>
              <a:t>melakukan</a:t>
            </a:r>
            <a:r>
              <a:rPr lang="en-US" altLang="id-ID" sz="3500" dirty="0"/>
              <a:t> </a:t>
            </a:r>
            <a:r>
              <a:rPr lang="en-US" altLang="id-ID" sz="3500" dirty="0" err="1" smtClean="0"/>
              <a:t>fungsinya</a:t>
            </a:r>
            <a:r>
              <a:rPr lang="en-US" altLang="id-ID" sz="3500" dirty="0" smtClean="0"/>
              <a:t>.</a:t>
            </a:r>
            <a:endParaRPr lang="id-ID" altLang="id-ID" sz="3500" dirty="0" smtClean="0"/>
          </a:p>
          <a:p>
            <a:r>
              <a:rPr lang="en-US" altLang="id-ID" sz="3500" dirty="0" err="1" smtClean="0"/>
              <a:t>Dalam</a:t>
            </a:r>
            <a:r>
              <a:rPr lang="en-US" altLang="id-ID" sz="3500" dirty="0" smtClean="0"/>
              <a:t> </a:t>
            </a:r>
            <a:r>
              <a:rPr lang="en-US" altLang="id-ID" sz="3500" dirty="0" err="1"/>
              <a:t>fungsi</a:t>
            </a:r>
            <a:r>
              <a:rPr lang="en-US" altLang="id-ID" sz="3500" dirty="0"/>
              <a:t> </a:t>
            </a:r>
            <a:r>
              <a:rPr lang="en-US" altLang="id-ID" sz="3500" dirty="0" err="1"/>
              <a:t>sebagai</a:t>
            </a:r>
            <a:r>
              <a:rPr lang="en-US" altLang="id-ID" sz="3500" dirty="0"/>
              <a:t> </a:t>
            </a:r>
            <a:r>
              <a:rPr lang="en-US" altLang="id-ID" sz="3500" dirty="0" err="1"/>
              <a:t>zat</a:t>
            </a:r>
            <a:r>
              <a:rPr lang="en-US" altLang="id-ID" sz="3500" dirty="0"/>
              <a:t> </a:t>
            </a:r>
            <a:r>
              <a:rPr lang="en-US" altLang="id-ID" sz="3500" dirty="0" err="1"/>
              <a:t>pemberi</a:t>
            </a:r>
            <a:r>
              <a:rPr lang="en-US" altLang="id-ID" sz="3500" dirty="0"/>
              <a:t> </a:t>
            </a:r>
            <a:r>
              <a:rPr lang="en-US" altLang="id-ID" sz="3500" dirty="0" err="1"/>
              <a:t>energi</a:t>
            </a:r>
            <a:r>
              <a:rPr lang="en-US" altLang="id-ID" sz="3500" dirty="0"/>
              <a:t>, </a:t>
            </a:r>
            <a:r>
              <a:rPr lang="en-US" altLang="id-ID" sz="3500" dirty="0" err="1"/>
              <a:t>ketiga</a:t>
            </a:r>
            <a:r>
              <a:rPr lang="en-US" altLang="id-ID" sz="3500" dirty="0"/>
              <a:t> </a:t>
            </a:r>
            <a:r>
              <a:rPr lang="en-US" altLang="id-ID" sz="3500" dirty="0" err="1"/>
              <a:t>zat</a:t>
            </a:r>
            <a:r>
              <a:rPr lang="en-US" altLang="id-ID" sz="3500" dirty="0"/>
              <a:t> </a:t>
            </a:r>
            <a:r>
              <a:rPr lang="en-US" altLang="id-ID" sz="3500" dirty="0" err="1"/>
              <a:t>gizi</a:t>
            </a:r>
            <a:r>
              <a:rPr lang="en-US" altLang="id-ID" sz="3500" dirty="0"/>
              <a:t> </a:t>
            </a:r>
            <a:r>
              <a:rPr lang="en-US" altLang="id-ID" sz="3500" dirty="0" err="1"/>
              <a:t>ini</a:t>
            </a:r>
            <a:r>
              <a:rPr lang="en-US" altLang="id-ID" sz="3500" dirty="0"/>
              <a:t> </a:t>
            </a:r>
            <a:r>
              <a:rPr lang="en-US" altLang="id-ID" sz="3500" dirty="0" err="1"/>
              <a:t>dinamakan</a:t>
            </a:r>
            <a:r>
              <a:rPr lang="en-US" altLang="id-ID" sz="3500" dirty="0"/>
              <a:t> </a:t>
            </a:r>
            <a:r>
              <a:rPr lang="en-US" altLang="id-ID" sz="3500" i="1" dirty="0" err="1"/>
              <a:t>zat</a:t>
            </a:r>
            <a:r>
              <a:rPr lang="en-US" altLang="id-ID" sz="3500" i="1" dirty="0"/>
              <a:t> </a:t>
            </a:r>
            <a:r>
              <a:rPr lang="en-US" altLang="id-ID" sz="3500" i="1" dirty="0" err="1"/>
              <a:t>pembakar</a:t>
            </a:r>
            <a:r>
              <a:rPr lang="en-US" altLang="id-ID" sz="3500" i="1" dirty="0"/>
              <a:t>.</a:t>
            </a:r>
            <a:endParaRPr lang="en-US" altLang="id-ID" sz="3500" dirty="0"/>
          </a:p>
          <a:p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788920" cy="287219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Corbel" panose="020B0503020204020204" pitchFamily="34" charset="0"/>
              <a:buAutoNum type="arabicPeriod"/>
            </a:pPr>
            <a:r>
              <a:rPr lang="en-US" altLang="id-ID" sz="3000" b="1" dirty="0" err="1"/>
              <a:t>Karbohidrat</a:t>
            </a:r>
            <a:endParaRPr lang="en-US" altLang="id-ID" sz="3000" b="1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Corbel" panose="020B0503020204020204" pitchFamily="34" charset="0"/>
              <a:buAutoNum type="arabicPeriod"/>
            </a:pPr>
            <a:r>
              <a:rPr lang="en-US" altLang="id-ID" sz="3000" b="1" dirty="0" err="1"/>
              <a:t>Lemak</a:t>
            </a:r>
            <a:r>
              <a:rPr lang="en-US" altLang="id-ID" sz="3000" b="1" dirty="0"/>
              <a:t>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Corbel" panose="020B0503020204020204" pitchFamily="34" charset="0"/>
              <a:buAutoNum type="arabicPeriod"/>
            </a:pPr>
            <a:r>
              <a:rPr lang="en-US" altLang="id-ID" sz="3000" b="1" dirty="0"/>
              <a:t>Protein</a:t>
            </a:r>
          </a:p>
        </p:txBody>
      </p:sp>
    </p:spTree>
    <p:extLst>
      <p:ext uri="{BB962C8B-B14F-4D97-AF65-F5344CB8AC3E}">
        <p14:creationId xmlns:p14="http://schemas.microsoft.com/office/powerpoint/2010/main" val="36273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3136</TotalTime>
  <Words>2227</Words>
  <Application>Microsoft Office PowerPoint</Application>
  <PresentationFormat>On-screen Show (4:3)</PresentationFormat>
  <Paragraphs>592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6" baseType="lpstr">
      <vt:lpstr>Arial</vt:lpstr>
      <vt:lpstr>Calibri</vt:lpstr>
      <vt:lpstr>Calisto MT</vt:lpstr>
      <vt:lpstr>Century Schoolbook</vt:lpstr>
      <vt:lpstr>Corbel</vt:lpstr>
      <vt:lpstr>Courier New</vt:lpstr>
      <vt:lpstr>Tahoma</vt:lpstr>
      <vt:lpstr>Times New Roman</vt:lpstr>
      <vt:lpstr>Wingdings</vt:lpstr>
      <vt:lpstr>Feathered</vt:lpstr>
      <vt:lpstr>Ilmu Gizi, Zat Gizi Makro dan Mikro</vt:lpstr>
      <vt:lpstr>PowerPoint Presentation</vt:lpstr>
      <vt:lpstr>PowerPoint Presentation</vt:lpstr>
      <vt:lpstr>Hubungan Gizi dengan Proses Tubuh  Makanan sehari-hari yang dipilih dengan baik akan memberikan semua zat gizi yang dibutuhkan untuk fungsi normal tubuh dan bila tidak dipilih dengan baik tubuh akan mengalami kekurangan zat-zat gizi tertentu. </vt:lpstr>
      <vt:lpstr>PowerPoint Presentation</vt:lpstr>
      <vt:lpstr>PowerPoint Presentation</vt:lpstr>
      <vt:lpstr>Macam-macam zat gizi</vt:lpstr>
      <vt:lpstr>Pengelompokan Zat Gizi</vt:lpstr>
      <vt:lpstr>Zat Pemberi Energi</vt:lpstr>
      <vt:lpstr>Pertumbuhan dan Pemeliharaan Jaringan Tubuh</vt:lpstr>
      <vt:lpstr>Mengatur proses tubuh</vt:lpstr>
      <vt:lpstr>Protein (Pengatur Proses Tubuh)</vt:lpstr>
      <vt:lpstr>Mineral dan Vitamin (Pengatur Proses Tubuh) </vt:lpstr>
      <vt:lpstr>Air (Pengatur Proses Tubuh)</vt:lpstr>
      <vt:lpstr>Pengelompokan Zat Gizi</vt:lpstr>
      <vt:lpstr>CARA MENGHITUNG ZAT GIZI MAKRO UNTUK AUD</vt:lpstr>
      <vt:lpstr>1. Tentukan Desirable Body Weight (DBW) atau Berat Badan Ideal (BBI)</vt:lpstr>
      <vt:lpstr>1. Tentukan Estimasi Kebutuhan Energi dan Zat Gizi Makro (karbohidrat, protein, lemak) Per Hari</vt:lpstr>
      <vt:lpstr>REMEMBER (WKPG)  0-1 th = 110 – 120 (kkal/kg Bb) 1-3 th = 100 (kkal/kg Bb) 4-5 th = 90 (kkal/kg Bb) 6-9 th =  P = 80 – 90 (kkal/kg Bb) W = 60 – 80 (kkal/kg Bb)</vt:lpstr>
      <vt:lpstr>Kebutuhan Protein</vt:lpstr>
      <vt:lpstr>Kebutuhan Protein</vt:lpstr>
      <vt:lpstr>Kebutuhan Lemak</vt:lpstr>
      <vt:lpstr>Kebutuhan Karbohidrat</vt:lpstr>
      <vt:lpstr>karbohidrat</vt:lpstr>
      <vt:lpstr>Klasifikasi Karbohidrat</vt:lpstr>
      <vt:lpstr>Fungsi karbohidrat</vt:lpstr>
      <vt:lpstr>PowerPoint Presentation</vt:lpstr>
      <vt:lpstr>Kecukupan Karbohidrat</vt:lpstr>
      <vt:lpstr>Defisiensi karbohidrat</vt:lpstr>
      <vt:lpstr>PowerPoint Presentation</vt:lpstr>
      <vt:lpstr>PowerPoint Presentation</vt:lpstr>
      <vt:lpstr>Protein</vt:lpstr>
      <vt:lpstr>Klasifikasi protein</vt:lpstr>
      <vt:lpstr>Fungsi Protein</vt:lpstr>
      <vt:lpstr>PowerPoint Presentation</vt:lpstr>
      <vt:lpstr>PowerPoint Presentation</vt:lpstr>
      <vt:lpstr>PowerPoint Presentation</vt:lpstr>
      <vt:lpstr>Defisiensi dan Kelebihan Protein</vt:lpstr>
      <vt:lpstr>Pangan Sumber Protein </vt:lpstr>
      <vt:lpstr>Lemak </vt:lpstr>
      <vt:lpstr>Klasifikasi Asam Lemak menurut Ada Tidaknya Ikatan Rangkap</vt:lpstr>
      <vt:lpstr>Fungsi Lemak</vt:lpstr>
      <vt:lpstr>Kecukupan Lemak</vt:lpstr>
      <vt:lpstr>Defisiensi dan Kelebihan Lemak</vt:lpstr>
      <vt:lpstr>PowerPoint Presentation</vt:lpstr>
      <vt:lpstr>Sumber lemak</vt:lpstr>
      <vt:lpstr>Vitamin</vt:lpstr>
      <vt:lpstr>PowerPoint Presentation</vt:lpstr>
      <vt:lpstr>Fungsi Umum Vitamin</vt:lpstr>
      <vt:lpstr>PowerPoint Presentation</vt:lpstr>
      <vt:lpstr>PowerPoint Presentation</vt:lpstr>
      <vt:lpstr>Mineral</vt:lpstr>
      <vt:lpstr>Klasifikasi mineral</vt:lpstr>
      <vt:lpstr>Fungsi Mineral </vt:lpstr>
      <vt:lpstr>PowerPoint Presentation</vt:lpstr>
      <vt:lpstr>THANK YOU</vt:lpstr>
    </vt:vector>
  </TitlesOfParts>
  <Company>Efendi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Zat Gizi Makro dan Mikro</dc:title>
  <dc:creator>Rusman</dc:creator>
  <cp:lastModifiedBy>ASUS</cp:lastModifiedBy>
  <cp:revision>43</cp:revision>
  <dcterms:created xsi:type="dcterms:W3CDTF">2021-09-08T11:43:45Z</dcterms:created>
  <dcterms:modified xsi:type="dcterms:W3CDTF">2018-11-12T07:44:49Z</dcterms:modified>
</cp:coreProperties>
</file>