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45915C1-255D-44E8-89CD-CBFD69C9C8D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483F95-9209-484C-AE9A-2FA4392C4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15C1-255D-44E8-89CD-CBFD69C9C8D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3F95-9209-484C-AE9A-2FA4392C4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45915C1-255D-44E8-89CD-CBFD69C9C8D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2483F95-9209-484C-AE9A-2FA4392C4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C93371D-100F-4298-9B43-79864F270A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15C1-255D-44E8-89CD-CBFD69C9C8D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483F95-9209-484C-AE9A-2FA4392C40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15C1-255D-44E8-89CD-CBFD69C9C8D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2483F95-9209-484C-AE9A-2FA4392C40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45915C1-255D-44E8-89CD-CBFD69C9C8D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2483F95-9209-484C-AE9A-2FA4392C40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45915C1-255D-44E8-89CD-CBFD69C9C8D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2483F95-9209-484C-AE9A-2FA4392C40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15C1-255D-44E8-89CD-CBFD69C9C8D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483F95-9209-484C-AE9A-2FA4392C4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15C1-255D-44E8-89CD-CBFD69C9C8D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483F95-9209-484C-AE9A-2FA4392C4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15C1-255D-44E8-89CD-CBFD69C9C8D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483F95-9209-484C-AE9A-2FA4392C40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45915C1-255D-44E8-89CD-CBFD69C9C8D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2483F95-9209-484C-AE9A-2FA4392C40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45915C1-255D-44E8-89CD-CBFD69C9C8D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2483F95-9209-484C-AE9A-2FA4392C4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PERTUMBUHAN DAN PERUBAHAN STRUKTUR EKONOMI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1600" dirty="0" err="1" smtClean="0"/>
              <a:t>oleh</a:t>
            </a:r>
            <a:r>
              <a:rPr lang="en-US" sz="1600" dirty="0" smtClean="0"/>
              <a:t> : </a:t>
            </a:r>
            <a:r>
              <a:rPr lang="en-US" sz="1600" dirty="0" err="1" smtClean="0"/>
              <a:t>Tulus</a:t>
            </a:r>
            <a:r>
              <a:rPr lang="en-US" sz="1600" dirty="0" smtClean="0"/>
              <a:t> </a:t>
            </a:r>
            <a:r>
              <a:rPr lang="en-US" sz="1600" dirty="0" err="1"/>
              <a:t>Tambunan</a:t>
            </a:r>
            <a:r>
              <a:rPr lang="en-US" sz="1600" dirty="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038600"/>
            <a:ext cx="8077200" cy="1752600"/>
          </a:xfrm>
        </p:spPr>
        <p:txBody>
          <a:bodyPr>
            <a:normAutofit/>
          </a:bodyPr>
          <a:lstStyle/>
          <a:p>
            <a:pPr marL="533400" indent="-533400" algn="l">
              <a:lnSpc>
                <a:spcPct val="90000"/>
              </a:lnSpc>
            </a:pPr>
            <a:r>
              <a:rPr lang="en-US" sz="2400" dirty="0" err="1"/>
              <a:t>Pertumbuhan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= </a:t>
            </a:r>
            <a:r>
              <a:rPr lang="en-US" sz="2400" dirty="0" err="1"/>
              <a:t>pertumbuhan</a:t>
            </a:r>
            <a:r>
              <a:rPr lang="en-US" sz="2400" dirty="0"/>
              <a:t> output </a:t>
            </a:r>
          </a:p>
          <a:p>
            <a:pPr marL="533400" indent="-533400" algn="l">
              <a:lnSpc>
                <a:spcPct val="90000"/>
              </a:lnSpc>
            </a:pP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pertumbuhan</a:t>
            </a:r>
            <a:r>
              <a:rPr lang="en-US" sz="2400" dirty="0"/>
              <a:t> </a:t>
            </a:r>
          </a:p>
          <a:p>
            <a:pPr marL="533400" indent="-533400" algn="l">
              <a:lnSpc>
                <a:spcPct val="90000"/>
              </a:lnSpc>
              <a:buFontTx/>
              <a:buAutoNum type="arabicPeriod"/>
            </a:pPr>
            <a:r>
              <a:rPr lang="en-US" sz="2400" dirty="0" err="1"/>
              <a:t>Aggreagate</a:t>
            </a:r>
            <a:r>
              <a:rPr lang="en-US" sz="2400" dirty="0"/>
              <a:t> Demand </a:t>
            </a:r>
          </a:p>
          <a:p>
            <a:pPr marL="533400" indent="-533400" algn="l">
              <a:lnSpc>
                <a:spcPct val="90000"/>
              </a:lnSpc>
              <a:buFontTx/>
              <a:buAutoNum type="arabicPeriod"/>
            </a:pPr>
            <a:r>
              <a:rPr lang="en-US" sz="2400" dirty="0" err="1"/>
              <a:t>Aggreagate</a:t>
            </a:r>
            <a:r>
              <a:rPr lang="en-US" sz="2400" dirty="0"/>
              <a:t> Supply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Terimakasih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Pertemuan</a:t>
            </a:r>
            <a:r>
              <a:rPr lang="en-US" dirty="0" smtClean="0"/>
              <a:t> V :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Kemiskinan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454025" y="5257800"/>
            <a:ext cx="4041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1409700" y="2898775"/>
            <a:ext cx="1981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0" y="1600200"/>
            <a:ext cx="8915400" cy="4100513"/>
            <a:chOff x="0" y="1008"/>
            <a:chExt cx="5616" cy="2583"/>
          </a:xfrm>
        </p:grpSpPr>
        <p:sp>
          <p:nvSpPr>
            <p:cNvPr id="3077" name="Line 5"/>
            <p:cNvSpPr>
              <a:spLocks noChangeShapeType="1"/>
            </p:cNvSpPr>
            <p:nvPr/>
          </p:nvSpPr>
          <p:spPr bwMode="auto">
            <a:xfrm>
              <a:off x="288" y="1152"/>
              <a:ext cx="0" cy="21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Line 7"/>
            <p:cNvSpPr>
              <a:spLocks noChangeShapeType="1"/>
            </p:cNvSpPr>
            <p:nvPr/>
          </p:nvSpPr>
          <p:spPr bwMode="auto">
            <a:xfrm>
              <a:off x="562" y="2210"/>
              <a:ext cx="1296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 flipV="1">
              <a:off x="610" y="1566"/>
              <a:ext cx="1488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Text Box 11"/>
            <p:cNvSpPr txBox="1">
              <a:spLocks noChangeArrowheads="1"/>
            </p:cNvSpPr>
            <p:nvPr/>
          </p:nvSpPr>
          <p:spPr bwMode="auto">
            <a:xfrm>
              <a:off x="1872" y="1296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Agg S</a:t>
              </a:r>
            </a:p>
          </p:txBody>
        </p:sp>
        <p:sp>
          <p:nvSpPr>
            <p:cNvPr id="3084" name="Text Box 12"/>
            <p:cNvSpPr txBox="1">
              <a:spLocks noChangeArrowheads="1"/>
            </p:cNvSpPr>
            <p:nvPr/>
          </p:nvSpPr>
          <p:spPr bwMode="auto">
            <a:xfrm>
              <a:off x="1872" y="3024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Agg  D 1</a:t>
              </a:r>
            </a:p>
          </p:txBody>
        </p:sp>
        <p:sp>
          <p:nvSpPr>
            <p:cNvPr id="3085" name="Text Box 13"/>
            <p:cNvSpPr txBox="1">
              <a:spLocks noChangeArrowheads="1"/>
            </p:cNvSpPr>
            <p:nvPr/>
          </p:nvSpPr>
          <p:spPr bwMode="auto">
            <a:xfrm>
              <a:off x="2160" y="2688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Agg D 2</a:t>
              </a:r>
            </a:p>
          </p:txBody>
        </p:sp>
        <p:sp>
          <p:nvSpPr>
            <p:cNvPr id="3086" name="Text Box 14"/>
            <p:cNvSpPr txBox="1">
              <a:spLocks noChangeArrowheads="1"/>
            </p:cNvSpPr>
            <p:nvPr/>
          </p:nvSpPr>
          <p:spPr bwMode="auto">
            <a:xfrm>
              <a:off x="142" y="100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</a:t>
              </a:r>
            </a:p>
          </p:txBody>
        </p:sp>
        <p:sp>
          <p:nvSpPr>
            <p:cNvPr id="3087" name="Text Box 15"/>
            <p:cNvSpPr txBox="1">
              <a:spLocks noChangeArrowheads="1"/>
            </p:cNvSpPr>
            <p:nvPr/>
          </p:nvSpPr>
          <p:spPr bwMode="auto">
            <a:xfrm>
              <a:off x="2788" y="3216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Q</a:t>
              </a:r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 flipH="1">
              <a:off x="288" y="2256"/>
              <a:ext cx="1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>
              <a:off x="1392" y="2256"/>
              <a:ext cx="0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>
              <a:off x="1056" y="2592"/>
              <a:ext cx="0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 flipH="1">
              <a:off x="288" y="2592"/>
              <a:ext cx="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Text Box 21"/>
            <p:cNvSpPr txBox="1">
              <a:spLocks noChangeArrowheads="1"/>
            </p:cNvSpPr>
            <p:nvPr/>
          </p:nvSpPr>
          <p:spPr bwMode="auto">
            <a:xfrm>
              <a:off x="0" y="2160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P2</a:t>
              </a:r>
            </a:p>
          </p:txBody>
        </p:sp>
        <p:sp>
          <p:nvSpPr>
            <p:cNvPr id="3094" name="Text Box 22"/>
            <p:cNvSpPr txBox="1">
              <a:spLocks noChangeArrowheads="1"/>
            </p:cNvSpPr>
            <p:nvPr/>
          </p:nvSpPr>
          <p:spPr bwMode="auto">
            <a:xfrm>
              <a:off x="0" y="2496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P1</a:t>
              </a:r>
            </a:p>
          </p:txBody>
        </p:sp>
        <p:sp>
          <p:nvSpPr>
            <p:cNvPr id="3095" name="Text Box 23"/>
            <p:cNvSpPr txBox="1">
              <a:spLocks noChangeArrowheads="1"/>
            </p:cNvSpPr>
            <p:nvPr/>
          </p:nvSpPr>
          <p:spPr bwMode="auto">
            <a:xfrm>
              <a:off x="838" y="3360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Q1</a:t>
              </a:r>
            </a:p>
          </p:txBody>
        </p:sp>
        <p:sp>
          <p:nvSpPr>
            <p:cNvPr id="3096" name="Text Box 24"/>
            <p:cNvSpPr txBox="1">
              <a:spLocks noChangeArrowheads="1"/>
            </p:cNvSpPr>
            <p:nvPr/>
          </p:nvSpPr>
          <p:spPr bwMode="auto">
            <a:xfrm>
              <a:off x="1248" y="3360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Q2</a:t>
              </a:r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>
              <a:off x="3216" y="1200"/>
              <a:ext cx="0" cy="2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>
              <a:off x="3216" y="3312"/>
              <a:ext cx="2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Line 28"/>
            <p:cNvSpPr>
              <a:spLocks noChangeShapeType="1"/>
            </p:cNvSpPr>
            <p:nvPr/>
          </p:nvSpPr>
          <p:spPr bwMode="auto">
            <a:xfrm>
              <a:off x="3504" y="1824"/>
              <a:ext cx="1488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Line 29"/>
            <p:cNvSpPr>
              <a:spLocks noChangeShapeType="1"/>
            </p:cNvSpPr>
            <p:nvPr/>
          </p:nvSpPr>
          <p:spPr bwMode="auto">
            <a:xfrm flipV="1">
              <a:off x="3456" y="1296"/>
              <a:ext cx="1152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Line 30"/>
            <p:cNvSpPr>
              <a:spLocks noChangeShapeType="1"/>
            </p:cNvSpPr>
            <p:nvPr/>
          </p:nvSpPr>
          <p:spPr bwMode="auto">
            <a:xfrm flipV="1">
              <a:off x="3984" y="1584"/>
              <a:ext cx="1056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Text Box 31"/>
            <p:cNvSpPr txBox="1">
              <a:spLocks noChangeArrowheads="1"/>
            </p:cNvSpPr>
            <p:nvPr/>
          </p:nvSpPr>
          <p:spPr bwMode="auto">
            <a:xfrm>
              <a:off x="2976" y="1104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</a:t>
              </a:r>
            </a:p>
          </p:txBody>
        </p:sp>
        <p:sp>
          <p:nvSpPr>
            <p:cNvPr id="3104" name="Text Box 32"/>
            <p:cNvSpPr txBox="1">
              <a:spLocks noChangeArrowheads="1"/>
            </p:cNvSpPr>
            <p:nvPr/>
          </p:nvSpPr>
          <p:spPr bwMode="auto">
            <a:xfrm>
              <a:off x="5376" y="3216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Q</a:t>
              </a:r>
            </a:p>
          </p:txBody>
        </p:sp>
        <p:sp>
          <p:nvSpPr>
            <p:cNvPr id="3105" name="Text Box 33"/>
            <p:cNvSpPr txBox="1">
              <a:spLocks noChangeArrowheads="1"/>
            </p:cNvSpPr>
            <p:nvPr/>
          </p:nvSpPr>
          <p:spPr bwMode="auto">
            <a:xfrm>
              <a:off x="5040" y="2736"/>
              <a:ext cx="5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Agg D </a:t>
              </a:r>
            </a:p>
          </p:txBody>
        </p:sp>
        <p:sp>
          <p:nvSpPr>
            <p:cNvPr id="3106" name="Text Box 34"/>
            <p:cNvSpPr txBox="1">
              <a:spLocks noChangeArrowheads="1"/>
            </p:cNvSpPr>
            <p:nvPr/>
          </p:nvSpPr>
          <p:spPr bwMode="auto">
            <a:xfrm>
              <a:off x="4224" y="1008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Agg  S 1</a:t>
              </a:r>
            </a:p>
          </p:txBody>
        </p:sp>
        <p:sp>
          <p:nvSpPr>
            <p:cNvPr id="3107" name="Text Box 35"/>
            <p:cNvSpPr txBox="1">
              <a:spLocks noChangeArrowheads="1"/>
            </p:cNvSpPr>
            <p:nvPr/>
          </p:nvSpPr>
          <p:spPr bwMode="auto">
            <a:xfrm>
              <a:off x="4704" y="1296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Agg  S 2</a:t>
              </a:r>
            </a:p>
          </p:txBody>
        </p:sp>
        <p:sp>
          <p:nvSpPr>
            <p:cNvPr id="3108" name="Line 36"/>
            <p:cNvSpPr>
              <a:spLocks noChangeShapeType="1"/>
            </p:cNvSpPr>
            <p:nvPr/>
          </p:nvSpPr>
          <p:spPr bwMode="auto">
            <a:xfrm flipH="1">
              <a:off x="3216" y="2160"/>
              <a:ext cx="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9" name="Line 37"/>
            <p:cNvSpPr>
              <a:spLocks noChangeShapeType="1"/>
            </p:cNvSpPr>
            <p:nvPr/>
          </p:nvSpPr>
          <p:spPr bwMode="auto">
            <a:xfrm>
              <a:off x="3936" y="2160"/>
              <a:ext cx="0" cy="11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Line 38"/>
            <p:cNvSpPr>
              <a:spLocks noChangeShapeType="1"/>
            </p:cNvSpPr>
            <p:nvPr/>
          </p:nvSpPr>
          <p:spPr bwMode="auto">
            <a:xfrm>
              <a:off x="4406" y="2448"/>
              <a:ext cx="0" cy="8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Line 39"/>
            <p:cNvSpPr>
              <a:spLocks noChangeShapeType="1"/>
            </p:cNvSpPr>
            <p:nvPr/>
          </p:nvSpPr>
          <p:spPr bwMode="auto">
            <a:xfrm flipH="1">
              <a:off x="3216" y="2448"/>
              <a:ext cx="1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12" name="Text Box 40"/>
            <p:cNvSpPr txBox="1">
              <a:spLocks noChangeArrowheads="1"/>
            </p:cNvSpPr>
            <p:nvPr/>
          </p:nvSpPr>
          <p:spPr bwMode="auto">
            <a:xfrm>
              <a:off x="2916" y="2036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P1</a:t>
              </a:r>
            </a:p>
          </p:txBody>
        </p:sp>
        <p:sp>
          <p:nvSpPr>
            <p:cNvPr id="3113" name="Text Box 41"/>
            <p:cNvSpPr txBox="1">
              <a:spLocks noChangeArrowheads="1"/>
            </p:cNvSpPr>
            <p:nvPr/>
          </p:nvSpPr>
          <p:spPr bwMode="auto">
            <a:xfrm>
              <a:off x="2898" y="2332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P2</a:t>
              </a:r>
            </a:p>
          </p:txBody>
        </p:sp>
        <p:sp>
          <p:nvSpPr>
            <p:cNvPr id="3114" name="Text Box 42"/>
            <p:cNvSpPr txBox="1">
              <a:spLocks noChangeArrowheads="1"/>
            </p:cNvSpPr>
            <p:nvPr/>
          </p:nvSpPr>
          <p:spPr bwMode="auto">
            <a:xfrm>
              <a:off x="3696" y="3360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Q1</a:t>
              </a:r>
            </a:p>
          </p:txBody>
        </p:sp>
        <p:sp>
          <p:nvSpPr>
            <p:cNvPr id="3115" name="Text Box 43"/>
            <p:cNvSpPr txBox="1">
              <a:spLocks noChangeArrowheads="1"/>
            </p:cNvSpPr>
            <p:nvPr/>
          </p:nvSpPr>
          <p:spPr bwMode="auto">
            <a:xfrm>
              <a:off x="4224" y="3360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Q2</a:t>
              </a:r>
            </a:p>
          </p:txBody>
        </p:sp>
      </p:grpSp>
      <p:sp>
        <p:nvSpPr>
          <p:cNvPr id="3117" name="Text Box 45"/>
          <p:cNvSpPr txBox="1">
            <a:spLocks noChangeArrowheads="1"/>
          </p:cNvSpPr>
          <p:nvPr/>
        </p:nvSpPr>
        <p:spPr bwMode="auto">
          <a:xfrm>
            <a:off x="533400" y="6019800"/>
            <a:ext cx="373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Agg Demand naik -&gt; Q naik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5105400" y="6019800"/>
            <a:ext cx="373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Agg Supply naik -&gt; Q naik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/>
              <a:t>Faktor-faktor yang mempengaruhi pergeseran atau perubahan Agg D dan Agg S</a:t>
            </a:r>
            <a:r>
              <a:rPr lang="en-US" sz="4000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b="1"/>
              <a:t>a). Agg Supply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Model Pertumbuhan Neo klasik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Fungsi produksi Cobb-Douglas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400"/>
              <a:t>Y</a:t>
            </a:r>
            <a:r>
              <a:rPr lang="en-US" sz="2800"/>
              <a:t> =</a:t>
            </a:r>
            <a:r>
              <a:rPr lang="en-US" sz="4400"/>
              <a:t>T</a:t>
            </a:r>
            <a:r>
              <a:rPr lang="en-US" sz="2800"/>
              <a:t> </a:t>
            </a:r>
            <a:r>
              <a:rPr lang="en-US" sz="2000"/>
              <a:t>t</a:t>
            </a:r>
            <a:r>
              <a:rPr lang="en-US" sz="2800"/>
              <a:t>  </a:t>
            </a:r>
            <a:r>
              <a:rPr lang="en-US" sz="4400"/>
              <a:t>K</a:t>
            </a:r>
            <a:r>
              <a:rPr lang="en-US" sz="2800"/>
              <a:t> </a:t>
            </a:r>
            <a:r>
              <a:rPr lang="en-US" sz="2000"/>
              <a:t>t</a:t>
            </a:r>
            <a:r>
              <a:rPr lang="en-US" sz="2800"/>
              <a:t>   </a:t>
            </a:r>
            <a:r>
              <a:rPr lang="en-US" sz="4400"/>
              <a:t>L </a:t>
            </a:r>
            <a:r>
              <a:rPr lang="en-US" sz="2000"/>
              <a:t>t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Keterangan 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Y t = tingkat produksi pada periode 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T t = tingkat teknologi pada periode 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K t = stock kapital pada periode 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L t = jumlah tenaga kerja pada periode 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        dan               = produktivitas tenaga kerja dan modal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              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33400" y="2743200"/>
            <a:ext cx="3124200" cy="3048000"/>
            <a:chOff x="336" y="1728"/>
            <a:chExt cx="1968" cy="1920"/>
          </a:xfrm>
        </p:grpSpPr>
        <p:sp>
          <p:nvSpPr>
            <p:cNvPr id="4101" name="Text Box 5"/>
            <p:cNvSpPr txBox="1">
              <a:spLocks noChangeArrowheads="1"/>
            </p:cNvSpPr>
            <p:nvPr/>
          </p:nvSpPr>
          <p:spPr bwMode="auto">
            <a:xfrm>
              <a:off x="336" y="3312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2400" b="1"/>
                <a:t>α</a:t>
              </a:r>
              <a:endParaRPr lang="en-US" sz="2400" b="1"/>
            </a:p>
          </p:txBody>
        </p:sp>
        <p:sp>
          <p:nvSpPr>
            <p:cNvPr id="4102" name="Text Box 6"/>
            <p:cNvSpPr txBox="1">
              <a:spLocks noChangeArrowheads="1"/>
            </p:cNvSpPr>
            <p:nvPr/>
          </p:nvSpPr>
          <p:spPr bwMode="auto">
            <a:xfrm>
              <a:off x="1152" y="3360"/>
              <a:ext cx="1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ß</a:t>
              </a:r>
            </a:p>
          </p:txBody>
        </p:sp>
        <p:sp>
          <p:nvSpPr>
            <p:cNvPr id="4104" name="Text Box 8"/>
            <p:cNvSpPr txBox="1">
              <a:spLocks noChangeArrowheads="1"/>
            </p:cNvSpPr>
            <p:nvPr/>
          </p:nvSpPr>
          <p:spPr bwMode="auto">
            <a:xfrm>
              <a:off x="1440" y="1728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Monotype Corsiva" pitchFamily="66" charset="0"/>
                </a:rPr>
                <a:t></a:t>
              </a:r>
            </a:p>
          </p:txBody>
        </p:sp>
        <p:sp>
          <p:nvSpPr>
            <p:cNvPr id="4105" name="Text Box 9"/>
            <p:cNvSpPr txBox="1">
              <a:spLocks noChangeArrowheads="1"/>
            </p:cNvSpPr>
            <p:nvPr/>
          </p:nvSpPr>
          <p:spPr bwMode="auto">
            <a:xfrm>
              <a:off x="1968" y="1776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Monotype Corsiva" pitchFamily="66" charset="0"/>
                </a:rPr>
                <a:t>ß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1800"/>
              <a:t>Fungsi produksi Klasik </a:t>
            </a:r>
          </a:p>
          <a:p>
            <a:pPr marL="533400" indent="-533400" algn="ctr">
              <a:lnSpc>
                <a:spcPct val="80000"/>
              </a:lnSpc>
              <a:buFontTx/>
              <a:buNone/>
            </a:pPr>
            <a:r>
              <a:rPr lang="en-US" sz="1800"/>
              <a:t>Q  =  f ( K, L, M, E )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1800"/>
              <a:t>		K  = stock kapital, paling penting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1800"/>
              <a:t>		L  = labor (TK)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1800"/>
              <a:t>		M = material (Raw Material)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1800"/>
              <a:t>		E  = energi  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1800"/>
              <a:t>Kelemahan teori / model pertumbuhan Klasik :</a:t>
            </a:r>
          </a:p>
          <a:p>
            <a:pPr marL="533400" indent="-533400">
              <a:lnSpc>
                <a:spcPct val="80000"/>
              </a:lnSpc>
              <a:buFontTx/>
              <a:buAutoNum type="alphaLcPeriod"/>
            </a:pPr>
            <a:r>
              <a:rPr lang="en-US" sz="1800"/>
              <a:t>Yaitu tidak bisa menerangkan mengapa pertumbuhan ekonomi negara yang kurang memiliki SDA maupun modal, pertumbuhan ekonominya dapat lebih cepat.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1800"/>
              <a:t>	Misalnya : Singapura, Korea, Negara-negara maju 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1800"/>
              <a:t>b.     Kurang memperhitungkan peranan teknologi  (dianggap konstan)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endParaRPr lang="en-US" sz="1800"/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1800"/>
              <a:t>Model Pertumbuhan Modern </a:t>
            </a:r>
          </a:p>
          <a:p>
            <a:pPr marL="533400" indent="-533400" algn="ctr">
              <a:lnSpc>
                <a:spcPct val="80000"/>
              </a:lnSpc>
              <a:buFontTx/>
              <a:buNone/>
            </a:pPr>
            <a:r>
              <a:rPr lang="en-US" sz="1800"/>
              <a:t>Q = f ( K, L, M, E, T )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1800"/>
              <a:t>		T = teknologi dan pendidikan 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1800"/>
              <a:t>			- sangat penting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1800"/>
              <a:t>			- meningkatkan produksivitas tenaga kerja dan efisiensi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endParaRPr lang="en-US" sz="1800"/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1800"/>
              <a:t>Untuk Indonesia mana yang cocok ? Jawablah dan berikan alasannya !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endParaRPr lang="en-US"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800" b="1"/>
              <a:t>b). Agg Demand</a:t>
            </a:r>
          </a:p>
          <a:p>
            <a:pPr algn="ctr">
              <a:buFontTx/>
              <a:buNone/>
            </a:pPr>
            <a:r>
              <a:rPr lang="en-US" sz="2800"/>
              <a:t>Y = C + I + G + ( X – M )</a:t>
            </a:r>
          </a:p>
          <a:p>
            <a:pPr>
              <a:buFontTx/>
              <a:buNone/>
            </a:pPr>
            <a:r>
              <a:rPr lang="en-US" sz="2800"/>
              <a:t>			   C = a + b y </a:t>
            </a:r>
          </a:p>
          <a:p>
            <a:pPr>
              <a:buFontTx/>
              <a:buNone/>
            </a:pPr>
            <a:r>
              <a:rPr lang="en-US" sz="2800"/>
              <a:t>			    I = I a – i r</a:t>
            </a:r>
          </a:p>
          <a:p>
            <a:pPr>
              <a:buFontTx/>
              <a:buNone/>
            </a:pPr>
            <a:r>
              <a:rPr lang="en-US" sz="2800"/>
              <a:t>			  G = G a</a:t>
            </a:r>
          </a:p>
          <a:p>
            <a:pPr>
              <a:buFontTx/>
              <a:buNone/>
            </a:pPr>
            <a:r>
              <a:rPr lang="en-US" sz="2800"/>
              <a:t>			   X = X a</a:t>
            </a:r>
          </a:p>
          <a:p>
            <a:pPr>
              <a:buFontTx/>
              <a:buNone/>
            </a:pPr>
            <a:r>
              <a:rPr lang="en-US" sz="2800"/>
              <a:t>			  M = Ma + my</a:t>
            </a:r>
          </a:p>
          <a:p>
            <a:pPr>
              <a:buFontTx/>
              <a:buNone/>
            </a:pPr>
            <a:r>
              <a:rPr lang="en-US" sz="2800"/>
              <a:t>			   Y = PDB (GDP) </a:t>
            </a:r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r>
              <a:rPr lang="en-US" sz="2800"/>
              <a:t> </a:t>
            </a:r>
          </a:p>
          <a:p>
            <a:pPr>
              <a:buFontTx/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TEORI PERUBAHAN STRUKTUR EKONOMI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Proses pembangunan -&gt; pertumbuhan ekonomi (yang cukup lama dan tinggi) mengakibatkan terjadinya perubahan struktur ekonomi.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Perubahan struktur ekonomi sebagai akibat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1). Agg Demand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2). Agg Supply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3). Agg Demand dan Agg Supply pada waktu yang bersamaan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/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Ad 1 Agg Demand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	Kenaikan pendapatan perkapita menyebabkan perubahan selera dan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	komposisi dan diversifikasi konsumsi -&gt; meningkatkan efektif Demand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	–&gt; perluasan pasar -&gt; supply barang meningkat. Sektor industri berkembang.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/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Ad 2 Agg Supply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	- Perkembangan teknologi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	- SDA dan Raw Material yang baru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	- Relokasi dana investasi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/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/>
          <a:lstStyle/>
          <a:p>
            <a:r>
              <a:rPr lang="en-US" sz="2000" dirty="0"/>
              <a:t>STRUKTUR EKONOMI INDONESIA</a:t>
            </a:r>
            <a:r>
              <a:rPr lang="en-US" sz="4000" dirty="0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838200"/>
            <a:ext cx="8534400" cy="5791200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700" dirty="0" err="1"/>
              <a:t>Struktur</a:t>
            </a:r>
            <a:r>
              <a:rPr lang="en-US" sz="1700" dirty="0"/>
              <a:t> </a:t>
            </a:r>
            <a:r>
              <a:rPr lang="en-US" sz="1700" dirty="0" err="1"/>
              <a:t>Ekonomi</a:t>
            </a:r>
            <a:r>
              <a:rPr lang="en-US" sz="1700" dirty="0"/>
              <a:t> </a:t>
            </a:r>
            <a:r>
              <a:rPr lang="en-US" sz="1700" dirty="0" err="1"/>
              <a:t>suatu</a:t>
            </a:r>
            <a:r>
              <a:rPr lang="en-US" sz="1700" dirty="0"/>
              <a:t> </a:t>
            </a:r>
            <a:r>
              <a:rPr lang="en-US" sz="1700" dirty="0" err="1"/>
              <a:t>negara</a:t>
            </a:r>
            <a:r>
              <a:rPr lang="en-US" sz="1700" dirty="0"/>
              <a:t> </a:t>
            </a:r>
            <a:r>
              <a:rPr lang="en-US" sz="1700" dirty="0" err="1"/>
              <a:t>dapat</a:t>
            </a:r>
            <a:r>
              <a:rPr lang="en-US" sz="1700" dirty="0"/>
              <a:t> </a:t>
            </a:r>
            <a:r>
              <a:rPr lang="en-US" sz="1700" dirty="0" err="1"/>
              <a:t>dilihat</a:t>
            </a:r>
            <a:r>
              <a:rPr lang="en-US" sz="1700" dirty="0"/>
              <a:t> </a:t>
            </a:r>
            <a:r>
              <a:rPr lang="en-US" sz="1700" dirty="0" err="1"/>
              <a:t>dari</a:t>
            </a:r>
            <a:r>
              <a:rPr lang="en-US" sz="1700" dirty="0"/>
              <a:t> </a:t>
            </a:r>
            <a:r>
              <a:rPr lang="en-US" sz="1700" dirty="0" err="1"/>
              <a:t>berbagai</a:t>
            </a:r>
            <a:r>
              <a:rPr lang="en-US" sz="1700" dirty="0"/>
              <a:t> </a:t>
            </a:r>
            <a:r>
              <a:rPr lang="en-US" sz="1700" dirty="0" err="1"/>
              <a:t>sudut</a:t>
            </a:r>
            <a:r>
              <a:rPr lang="en-US" sz="1700" dirty="0"/>
              <a:t> </a:t>
            </a:r>
            <a:r>
              <a:rPr lang="en-US" sz="1700" dirty="0" err="1"/>
              <a:t>tinjauan</a:t>
            </a:r>
            <a:r>
              <a:rPr lang="en-US" sz="1700" dirty="0"/>
              <a:t>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700" dirty="0"/>
              <a:t> </a:t>
            </a:r>
            <a:r>
              <a:rPr lang="en-US" sz="1700" dirty="0" err="1"/>
              <a:t>Ada</a:t>
            </a:r>
            <a:r>
              <a:rPr lang="en-US" sz="1700" dirty="0"/>
              <a:t> 4 </a:t>
            </a:r>
            <a:r>
              <a:rPr lang="en-US" sz="1700" dirty="0" err="1"/>
              <a:t>macam</a:t>
            </a:r>
            <a:r>
              <a:rPr lang="en-US" sz="1700" dirty="0"/>
              <a:t> </a:t>
            </a:r>
            <a:r>
              <a:rPr lang="en-US" sz="1700" dirty="0" err="1"/>
              <a:t>tinjauan</a:t>
            </a:r>
            <a:r>
              <a:rPr lang="en-US" sz="1700" dirty="0"/>
              <a:t> :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700" dirty="0"/>
              <a:t>1. </a:t>
            </a:r>
            <a:r>
              <a:rPr lang="en-US" sz="1700" dirty="0" err="1"/>
              <a:t>Tinjauan</a:t>
            </a:r>
            <a:r>
              <a:rPr lang="en-US" sz="1700" dirty="0"/>
              <a:t> </a:t>
            </a:r>
            <a:r>
              <a:rPr lang="en-US" sz="1700" dirty="0" err="1"/>
              <a:t>makro-sektoral</a:t>
            </a:r>
            <a:endParaRPr lang="en-US" sz="1700" dirty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700" dirty="0"/>
              <a:t>2. </a:t>
            </a:r>
            <a:r>
              <a:rPr lang="en-US" sz="1700" dirty="0" err="1"/>
              <a:t>Tinjauan</a:t>
            </a:r>
            <a:r>
              <a:rPr lang="en-US" sz="1700" dirty="0"/>
              <a:t> </a:t>
            </a:r>
            <a:r>
              <a:rPr lang="en-US" sz="1700" dirty="0" err="1"/>
              <a:t>keruangan</a:t>
            </a:r>
            <a:endParaRPr lang="en-US" sz="1700" dirty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700" dirty="0"/>
              <a:t>3. </a:t>
            </a:r>
            <a:r>
              <a:rPr lang="en-US" sz="1700" dirty="0" err="1"/>
              <a:t>Tinjauan</a:t>
            </a:r>
            <a:r>
              <a:rPr lang="en-US" sz="1700" dirty="0"/>
              <a:t> </a:t>
            </a:r>
            <a:r>
              <a:rPr lang="en-US" sz="1700" dirty="0" err="1"/>
              <a:t>penyelenggaraan</a:t>
            </a:r>
            <a:r>
              <a:rPr lang="en-US" sz="1700" dirty="0"/>
              <a:t> </a:t>
            </a:r>
            <a:r>
              <a:rPr lang="en-US" sz="1700" dirty="0" err="1"/>
              <a:t>kenegaraan</a:t>
            </a:r>
            <a:r>
              <a:rPr lang="en-US" sz="1700" dirty="0"/>
              <a:t>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700" dirty="0"/>
              <a:t>4. </a:t>
            </a:r>
            <a:r>
              <a:rPr lang="en-US" sz="1700" dirty="0" err="1"/>
              <a:t>Tinjauan</a:t>
            </a:r>
            <a:r>
              <a:rPr lang="en-US" sz="1700" dirty="0"/>
              <a:t> </a:t>
            </a:r>
            <a:r>
              <a:rPr lang="en-US" sz="1700" dirty="0" err="1"/>
              <a:t>birokrasi</a:t>
            </a:r>
            <a:r>
              <a:rPr lang="en-US" sz="1700" dirty="0"/>
              <a:t> </a:t>
            </a:r>
            <a:r>
              <a:rPr lang="en-US" sz="1700" dirty="0" err="1"/>
              <a:t>pengambilan</a:t>
            </a:r>
            <a:r>
              <a:rPr lang="en-US" sz="1700" dirty="0"/>
              <a:t> </a:t>
            </a:r>
            <a:r>
              <a:rPr lang="en-US" sz="1700" dirty="0" err="1"/>
              <a:t>keputusan</a:t>
            </a:r>
            <a:r>
              <a:rPr lang="en-US" sz="1700" dirty="0"/>
              <a:t>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1700" dirty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700" dirty="0"/>
              <a:t>Ad 1 </a:t>
            </a:r>
            <a:r>
              <a:rPr lang="en-US" sz="1700" dirty="0" err="1"/>
              <a:t>Makro</a:t>
            </a:r>
            <a:r>
              <a:rPr lang="en-US" sz="1700" dirty="0"/>
              <a:t> </a:t>
            </a:r>
            <a:r>
              <a:rPr lang="en-US" sz="1700" dirty="0" err="1"/>
              <a:t>Sektoral</a:t>
            </a:r>
            <a:endParaRPr lang="en-US" sz="1700" dirty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700" dirty="0" err="1"/>
              <a:t>Tergantung</a:t>
            </a:r>
            <a:r>
              <a:rPr lang="en-US" sz="1700" dirty="0"/>
              <a:t> </a:t>
            </a:r>
            <a:r>
              <a:rPr lang="en-US" sz="1700" dirty="0" err="1"/>
              <a:t>dari</a:t>
            </a:r>
            <a:r>
              <a:rPr lang="en-US" sz="1700" dirty="0"/>
              <a:t> </a:t>
            </a:r>
            <a:r>
              <a:rPr lang="en-US" sz="1700" dirty="0" err="1"/>
              <a:t>sektor</a:t>
            </a:r>
            <a:r>
              <a:rPr lang="en-US" sz="1700" dirty="0"/>
              <a:t> </a:t>
            </a:r>
            <a:r>
              <a:rPr lang="en-US" sz="1700" dirty="0" err="1"/>
              <a:t>mana</a:t>
            </a:r>
            <a:r>
              <a:rPr lang="en-US" sz="1700" dirty="0"/>
              <a:t> yang </a:t>
            </a:r>
            <a:r>
              <a:rPr lang="en-US" sz="1700" dirty="0" err="1"/>
              <a:t>menjadi</a:t>
            </a:r>
            <a:r>
              <a:rPr lang="en-US" sz="1700" dirty="0"/>
              <a:t> </a:t>
            </a:r>
            <a:r>
              <a:rPr lang="en-US" sz="1700" dirty="0" err="1"/>
              <a:t>tulang</a:t>
            </a:r>
            <a:r>
              <a:rPr lang="en-US" sz="1700" dirty="0"/>
              <a:t> </a:t>
            </a:r>
            <a:r>
              <a:rPr lang="en-US" sz="1700" dirty="0" err="1"/>
              <a:t>punggung</a:t>
            </a:r>
            <a:r>
              <a:rPr lang="en-US" sz="1700" dirty="0"/>
              <a:t> (</a:t>
            </a:r>
            <a:r>
              <a:rPr lang="en-US" sz="1700" dirty="0" err="1"/>
              <a:t>dominan</a:t>
            </a:r>
            <a:r>
              <a:rPr lang="en-US" sz="1700" dirty="0"/>
              <a:t>)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700" dirty="0" err="1"/>
              <a:t>Berstruktur</a:t>
            </a:r>
            <a:r>
              <a:rPr lang="en-US" sz="1700" dirty="0"/>
              <a:t> </a:t>
            </a:r>
            <a:r>
              <a:rPr lang="en-US" sz="1700" dirty="0" err="1"/>
              <a:t>agraris</a:t>
            </a:r>
            <a:endParaRPr lang="en-US" sz="1700" dirty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700" dirty="0"/>
              <a:t>Industrial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700" dirty="0" err="1"/>
              <a:t>Perdagangan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lain-lain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1700" dirty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700" dirty="0"/>
              <a:t>Ad 2 </a:t>
            </a:r>
            <a:r>
              <a:rPr lang="en-US" sz="1700" dirty="0" err="1"/>
              <a:t>Tinjauan</a:t>
            </a:r>
            <a:r>
              <a:rPr lang="en-US" sz="1700" dirty="0"/>
              <a:t> </a:t>
            </a:r>
            <a:r>
              <a:rPr lang="en-US" sz="1700" dirty="0" err="1"/>
              <a:t>Keruangan</a:t>
            </a:r>
            <a:r>
              <a:rPr lang="en-US" sz="1700" dirty="0"/>
              <a:t> (</a:t>
            </a:r>
            <a:r>
              <a:rPr lang="en-US" sz="1700" dirty="0" err="1"/>
              <a:t>spasial</a:t>
            </a:r>
            <a:r>
              <a:rPr lang="en-US" sz="1700" dirty="0"/>
              <a:t>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700" dirty="0" err="1"/>
              <a:t>Berstruktur</a:t>
            </a:r>
            <a:r>
              <a:rPr lang="en-US" sz="1700" dirty="0"/>
              <a:t> </a:t>
            </a:r>
            <a:r>
              <a:rPr lang="en-US" sz="1700" dirty="0" err="1"/>
              <a:t>kedesaan</a:t>
            </a:r>
            <a:r>
              <a:rPr lang="en-US" sz="1700" dirty="0"/>
              <a:t> / </a:t>
            </a:r>
            <a:r>
              <a:rPr lang="en-US" sz="1700" dirty="0" err="1"/>
              <a:t>teknologi</a:t>
            </a:r>
            <a:r>
              <a:rPr lang="en-US" sz="1700" dirty="0"/>
              <a:t> </a:t>
            </a:r>
            <a:r>
              <a:rPr lang="en-US" sz="1700" dirty="0" err="1"/>
              <a:t>tradisional</a:t>
            </a:r>
            <a:r>
              <a:rPr lang="en-US" sz="1700" dirty="0"/>
              <a:t>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700" dirty="0" err="1"/>
              <a:t>Berstruktur</a:t>
            </a:r>
            <a:r>
              <a:rPr lang="en-US" sz="1700" dirty="0"/>
              <a:t> </a:t>
            </a:r>
            <a:r>
              <a:rPr lang="en-US" sz="1700" dirty="0" err="1"/>
              <a:t>perkotaan</a:t>
            </a:r>
            <a:r>
              <a:rPr lang="en-US" sz="1700" dirty="0"/>
              <a:t> / </a:t>
            </a:r>
            <a:r>
              <a:rPr lang="en-US" sz="1700" dirty="0" err="1"/>
              <a:t>teknologi</a:t>
            </a:r>
            <a:r>
              <a:rPr lang="en-US" sz="1700" dirty="0"/>
              <a:t> modern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1700" dirty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700" dirty="0"/>
              <a:t>Ad 3 </a:t>
            </a:r>
            <a:r>
              <a:rPr lang="en-US" sz="1700" dirty="0" err="1"/>
              <a:t>Tinjauan</a:t>
            </a:r>
            <a:r>
              <a:rPr lang="en-US" sz="1700" dirty="0"/>
              <a:t> </a:t>
            </a:r>
            <a:r>
              <a:rPr lang="en-US" sz="1700" dirty="0" err="1"/>
              <a:t>penyelenggaraan</a:t>
            </a:r>
            <a:r>
              <a:rPr lang="en-US" sz="1700" dirty="0"/>
              <a:t> </a:t>
            </a:r>
            <a:r>
              <a:rPr lang="en-US" sz="1700" dirty="0" err="1"/>
              <a:t>kenegaraan</a:t>
            </a:r>
            <a:r>
              <a:rPr lang="en-US" sz="1700" dirty="0"/>
              <a:t>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700" dirty="0" err="1"/>
              <a:t>Berstruktur</a:t>
            </a:r>
            <a:r>
              <a:rPr lang="en-US" sz="1700" dirty="0"/>
              <a:t> </a:t>
            </a:r>
            <a:r>
              <a:rPr lang="en-US" sz="1700" dirty="0" err="1"/>
              <a:t>etatis</a:t>
            </a:r>
            <a:r>
              <a:rPr lang="en-US" sz="1700" dirty="0"/>
              <a:t>, </a:t>
            </a:r>
            <a:r>
              <a:rPr lang="en-US" sz="1700" dirty="0" err="1"/>
              <a:t>egaliter</a:t>
            </a:r>
            <a:r>
              <a:rPr lang="en-US" sz="1700" dirty="0"/>
              <a:t> </a:t>
            </a:r>
            <a:r>
              <a:rPr lang="en-US" sz="1700" dirty="0" err="1"/>
              <a:t>atau</a:t>
            </a:r>
            <a:r>
              <a:rPr lang="en-US" sz="1700" dirty="0"/>
              <a:t> </a:t>
            </a:r>
            <a:r>
              <a:rPr lang="en-US" sz="1700" dirty="0" err="1"/>
              <a:t>borjuis</a:t>
            </a:r>
            <a:endParaRPr lang="en-US" sz="1700" dirty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700" dirty="0" err="1"/>
              <a:t>Tergantung</a:t>
            </a:r>
            <a:r>
              <a:rPr lang="en-US" sz="1700" dirty="0"/>
              <a:t> </a:t>
            </a:r>
            <a:r>
              <a:rPr lang="en-US" sz="1700" dirty="0" err="1"/>
              <a:t>pada</a:t>
            </a:r>
            <a:r>
              <a:rPr lang="en-US" sz="1700" dirty="0"/>
              <a:t> </a:t>
            </a:r>
            <a:r>
              <a:rPr lang="en-US" sz="1700" dirty="0" err="1"/>
              <a:t>siapa</a:t>
            </a:r>
            <a:r>
              <a:rPr lang="en-US" sz="1700" dirty="0"/>
              <a:t> </a:t>
            </a:r>
            <a:r>
              <a:rPr lang="en-US" sz="1700" dirty="0" err="1"/>
              <a:t>atau</a:t>
            </a:r>
            <a:r>
              <a:rPr lang="en-US" sz="1700" dirty="0"/>
              <a:t> </a:t>
            </a:r>
            <a:r>
              <a:rPr lang="en-US" sz="1700" dirty="0" err="1"/>
              <a:t>kalangan</a:t>
            </a:r>
            <a:r>
              <a:rPr lang="en-US" sz="1700" dirty="0"/>
              <a:t> </a:t>
            </a:r>
            <a:r>
              <a:rPr lang="en-US" sz="1700" dirty="0" err="1"/>
              <a:t>mana</a:t>
            </a:r>
            <a:r>
              <a:rPr lang="en-US" sz="1700" dirty="0"/>
              <a:t> yang </a:t>
            </a:r>
            <a:r>
              <a:rPr lang="en-US" sz="1700" dirty="0" err="1"/>
              <a:t>menjadi</a:t>
            </a:r>
            <a:r>
              <a:rPr lang="en-US" sz="1700" dirty="0"/>
              <a:t> </a:t>
            </a:r>
            <a:r>
              <a:rPr lang="en-US" sz="1700" dirty="0" err="1"/>
              <a:t>pemeran</a:t>
            </a:r>
            <a:r>
              <a:rPr lang="en-US" sz="1700" dirty="0"/>
              <a:t> </a:t>
            </a:r>
            <a:r>
              <a:rPr lang="en-US" sz="1700" dirty="0" err="1"/>
              <a:t>utama</a:t>
            </a:r>
            <a:r>
              <a:rPr lang="en-US" sz="1700" dirty="0"/>
              <a:t>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perekonomian</a:t>
            </a:r>
            <a:r>
              <a:rPr lang="en-US" sz="1700" dirty="0"/>
              <a:t>.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700" dirty="0" err="1"/>
              <a:t>Apakah</a:t>
            </a:r>
            <a:r>
              <a:rPr lang="en-US" sz="1700" dirty="0"/>
              <a:t> </a:t>
            </a:r>
            <a:r>
              <a:rPr lang="en-US" sz="1700" dirty="0" err="1"/>
              <a:t>pemerintah</a:t>
            </a:r>
            <a:r>
              <a:rPr lang="en-US" sz="1700" dirty="0"/>
              <a:t>, </a:t>
            </a:r>
            <a:r>
              <a:rPr lang="en-US" sz="1700" dirty="0" err="1"/>
              <a:t>rakyat</a:t>
            </a:r>
            <a:r>
              <a:rPr lang="en-US" sz="1700" dirty="0"/>
              <a:t> </a:t>
            </a:r>
            <a:r>
              <a:rPr lang="en-US" sz="1700" dirty="0" err="1"/>
              <a:t>atau</a:t>
            </a:r>
            <a:r>
              <a:rPr lang="en-US" sz="1700" dirty="0"/>
              <a:t> </a:t>
            </a:r>
            <a:r>
              <a:rPr lang="en-US" sz="1700" dirty="0" err="1"/>
              <a:t>kalangan</a:t>
            </a:r>
            <a:r>
              <a:rPr lang="en-US" sz="1700" dirty="0"/>
              <a:t> modal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usahawan</a:t>
            </a:r>
            <a:r>
              <a:rPr lang="en-US" sz="1700" dirty="0"/>
              <a:t> (</a:t>
            </a:r>
            <a:r>
              <a:rPr lang="en-US" sz="1700" dirty="0" err="1"/>
              <a:t>kapitalisan</a:t>
            </a:r>
            <a:r>
              <a:rPr lang="en-US" sz="1700" dirty="0"/>
              <a:t>)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1700" dirty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700" dirty="0"/>
              <a:t>Ad 4 </a:t>
            </a:r>
            <a:r>
              <a:rPr lang="en-US" sz="1700" dirty="0" err="1"/>
              <a:t>Birokrasi</a:t>
            </a:r>
            <a:r>
              <a:rPr lang="en-US" sz="1700" dirty="0"/>
              <a:t> </a:t>
            </a:r>
            <a:r>
              <a:rPr lang="en-US" sz="1700" dirty="0" err="1"/>
              <a:t>Pengambilan</a:t>
            </a:r>
            <a:r>
              <a:rPr lang="en-US" sz="1700" dirty="0"/>
              <a:t> </a:t>
            </a:r>
            <a:r>
              <a:rPr lang="en-US" sz="1700" dirty="0" err="1"/>
              <a:t>Keputusan</a:t>
            </a:r>
            <a:endParaRPr lang="en-US" sz="1700" dirty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700" dirty="0" err="1"/>
              <a:t>Berstruktur</a:t>
            </a:r>
            <a:r>
              <a:rPr lang="en-US" sz="1700" dirty="0"/>
              <a:t> </a:t>
            </a:r>
            <a:r>
              <a:rPr lang="en-US" sz="1700" dirty="0" err="1"/>
              <a:t>ekonomi</a:t>
            </a:r>
            <a:r>
              <a:rPr lang="en-US" sz="1700" dirty="0"/>
              <a:t> yang </a:t>
            </a:r>
            <a:r>
              <a:rPr lang="en-US" sz="1700" dirty="0" err="1"/>
              <a:t>sentralistis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yang </a:t>
            </a:r>
            <a:r>
              <a:rPr lang="en-US" sz="1700" dirty="0" err="1"/>
              <a:t>desentralistis</a:t>
            </a:r>
            <a:endParaRPr lang="en-US" sz="1700" dirty="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1400" dirty="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1400" dirty="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en-US" sz="1800"/>
              <a:t>Tabel 4.6 PDB Indonesia Menurut Persentase Kontribusi Sektoral, </a:t>
            </a:r>
            <a:br>
              <a:rPr lang="en-US" sz="1800"/>
            </a:br>
            <a:r>
              <a:rPr lang="en-US" sz="1800"/>
              <a:t>pada Tahun 1969-1993</a:t>
            </a:r>
            <a:r>
              <a:rPr lang="en-US" sz="4000"/>
              <a:t> </a:t>
            </a:r>
          </a:p>
        </p:txBody>
      </p:sp>
      <p:graphicFrame>
        <p:nvGraphicFramePr>
          <p:cNvPr id="11420" name="Group 156"/>
          <p:cNvGraphicFramePr>
            <a:graphicFrameLocks noGrp="1"/>
          </p:cNvGraphicFramePr>
          <p:nvPr>
            <p:ph type="tbl" idx="1"/>
          </p:nvPr>
        </p:nvGraphicFramePr>
        <p:xfrm>
          <a:off x="457200" y="1143000"/>
          <a:ext cx="8229600" cy="5410204"/>
        </p:xfrm>
        <a:graphic>
          <a:graphicData uri="http://schemas.openxmlformats.org/drawingml/2006/table">
            <a:tbl>
              <a:tblPr/>
              <a:tblGrid>
                <a:gridCol w="3581400"/>
                <a:gridCol w="762000"/>
                <a:gridCol w="762000"/>
                <a:gridCol w="762000"/>
                <a:gridCol w="838200"/>
                <a:gridCol w="762000"/>
                <a:gridCol w="762000"/>
              </a:tblGrid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Sektor Ekonomi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Menurut Harga Berlaku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Pertanian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Pertambangan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Industri Pengolahan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Listrik, Gas, Air Minum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Bangunan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Transportasi dan Komunikasi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Perdagangan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Keuangan dan Perbankan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Sewa Rumah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Pemerintahan dan Pertahanan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Jasa-jasa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Produk Domestik Bruto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1800"/>
              <a:t>Tabel 4.7 Kontribusi Sektoral dalam Penyerapan Tenaga Kerja,</a:t>
            </a:r>
            <a:br>
              <a:rPr lang="en-US" sz="1800"/>
            </a:br>
            <a:r>
              <a:rPr lang="en-US" sz="1800"/>
              <a:t>pada Tahun 1992</a:t>
            </a:r>
            <a:br>
              <a:rPr lang="en-US" sz="1800"/>
            </a:br>
            <a:r>
              <a:rPr lang="en-US" sz="1800"/>
              <a:t>(Berdasarkan Data Penduduk Berumur 10 Tahun ke Atas yang Bekerja)</a:t>
            </a:r>
            <a:r>
              <a:rPr lang="en-US" sz="4000"/>
              <a:t> </a:t>
            </a:r>
          </a:p>
        </p:txBody>
      </p:sp>
      <p:graphicFrame>
        <p:nvGraphicFramePr>
          <p:cNvPr id="12340" name="Group 52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525967"/>
        </p:xfrm>
        <a:graphic>
          <a:graphicData uri="http://schemas.openxmlformats.org/drawingml/2006/table">
            <a:tbl>
              <a:tblPr/>
              <a:tblGrid>
                <a:gridCol w="3200400"/>
                <a:gridCol w="2286000"/>
                <a:gridCol w="2743200"/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Sektor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Jumlah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Persentase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Pertanian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42.153.205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53,69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Pertambangan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524.924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Industri Pengolahan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8.255.496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Listrik, Gas, Air Minum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162.367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Bangunan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2.514.744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Transportasi dan Komunikasi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2.573.809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Perdagangan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11.746.813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14,96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Lain-lain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10.567.014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13,48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Jumlah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78.518.372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66</TotalTime>
  <Words>495</Words>
  <Application>Microsoft Office PowerPoint</Application>
  <PresentationFormat>On-screen Show (4:3)</PresentationFormat>
  <Paragraphs>228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Monotype Corsiva</vt:lpstr>
      <vt:lpstr>Tw Cen MT</vt:lpstr>
      <vt:lpstr>Wingdings</vt:lpstr>
      <vt:lpstr>Wingdings 2</vt:lpstr>
      <vt:lpstr>Median</vt:lpstr>
      <vt:lpstr>PERTUMBUHAN DAN PERUBAHAN STRUKTUR EKONOMI    oleh : Tulus Tambunan </vt:lpstr>
      <vt:lpstr>PowerPoint Presentation</vt:lpstr>
      <vt:lpstr>Faktor-faktor yang mempengaruhi pergeseran atau perubahan Agg D dan Agg S </vt:lpstr>
      <vt:lpstr>PowerPoint Presentation</vt:lpstr>
      <vt:lpstr>PowerPoint Presentation</vt:lpstr>
      <vt:lpstr>TEORI PERUBAHAN STRUKTUR EKONOMI</vt:lpstr>
      <vt:lpstr>STRUKTUR EKONOMI INDONESIA </vt:lpstr>
      <vt:lpstr>Tabel 4.6 PDB Indonesia Menurut Persentase Kontribusi Sektoral,  pada Tahun 1969-1993 </vt:lpstr>
      <vt:lpstr>Tabel 4.7 Kontribusi Sektoral dalam Penyerapan Tenaga Kerja, pada Tahun 1992 (Berdasarkan Data Penduduk Berumur 10 Tahun ke Atas yang Bekerja) </vt:lpstr>
      <vt:lpstr>  Terimakasih    Pertemuan V : Distribusi Pendapatan dan Kemiskinan  </vt:lpstr>
    </vt:vector>
  </TitlesOfParts>
  <Company>Brawijaya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PERTUMBUHAN DAN PERUBAHAN STRUKTUR EKONOMI    oleh : Tulus Tambunan</dc:title>
  <dc:creator>User</dc:creator>
  <cp:lastModifiedBy>Personal</cp:lastModifiedBy>
  <cp:revision>6</cp:revision>
  <dcterms:created xsi:type="dcterms:W3CDTF">2011-09-26T23:53:55Z</dcterms:created>
  <dcterms:modified xsi:type="dcterms:W3CDTF">2016-10-25T06:37:40Z</dcterms:modified>
</cp:coreProperties>
</file>