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1" r:id="rId1"/>
  </p:sldMasterIdLst>
  <p:notesMasterIdLst>
    <p:notesMasterId r:id="rId34"/>
  </p:notesMasterIdLst>
  <p:handoutMasterIdLst>
    <p:handoutMasterId r:id="rId35"/>
  </p:handoutMasterIdLst>
  <p:sldIdLst>
    <p:sldId id="256" r:id="rId2"/>
    <p:sldId id="377" r:id="rId3"/>
    <p:sldId id="379" r:id="rId4"/>
    <p:sldId id="381" r:id="rId5"/>
    <p:sldId id="411" r:id="rId6"/>
    <p:sldId id="412" r:id="rId7"/>
    <p:sldId id="383" r:id="rId8"/>
    <p:sldId id="386" r:id="rId9"/>
    <p:sldId id="382" r:id="rId10"/>
    <p:sldId id="387" r:id="rId11"/>
    <p:sldId id="393" r:id="rId12"/>
    <p:sldId id="389" r:id="rId13"/>
    <p:sldId id="390" r:id="rId14"/>
    <p:sldId id="391" r:id="rId15"/>
    <p:sldId id="392" r:id="rId16"/>
    <p:sldId id="394" r:id="rId17"/>
    <p:sldId id="395" r:id="rId18"/>
    <p:sldId id="405" r:id="rId19"/>
    <p:sldId id="406" r:id="rId20"/>
    <p:sldId id="407" r:id="rId21"/>
    <p:sldId id="408" r:id="rId22"/>
    <p:sldId id="398" r:id="rId23"/>
    <p:sldId id="400" r:id="rId24"/>
    <p:sldId id="401" r:id="rId25"/>
    <p:sldId id="404" r:id="rId26"/>
    <p:sldId id="399" r:id="rId27"/>
    <p:sldId id="396" r:id="rId28"/>
    <p:sldId id="402" r:id="rId29"/>
    <p:sldId id="403" r:id="rId30"/>
    <p:sldId id="409" r:id="rId31"/>
    <p:sldId id="410" r:id="rId32"/>
    <p:sldId id="374" r:id="rId33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C3300"/>
    <a:srgbClr val="6C9D13"/>
    <a:srgbClr val="FFFF66"/>
    <a:srgbClr val="66FFFF"/>
    <a:srgbClr val="FFFFCC"/>
    <a:srgbClr val="006600"/>
    <a:srgbClr val="285B05"/>
    <a:srgbClr val="0000FF"/>
    <a:srgbClr val="66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77" autoAdjust="0"/>
    <p:restoredTop sz="94718" autoAdjust="0"/>
  </p:normalViewPr>
  <p:slideViewPr>
    <p:cSldViewPr>
      <p:cViewPr varScale="1">
        <p:scale>
          <a:sx n="69" d="100"/>
          <a:sy n="69" d="100"/>
        </p:scale>
        <p:origin x="-11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1A5F3-6084-477E-873F-9C7568630EBA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70CBA-7446-43C4-B357-D6B598666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4B234-5D7F-4665-B362-9589D6BD2005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1CCF54-B6B2-4031-AB2C-2812A710B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A6EA0F-029D-49D8-9A48-6DEFE7EB9447}" type="slidenum">
              <a:rPr lang="id-ID" smtClean="0"/>
              <a:pPr/>
              <a:t>10</a:t>
            </a:fld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3DB185-738A-428B-A198-B0732B85F87A}" type="slidenum">
              <a:rPr lang="en-US"/>
              <a:pPr/>
              <a:t>24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9" y="705008"/>
            <a:ext cx="4556125" cy="3479763"/>
          </a:xfrm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4363"/>
            <a:ext cx="5029200" cy="41910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84D7B7-CD1E-480A-B119-146FDAE38C6A}" type="slidenum">
              <a:rPr lang="id-ID" smtClean="0"/>
              <a:pPr/>
              <a:t>25</a:t>
            </a:fld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CBB1-8011-4CB6-954B-E3F05057FDFC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C339308-658B-46DD-800F-875386B6F3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CBB1-8011-4CB6-954B-E3F05057FDFC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9308-658B-46DD-800F-875386B6F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CBB1-8011-4CB6-954B-E3F05057FDFC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9308-658B-46DD-800F-875386B6F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CBB1-8011-4CB6-954B-E3F05057FDFC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9308-658B-46DD-800F-875386B6F3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CBB1-8011-4CB6-954B-E3F05057FDFC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C339308-658B-46DD-800F-875386B6F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CBB1-8011-4CB6-954B-E3F05057FDFC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9308-658B-46DD-800F-875386B6F3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CBB1-8011-4CB6-954B-E3F05057FDFC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9308-658B-46DD-800F-875386B6F3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CBB1-8011-4CB6-954B-E3F05057FDFC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9308-658B-46DD-800F-875386B6F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CBB1-8011-4CB6-954B-E3F05057FDFC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9308-658B-46DD-800F-875386B6F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CBB1-8011-4CB6-954B-E3F05057FDFC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39308-658B-46DD-800F-875386B6F3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CBB1-8011-4CB6-954B-E3F05057FDFC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C339308-658B-46DD-800F-875386B6F3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D14CBB1-8011-4CB6-954B-E3F05057FDFC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C339308-658B-46DD-800F-875386B6F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  <p:sldLayoutId id="2147483989" r:id="rId8"/>
    <p:sldLayoutId id="2147483990" r:id="rId9"/>
    <p:sldLayoutId id="2147483991" r:id="rId10"/>
    <p:sldLayoutId id="214748399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1714488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</a:pPr>
            <a:endParaRPr lang="en-US" sz="2800" b="1" dirty="0" smtClean="0">
              <a:solidFill>
                <a:srgbClr val="C00000"/>
              </a:solidFill>
            </a:endParaRPr>
          </a:p>
          <a:p>
            <a:pPr algn="ctr">
              <a:spcBef>
                <a:spcPts val="1200"/>
              </a:spcBef>
            </a:pPr>
            <a:r>
              <a:rPr lang="en-US" sz="4000" b="1" dirty="0" smtClean="0">
                <a:solidFill>
                  <a:srgbClr val="C00000"/>
                </a:solidFill>
              </a:rPr>
              <a:t>ANALISIS  DATA PENELITIAN</a:t>
            </a:r>
            <a:endParaRPr lang="en-US" sz="4000" dirty="0" smtClean="0">
              <a:solidFill>
                <a:srgbClr val="C00000"/>
              </a:solidFill>
            </a:endParaRPr>
          </a:p>
          <a:p>
            <a:pPr algn="ctr"/>
            <a:endParaRPr lang="en-US" sz="2800" b="1" dirty="0" smtClean="0">
              <a:latin typeface="Arial Black" pitchFamily="34" charset="0"/>
              <a:cs typeface="Arial" pitchFamily="34" charset="0"/>
            </a:endParaRPr>
          </a:p>
          <a:p>
            <a:pPr algn="ctr"/>
            <a:endParaRPr lang="en-US" sz="6000" dirty="0"/>
          </a:p>
        </p:txBody>
      </p:sp>
      <p:sp>
        <p:nvSpPr>
          <p:cNvPr id="5" name="Rectangle 4"/>
          <p:cNvSpPr/>
          <p:nvPr/>
        </p:nvSpPr>
        <p:spPr>
          <a:xfrm>
            <a:off x="5429256" y="2214554"/>
            <a:ext cx="350044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graphicFrame>
        <p:nvGraphicFramePr>
          <p:cNvPr id="2052" name="Object 4"/>
          <p:cNvGraphicFramePr>
            <a:graphicFrameLocks/>
          </p:cNvGraphicFramePr>
          <p:nvPr/>
        </p:nvGraphicFramePr>
        <p:xfrm>
          <a:off x="2428860" y="2786058"/>
          <a:ext cx="2286016" cy="4071942"/>
        </p:xfrm>
        <a:graphic>
          <a:graphicData uri="http://schemas.openxmlformats.org/presentationml/2006/ole">
            <p:oleObj spid="_x0000_s2052" name="Microsoft ClipArt Gallery" r:id="rId4" imgW="2147760" imgH="5811480" progId="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/>
          </p:cNvGraphicFramePr>
          <p:nvPr/>
        </p:nvGraphicFramePr>
        <p:xfrm>
          <a:off x="4000496" y="1071546"/>
          <a:ext cx="2214578" cy="2428892"/>
        </p:xfrm>
        <a:graphic>
          <a:graphicData uri="http://schemas.openxmlformats.org/presentationml/2006/ole">
            <p:oleObj spid="_x0000_s2053" name="WordArt" r:id="rId5" imgW="6094080" imgH="4063680" progId="">
              <p:embed/>
            </p:oleObj>
          </a:graphicData>
        </a:graphic>
      </p:graphicFrame>
      <p:sp>
        <p:nvSpPr>
          <p:cNvPr id="9" name="Title 2"/>
          <p:cNvSpPr txBox="1">
            <a:spLocks/>
          </p:cNvSpPr>
          <p:nvPr/>
        </p:nvSpPr>
        <p:spPr>
          <a:xfrm>
            <a:off x="285720" y="1714488"/>
            <a:ext cx="8572592" cy="4786346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baseline="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baseline="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baseline="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baseline="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ea typeface="+mj-ea"/>
              <a:cs typeface="+mj-cs"/>
            </a:endParaRPr>
          </a:p>
          <a:p>
            <a:pPr marR="0" lvl="0" indent="2341563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PASCASARJANA UNS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ea typeface="+mj-ea"/>
              <a:cs typeface="+mj-cs"/>
            </a:endParaRPr>
          </a:p>
          <a:p>
            <a:pPr lvl="0" indent="2341563" algn="r">
              <a:spcBef>
                <a:spcPct val="0"/>
              </a:spcBef>
              <a:defRPr/>
            </a:pPr>
            <a:r>
              <a:rPr lang="en-US" sz="2000" b="1" dirty="0" err="1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Suminah</a:t>
            </a:r>
            <a:endParaRPr lang="en-US" sz="2000" b="1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pic>
        <p:nvPicPr>
          <p:cNvPr id="7" name="Picture 2" descr="C:\Documents and Settings\ACER\My Documents\Downloads\image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3071810"/>
            <a:ext cx="2428860" cy="378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C3300"/>
                </a:solidFill>
                <a:latin typeface="Calibri" pitchFamily="34" charset="0"/>
                <a:cs typeface="Calibri" pitchFamily="34" charset="0"/>
              </a:rPr>
              <a:t>MANFAAT PENGUKURAN</a:t>
            </a:r>
            <a:endParaRPr lang="id-ID" sz="3600" b="1" dirty="0" smtClean="0">
              <a:solidFill>
                <a:srgbClr val="CC33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4419600" cy="4525963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id-ID" sz="3200" b="1" dirty="0" smtClean="0">
                <a:latin typeface="Calibri" pitchFamily="34" charset="0"/>
                <a:cs typeface="Calibri" pitchFamily="34" charset="0"/>
              </a:rPr>
              <a:t>Keuntungan:</a:t>
            </a:r>
          </a:p>
          <a:p>
            <a:pPr eaLnBrk="1" hangingPunct="1">
              <a:buFontTx/>
              <a:buChar char="-"/>
            </a:pPr>
            <a:r>
              <a:rPr lang="id-ID" sz="3200" b="1" dirty="0" smtClean="0">
                <a:latin typeface="Calibri" pitchFamily="34" charset="0"/>
                <a:cs typeface="Calibri" pitchFamily="34" charset="0"/>
              </a:rPr>
              <a:t>Objektifitas</a:t>
            </a:r>
          </a:p>
          <a:p>
            <a:pPr eaLnBrk="1" hangingPunct="1">
              <a:buFontTx/>
              <a:buChar char="-"/>
            </a:pPr>
            <a:r>
              <a:rPr lang="id-ID" sz="3200" b="1" dirty="0" smtClean="0">
                <a:latin typeface="Calibri" pitchFamily="34" charset="0"/>
                <a:cs typeface="Calibri" pitchFamily="34" charset="0"/>
              </a:rPr>
              <a:t>Kua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l</a:t>
            </a:r>
            <a:r>
              <a:rPr lang="id-ID" sz="3200" b="1" dirty="0" smtClean="0">
                <a:latin typeface="Calibri" pitchFamily="34" charset="0"/>
                <a:cs typeface="Calibri" pitchFamily="34" charset="0"/>
              </a:rPr>
              <a:t>ifikasi</a:t>
            </a:r>
          </a:p>
          <a:p>
            <a:pPr eaLnBrk="1" hangingPunct="1">
              <a:buFontTx/>
              <a:buChar char="-"/>
            </a:pP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Pengendalian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jaminan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mutu</a:t>
            </a:r>
            <a:endParaRPr lang="id-ID" sz="3200" b="1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buFontTx/>
              <a:buChar char="-"/>
            </a:pPr>
            <a:r>
              <a:rPr lang="id-ID" sz="3200" b="1" dirty="0" smtClean="0">
                <a:latin typeface="Calibri" pitchFamily="34" charset="0"/>
                <a:cs typeface="Calibri" pitchFamily="34" charset="0"/>
              </a:rPr>
              <a:t>Generalisasi ilmiah</a:t>
            </a: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buFontTx/>
              <a:buChar char="-"/>
            </a:pP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Dasar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melakukan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prediksi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endParaRPr lang="id-ID" sz="3200" b="1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3" descr="pengukuran-psikologi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4950" y="1905000"/>
            <a:ext cx="281940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LEVEL OF MEASUREMENT (NOIR)</a:t>
            </a:r>
            <a:endParaRPr lang="en-US" b="1" dirty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357298"/>
            <a:ext cx="8329642" cy="3992563"/>
          </a:xfrm>
        </p:spPr>
        <p:txBody>
          <a:bodyPr/>
          <a:lstStyle/>
          <a:p>
            <a:pPr marL="609600" indent="-609600">
              <a:defRPr/>
            </a:pP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Skala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ominal</a:t>
            </a:r>
          </a:p>
          <a:p>
            <a:pPr marL="609600" indent="-609600">
              <a:defRPr/>
            </a:pP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Skala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O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rdinal</a:t>
            </a:r>
          </a:p>
          <a:p>
            <a:pPr marL="609600" indent="-609600">
              <a:defRPr/>
            </a:pP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Skala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nterval</a:t>
            </a:r>
          </a:p>
          <a:p>
            <a:pPr marL="609600" indent="-609600">
              <a:defRPr/>
            </a:pP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Skala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3200" b="1" dirty="0" err="1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asio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sz="3200" b="1" dirty="0" smtClean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5723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SKALA NOMINAL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14422"/>
            <a:ext cx="9067800" cy="5643577"/>
          </a:xfrm>
        </p:spPr>
        <p:txBody>
          <a:bodyPr>
            <a:noAutofit/>
          </a:bodyPr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skala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data paling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sederhana</a:t>
            </a: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angka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: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hanya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unt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mengklasifikasikan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obyek</a:t>
            </a: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nilai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angka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-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sama</a:t>
            </a: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tidak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bisa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dijumlahkan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/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dikurangkan</a:t>
            </a: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lvl="1" eaLnBrk="1" hangingPunct="1">
              <a:lnSpc>
                <a:spcPct val="90000"/>
              </a:lnSpc>
              <a:buNone/>
              <a:defRPr/>
            </a:pP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Contoh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: -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warna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merah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, 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putih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,  </a:t>
            </a:r>
          </a:p>
          <a:p>
            <a:pPr lvl="1" eaLnBrk="1" hangingPunct="1">
              <a:lnSpc>
                <a:spcPct val="90000"/>
              </a:lnSpc>
              <a:buNone/>
              <a:defRPr/>
            </a:pP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                   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hijau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dsb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			  -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jantan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betina</a:t>
            </a: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			  -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cacat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tidak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cacat</a:t>
            </a: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			  -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berpenyakit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tidak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1" y="1524000"/>
            <a:ext cx="2666999" cy="2666999"/>
          </a:xfrm>
          <a:prstGeom prst="rect">
            <a:avLst/>
          </a:prstGeo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5723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3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SKALA ORDINAL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86050" y="1000108"/>
            <a:ext cx="6000792" cy="5272110"/>
          </a:xfrm>
        </p:spPr>
        <p:txBody>
          <a:bodyPr>
            <a:noAutofit/>
          </a:bodyPr>
          <a:lstStyle/>
          <a:p>
            <a:pPr lvl="1" eaLnBrk="1" hangingPunct="1">
              <a:defRPr/>
            </a:pP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pengukuran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berdasarkan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jumlah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relatif</a:t>
            </a:r>
            <a:endParaRPr lang="en-US" sz="2800" b="1" dirty="0" smtClean="0">
              <a:latin typeface="Calibri" pitchFamily="34" charset="0"/>
              <a:cs typeface="Calibri" pitchFamily="34" charset="0"/>
            </a:endParaRPr>
          </a:p>
          <a:p>
            <a:pPr lvl="1" eaLnBrk="1" hangingPunct="1">
              <a:defRPr/>
            </a:pP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ada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urutan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data (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lebih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tinggi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/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rendah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),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ttp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perbedaan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jarak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tidak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pasti</a:t>
            </a:r>
            <a:endParaRPr lang="en-US" sz="2800" b="1" dirty="0" smtClean="0">
              <a:latin typeface="Calibri" pitchFamily="34" charset="0"/>
              <a:cs typeface="Calibri" pitchFamily="34" charset="0"/>
            </a:endParaRPr>
          </a:p>
          <a:p>
            <a:pPr lvl="1" eaLnBrk="1" hangingPunct="1">
              <a:defRPr/>
            </a:pP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tidak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bisa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dijumlahkan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/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dikurangkan</a:t>
            </a:r>
            <a:endParaRPr lang="en-US" sz="2800" b="1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buNone/>
              <a:defRPr/>
            </a:pP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     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Contoh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: </a:t>
            </a:r>
          </a:p>
          <a:p>
            <a:pPr eaLnBrk="1" hangingPunct="1">
              <a:buNone/>
              <a:defRPr/>
            </a:pP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		 -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kesukaan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(STS, AS, TS, S, SS)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           - paling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buruk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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plg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baik</a:t>
            </a:r>
            <a:endParaRPr lang="en-US" sz="2800" b="1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		 -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terang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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gelap</a:t>
            </a:r>
            <a:endParaRPr lang="en-US" sz="2800" b="1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1" y="1524001"/>
            <a:ext cx="2666999" cy="266699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14356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SKALA INTERVAL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200" y="1371600"/>
            <a:ext cx="6400800" cy="5081588"/>
          </a:xfrm>
        </p:spPr>
        <p:txBody>
          <a:bodyPr>
            <a:normAutofit/>
          </a:bodyPr>
          <a:lstStyle/>
          <a:p>
            <a:pPr lvl="1" eaLnBrk="1" hangingPunct="1">
              <a:defRPr/>
            </a:pP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perbedaan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data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dapat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diurutkan</a:t>
            </a: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lvl="1" eaLnBrk="1" hangingPunct="1">
              <a:defRPr/>
            </a:pP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antar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peringkat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mempunyai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arti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kuantitatif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lvl="1" eaLnBrk="1" hangingPunct="1">
              <a:defRPr/>
            </a:pP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Jarak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antar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data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diketahui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ukurannya</a:t>
            </a: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lvl="1" eaLnBrk="1" hangingPunct="1">
              <a:defRPr/>
            </a:pP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tidak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ada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nilai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0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mutlak</a:t>
            </a: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buNone/>
              <a:defRPr/>
            </a:pP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    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Contoh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: -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suhu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air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kolam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(0</a:t>
            </a:r>
            <a:r>
              <a:rPr lang="en-US" sz="3200" b="1" baseline="30000" dirty="0" smtClean="0">
                <a:latin typeface="Calibri" pitchFamily="34" charset="0"/>
                <a:cs typeface="Calibri" pitchFamily="34" charset="0"/>
              </a:rPr>
              <a:t>o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C ≠  </a:t>
            </a:r>
          </a:p>
          <a:p>
            <a:pPr eaLnBrk="1" hangingPunct="1">
              <a:buNone/>
              <a:defRPr/>
            </a:pP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                        0</a:t>
            </a:r>
            <a:r>
              <a:rPr lang="en-US" sz="3200" b="1" baseline="30000" dirty="0" smtClean="0">
                <a:latin typeface="Calibri" pitchFamily="34" charset="0"/>
                <a:cs typeface="Calibri" pitchFamily="34" charset="0"/>
              </a:rPr>
              <a:t>o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F)       </a:t>
            </a:r>
          </a:p>
          <a:p>
            <a:pPr eaLnBrk="1" hangingPunct="1">
              <a:buNone/>
              <a:defRPr/>
            </a:pP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		            - 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kategori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IQ 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1" y="1524001"/>
            <a:ext cx="2666999" cy="2666999"/>
          </a:xfrm>
          <a:prstGeom prst="rect">
            <a:avLst/>
          </a:prstGeo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14356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SKALA RASIO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9" y="1676400"/>
            <a:ext cx="5662642" cy="4427538"/>
          </a:xfrm>
        </p:spPr>
        <p:txBody>
          <a:bodyPr>
            <a:normAutofit/>
          </a:bodyPr>
          <a:lstStyle/>
          <a:p>
            <a:pPr lvl="1" eaLnBrk="1" hangingPunct="1">
              <a:defRPr/>
            </a:pP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pengukuran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paling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tinggi</a:t>
            </a: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lvl="1" eaLnBrk="1" hangingPunct="1">
              <a:defRPr/>
            </a:pP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nilai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sesungguhnya</a:t>
            </a: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buNone/>
              <a:defRPr/>
            </a:pP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    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Contoh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:</a:t>
            </a:r>
          </a:p>
          <a:p>
            <a:pPr marL="512763" indent="-401638" eaLnBrk="1" hangingPunct="1">
              <a:buNone/>
              <a:defRPr/>
            </a:pP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	 -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berat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ikan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(gram, kg)</a:t>
            </a:r>
          </a:p>
          <a:p>
            <a:pPr marL="512763" indent="-401638" eaLnBrk="1" hangingPunct="1">
              <a:buFont typeface="Wingdings" pitchFamily="2" charset="2"/>
              <a:buNone/>
              <a:defRPr/>
            </a:pP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	 -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ukuran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aquarium (cm, m3)</a:t>
            </a:r>
          </a:p>
          <a:p>
            <a:pPr marL="512763" indent="-401638" eaLnBrk="1" hangingPunct="1">
              <a:buFont typeface="Wingdings" pitchFamily="2" charset="2"/>
              <a:buNone/>
              <a:defRPr/>
            </a:pP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	 - 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jarak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(km)</a:t>
            </a:r>
          </a:p>
        </p:txBody>
      </p:sp>
      <p:pic>
        <p:nvPicPr>
          <p:cNvPr id="4" name="Picture 3" descr="photo.jp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1905000"/>
            <a:ext cx="2666999" cy="2666999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96" decel="100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796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98" decel="100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98" decel="100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98" decel="100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98" decel="100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98" decel="100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2"/>
          <p:cNvSpPr txBox="1">
            <a:spLocks noChangeArrowheads="1"/>
          </p:cNvSpPr>
          <p:nvPr/>
        </p:nvSpPr>
        <p:spPr bwMode="auto">
          <a:xfrm>
            <a:off x="747713" y="1489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id-ID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107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82575" indent="-282575" algn="ctr" defTabSz="290513">
              <a:spcAft>
                <a:spcPct val="20000"/>
              </a:spcAft>
            </a:pPr>
            <a:r>
              <a:rPr lang="en-US" sz="3200" b="1" dirty="0" smtClean="0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ANALISIS STATISTIK</a:t>
            </a:r>
            <a:endParaRPr lang="en-US" sz="3200" b="1" i="1" dirty="0">
              <a:solidFill>
                <a:srgbClr val="000066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Group 122"/>
          <p:cNvGrpSpPr>
            <a:grpSpLocks/>
          </p:cNvGrpSpPr>
          <p:nvPr/>
        </p:nvGrpSpPr>
        <p:grpSpPr bwMode="auto">
          <a:xfrm>
            <a:off x="214282" y="642918"/>
            <a:ext cx="8929718" cy="6215082"/>
            <a:chOff x="288" y="576"/>
            <a:chExt cx="5280" cy="3297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31154" name="Rectangle 82"/>
            <p:cNvSpPr>
              <a:spLocks noChangeArrowheads="1"/>
            </p:cNvSpPr>
            <p:nvPr/>
          </p:nvSpPr>
          <p:spPr bwMode="auto">
            <a:xfrm>
              <a:off x="4368" y="576"/>
              <a:ext cx="1200" cy="3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400" b="1" dirty="0" err="1">
                  <a:solidFill>
                    <a:srgbClr val="002060"/>
                  </a:solidFill>
                  <a:latin typeface="Tahoma" pitchFamily="34" charset="0"/>
                </a:rPr>
                <a:t>Tes</a:t>
              </a:r>
              <a:r>
                <a:rPr lang="en-US" sz="1400" b="1" dirty="0">
                  <a:solidFill>
                    <a:srgbClr val="002060"/>
                  </a:solidFill>
                  <a:latin typeface="Tahoma" pitchFamily="34" charset="0"/>
                </a:rPr>
                <a:t> </a:t>
              </a:r>
              <a:r>
                <a:rPr lang="en-US" sz="1400" b="1" dirty="0" err="1">
                  <a:solidFill>
                    <a:srgbClr val="002060"/>
                  </a:solidFill>
                  <a:latin typeface="Tahoma" pitchFamily="34" charset="0"/>
                </a:rPr>
                <a:t>statistik</a:t>
              </a:r>
              <a:r>
                <a:rPr lang="en-US" sz="1400" b="1" dirty="0">
                  <a:solidFill>
                    <a:srgbClr val="002060"/>
                  </a:solidFill>
                  <a:latin typeface="Tahoma" pitchFamily="34" charset="0"/>
                </a:rPr>
                <a:t> yang </a:t>
              </a:r>
              <a:r>
                <a:rPr lang="en-US" sz="1400" b="1" dirty="0" err="1">
                  <a:solidFill>
                    <a:srgbClr val="002060"/>
                  </a:solidFill>
                  <a:latin typeface="Tahoma" pitchFamily="34" charset="0"/>
                </a:rPr>
                <a:t>sesuai</a:t>
              </a:r>
              <a:endParaRPr lang="en-US" sz="1400" b="1" dirty="0">
                <a:solidFill>
                  <a:srgbClr val="002060"/>
                </a:solidFill>
                <a:latin typeface="Tahoma" pitchFamily="34" charset="0"/>
              </a:endParaRPr>
            </a:p>
          </p:txBody>
        </p:sp>
        <p:sp>
          <p:nvSpPr>
            <p:cNvPr id="131152" name="Rectangle 80"/>
            <p:cNvSpPr>
              <a:spLocks noChangeArrowheads="1"/>
            </p:cNvSpPr>
            <p:nvPr/>
          </p:nvSpPr>
          <p:spPr bwMode="auto">
            <a:xfrm>
              <a:off x="2640" y="576"/>
              <a:ext cx="1728" cy="3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400" b="1">
                  <a:solidFill>
                    <a:srgbClr val="002060"/>
                  </a:solidFill>
                  <a:latin typeface="Tahoma" pitchFamily="34" charset="0"/>
                </a:rPr>
                <a:t>Contoh-contoh statistik yang cocok</a:t>
              </a:r>
            </a:p>
          </p:txBody>
        </p:sp>
        <p:sp>
          <p:nvSpPr>
            <p:cNvPr id="131150" name="Rectangle 78"/>
            <p:cNvSpPr>
              <a:spLocks noChangeArrowheads="1"/>
            </p:cNvSpPr>
            <p:nvPr/>
          </p:nvSpPr>
          <p:spPr bwMode="auto">
            <a:xfrm>
              <a:off x="960" y="576"/>
              <a:ext cx="1680" cy="3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400" b="1" dirty="0" err="1">
                  <a:solidFill>
                    <a:srgbClr val="002060"/>
                  </a:solidFill>
                  <a:latin typeface="Tahoma" pitchFamily="34" charset="0"/>
                </a:rPr>
                <a:t>Hubungan-hubungan</a:t>
              </a:r>
              <a:r>
                <a:rPr lang="en-US" sz="1400" b="1" dirty="0">
                  <a:solidFill>
                    <a:srgbClr val="002060"/>
                  </a:solidFill>
                  <a:latin typeface="Tahoma" pitchFamily="34" charset="0"/>
                </a:rPr>
                <a:t> yang </a:t>
              </a:r>
              <a:r>
                <a:rPr lang="en-US" sz="1400" b="1" dirty="0" err="1">
                  <a:solidFill>
                    <a:srgbClr val="002060"/>
                  </a:solidFill>
                  <a:latin typeface="Tahoma" pitchFamily="34" charset="0"/>
                </a:rPr>
                <a:t>membatasi</a:t>
              </a:r>
              <a:endParaRPr lang="en-US" sz="1400" b="1" dirty="0">
                <a:solidFill>
                  <a:srgbClr val="002060"/>
                </a:solidFill>
                <a:latin typeface="Tahoma" pitchFamily="34" charset="0"/>
              </a:endParaRPr>
            </a:p>
          </p:txBody>
        </p:sp>
        <p:sp>
          <p:nvSpPr>
            <p:cNvPr id="131148" name="Rectangle 76"/>
            <p:cNvSpPr>
              <a:spLocks noChangeArrowheads="1"/>
            </p:cNvSpPr>
            <p:nvPr/>
          </p:nvSpPr>
          <p:spPr bwMode="auto">
            <a:xfrm>
              <a:off x="288" y="576"/>
              <a:ext cx="672" cy="3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1400" b="1" dirty="0" err="1">
                  <a:solidFill>
                    <a:srgbClr val="002060"/>
                  </a:solidFill>
                  <a:latin typeface="Tahoma" pitchFamily="34" charset="0"/>
                </a:rPr>
                <a:t>Skala</a:t>
              </a:r>
              <a:endParaRPr lang="en-US" sz="1400" b="1" dirty="0">
                <a:solidFill>
                  <a:srgbClr val="002060"/>
                </a:solidFill>
                <a:latin typeface="Tahoma" pitchFamily="34" charset="0"/>
              </a:endParaRPr>
            </a:p>
          </p:txBody>
        </p:sp>
        <p:sp>
          <p:nvSpPr>
            <p:cNvPr id="131130" name="Rectangle 58"/>
            <p:cNvSpPr>
              <a:spLocks noChangeArrowheads="1"/>
            </p:cNvSpPr>
            <p:nvPr/>
          </p:nvSpPr>
          <p:spPr bwMode="auto">
            <a:xfrm>
              <a:off x="4368" y="3012"/>
              <a:ext cx="1200" cy="86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/>
              <a:endParaRPr lang="id-ID" sz="1400" b="1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131129" name="Rectangle 57"/>
            <p:cNvSpPr>
              <a:spLocks noChangeArrowheads="1"/>
            </p:cNvSpPr>
            <p:nvPr/>
          </p:nvSpPr>
          <p:spPr bwMode="auto">
            <a:xfrm>
              <a:off x="2640" y="3012"/>
              <a:ext cx="1728" cy="86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/>
              <a:r>
                <a:rPr lang="en-US" sz="1400" b="1" i="1">
                  <a:solidFill>
                    <a:srgbClr val="000066"/>
                  </a:solidFill>
                  <a:latin typeface="Tahoma" pitchFamily="34" charset="0"/>
                </a:rPr>
                <a:t>Mean</a:t>
              </a:r>
              <a:r>
                <a:rPr lang="en-US" sz="1400" b="1">
                  <a:solidFill>
                    <a:srgbClr val="000066"/>
                  </a:solidFill>
                  <a:latin typeface="Tahoma" pitchFamily="34" charset="0"/>
                </a:rPr>
                <a:t> geometrik</a:t>
              </a:r>
            </a:p>
            <a:p>
              <a:pPr algn="l"/>
              <a:r>
                <a:rPr lang="en-US" sz="1400" b="1">
                  <a:solidFill>
                    <a:srgbClr val="000066"/>
                  </a:solidFill>
                  <a:latin typeface="Tahoma" pitchFamily="34" charset="0"/>
                </a:rPr>
                <a:t>Koefisien variasi</a:t>
              </a:r>
            </a:p>
          </p:txBody>
        </p:sp>
        <p:sp>
          <p:nvSpPr>
            <p:cNvPr id="131128" name="Rectangle 56"/>
            <p:cNvSpPr>
              <a:spLocks noChangeArrowheads="1"/>
            </p:cNvSpPr>
            <p:nvPr/>
          </p:nvSpPr>
          <p:spPr bwMode="auto">
            <a:xfrm>
              <a:off x="960" y="3012"/>
              <a:ext cx="1680" cy="86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6075" indent="-346075" algn="l"/>
              <a:r>
                <a:rPr lang="en-US" sz="1400" b="1">
                  <a:solidFill>
                    <a:srgbClr val="000066"/>
                  </a:solidFill>
                  <a:latin typeface="Tahoma" pitchFamily="34" charset="0"/>
                </a:rPr>
                <a:t>(1)  Ekuivalensi</a:t>
              </a:r>
            </a:p>
            <a:p>
              <a:pPr marL="346075" indent="-346075" algn="l">
                <a:buFontTx/>
                <a:buAutoNum type="arabicParenBoth" startAt="2"/>
              </a:pPr>
              <a:r>
                <a:rPr lang="en-US" sz="1400" b="1">
                  <a:solidFill>
                    <a:srgbClr val="000066"/>
                  </a:solidFill>
                  <a:latin typeface="Tahoma" pitchFamily="34" charset="0"/>
                </a:rPr>
                <a:t>Lebih besar dari</a:t>
              </a:r>
            </a:p>
            <a:p>
              <a:pPr marL="346075" indent="-346075" algn="l">
                <a:buFontTx/>
                <a:buAutoNum type="arabicParenBoth" startAt="2"/>
              </a:pPr>
              <a:r>
                <a:rPr lang="en-US" sz="1400" b="1">
                  <a:solidFill>
                    <a:srgbClr val="000066"/>
                  </a:solidFill>
                  <a:latin typeface="Tahoma" pitchFamily="34" charset="0"/>
                </a:rPr>
                <a:t>Rasio sembarang dua interval diketahui</a:t>
              </a:r>
            </a:p>
            <a:p>
              <a:pPr marL="346075" indent="-346075" algn="l">
                <a:buFontTx/>
                <a:buAutoNum type="arabicParenBoth" startAt="2"/>
              </a:pPr>
              <a:r>
                <a:rPr lang="en-US" sz="1400" b="1">
                  <a:solidFill>
                    <a:srgbClr val="000066"/>
                  </a:solidFill>
                  <a:latin typeface="Tahoma" pitchFamily="34" charset="0"/>
                </a:rPr>
                <a:t>Rasio sembarang dua harga skala diketahui</a:t>
              </a:r>
            </a:p>
          </p:txBody>
        </p:sp>
        <p:sp>
          <p:nvSpPr>
            <p:cNvPr id="131127" name="Rectangle 55"/>
            <p:cNvSpPr>
              <a:spLocks noChangeArrowheads="1"/>
            </p:cNvSpPr>
            <p:nvPr/>
          </p:nvSpPr>
          <p:spPr bwMode="auto">
            <a:xfrm>
              <a:off x="288" y="3012"/>
              <a:ext cx="672" cy="86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/>
              <a:r>
                <a:rPr lang="en-US" sz="1400" b="1">
                  <a:solidFill>
                    <a:srgbClr val="000066"/>
                  </a:solidFill>
                  <a:latin typeface="Tahoma" pitchFamily="34" charset="0"/>
                </a:rPr>
                <a:t>Rasio</a:t>
              </a:r>
            </a:p>
          </p:txBody>
        </p:sp>
        <p:sp>
          <p:nvSpPr>
            <p:cNvPr id="131126" name="Rectangle 54"/>
            <p:cNvSpPr>
              <a:spLocks noChangeArrowheads="1"/>
            </p:cNvSpPr>
            <p:nvPr/>
          </p:nvSpPr>
          <p:spPr bwMode="auto">
            <a:xfrm>
              <a:off x="4368" y="2168"/>
              <a:ext cx="1200" cy="86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/>
              <a:endParaRPr lang="id-ID" sz="1400" b="1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131125" name="Rectangle 53"/>
            <p:cNvSpPr>
              <a:spLocks noChangeArrowheads="1"/>
            </p:cNvSpPr>
            <p:nvPr/>
          </p:nvSpPr>
          <p:spPr bwMode="auto">
            <a:xfrm>
              <a:off x="2640" y="2151"/>
              <a:ext cx="1728" cy="86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/>
              <a:r>
                <a:rPr lang="en-US" sz="1400" b="1" i="1">
                  <a:solidFill>
                    <a:srgbClr val="000066"/>
                  </a:solidFill>
                  <a:latin typeface="Tahoma" pitchFamily="34" charset="0"/>
                </a:rPr>
                <a:t>Mean</a:t>
              </a:r>
              <a:r>
                <a:rPr lang="en-US" sz="1400" b="1">
                  <a:solidFill>
                    <a:srgbClr val="000066"/>
                  </a:solidFill>
                  <a:latin typeface="Tahoma" pitchFamily="34" charset="0"/>
                </a:rPr>
                <a:t> (Rata-rata)</a:t>
              </a:r>
            </a:p>
            <a:p>
              <a:pPr algn="l"/>
              <a:r>
                <a:rPr lang="en-US" sz="1400" b="1">
                  <a:solidFill>
                    <a:srgbClr val="000066"/>
                  </a:solidFill>
                  <a:latin typeface="Tahoma" pitchFamily="34" charset="0"/>
                </a:rPr>
                <a:t>Deviasi Standar</a:t>
              </a:r>
            </a:p>
            <a:p>
              <a:pPr algn="l"/>
              <a:r>
                <a:rPr lang="en-US" sz="1400" b="1">
                  <a:solidFill>
                    <a:srgbClr val="000066"/>
                  </a:solidFill>
                  <a:latin typeface="Tahoma" pitchFamily="34" charset="0"/>
                </a:rPr>
                <a:t>Korelasi momen hasil kali Pearson</a:t>
              </a:r>
            </a:p>
            <a:p>
              <a:pPr algn="l"/>
              <a:r>
                <a:rPr lang="en-US" sz="1400" b="1">
                  <a:solidFill>
                    <a:srgbClr val="000066"/>
                  </a:solidFill>
                  <a:latin typeface="Tahoma" pitchFamily="34" charset="0"/>
                </a:rPr>
                <a:t>Korelasi momen hasil kali ganda</a:t>
              </a:r>
            </a:p>
          </p:txBody>
        </p:sp>
        <p:sp>
          <p:nvSpPr>
            <p:cNvPr id="131124" name="Rectangle 52"/>
            <p:cNvSpPr>
              <a:spLocks noChangeArrowheads="1"/>
            </p:cNvSpPr>
            <p:nvPr/>
          </p:nvSpPr>
          <p:spPr bwMode="auto">
            <a:xfrm>
              <a:off x="960" y="2151"/>
              <a:ext cx="1680" cy="86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401638" indent="-401638" algn="l">
                <a:buFontTx/>
                <a:buAutoNum type="arabicParenBoth"/>
              </a:pPr>
              <a:r>
                <a:rPr lang="en-US" sz="1400" b="1">
                  <a:solidFill>
                    <a:srgbClr val="000066"/>
                  </a:solidFill>
                  <a:latin typeface="Tahoma" pitchFamily="34" charset="0"/>
                </a:rPr>
                <a:t>Ekuivalensi</a:t>
              </a:r>
            </a:p>
            <a:p>
              <a:pPr marL="401638" indent="-401638" algn="l">
                <a:buFontTx/>
                <a:buAutoNum type="arabicParenBoth"/>
              </a:pPr>
              <a:r>
                <a:rPr lang="en-US" sz="1400" b="1">
                  <a:solidFill>
                    <a:srgbClr val="000066"/>
                  </a:solidFill>
                  <a:latin typeface="Tahoma" pitchFamily="34" charset="0"/>
                </a:rPr>
                <a:t>Lebih besar dari</a:t>
              </a:r>
            </a:p>
            <a:p>
              <a:pPr marL="401638" indent="-401638" algn="l">
                <a:buFontTx/>
                <a:buAutoNum type="arabicParenBoth"/>
              </a:pPr>
              <a:r>
                <a:rPr lang="en-US" sz="1400" b="1">
                  <a:solidFill>
                    <a:srgbClr val="000066"/>
                  </a:solidFill>
                  <a:latin typeface="Tahoma" pitchFamily="34" charset="0"/>
                </a:rPr>
                <a:t>Rasio sembarang dua interval diketahui</a:t>
              </a:r>
            </a:p>
            <a:p>
              <a:pPr marL="401638" indent="-401638" algn="l"/>
              <a:endParaRPr lang="en-US" sz="1400" b="1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131123" name="Rectangle 51"/>
            <p:cNvSpPr>
              <a:spLocks noChangeArrowheads="1"/>
            </p:cNvSpPr>
            <p:nvPr/>
          </p:nvSpPr>
          <p:spPr bwMode="auto">
            <a:xfrm>
              <a:off x="288" y="2151"/>
              <a:ext cx="672" cy="86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/>
              <a:r>
                <a:rPr lang="en-US" sz="1400" b="1">
                  <a:solidFill>
                    <a:srgbClr val="000066"/>
                  </a:solidFill>
                  <a:latin typeface="Tahoma" pitchFamily="34" charset="0"/>
                </a:rPr>
                <a:t>Interval</a:t>
              </a:r>
            </a:p>
          </p:txBody>
        </p:sp>
        <p:sp>
          <p:nvSpPr>
            <p:cNvPr id="131122" name="Rectangle 50"/>
            <p:cNvSpPr>
              <a:spLocks noChangeArrowheads="1"/>
            </p:cNvSpPr>
            <p:nvPr/>
          </p:nvSpPr>
          <p:spPr bwMode="auto">
            <a:xfrm>
              <a:off x="4368" y="1424"/>
              <a:ext cx="1200" cy="7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/>
              <a:endParaRPr lang="id-ID" sz="1400" b="1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131121" name="Rectangle 49"/>
            <p:cNvSpPr>
              <a:spLocks noChangeArrowheads="1"/>
            </p:cNvSpPr>
            <p:nvPr/>
          </p:nvSpPr>
          <p:spPr bwMode="auto">
            <a:xfrm>
              <a:off x="2640" y="1424"/>
              <a:ext cx="1728" cy="7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/>
              <a:r>
                <a:rPr lang="en-US" sz="1400" b="1">
                  <a:solidFill>
                    <a:srgbClr val="000066"/>
                  </a:solidFill>
                  <a:latin typeface="Tahoma" pitchFamily="34" charset="0"/>
                </a:rPr>
                <a:t>Median</a:t>
              </a:r>
            </a:p>
            <a:p>
              <a:pPr algn="l"/>
              <a:r>
                <a:rPr lang="en-US" sz="1400" b="1">
                  <a:solidFill>
                    <a:srgbClr val="000066"/>
                  </a:solidFill>
                  <a:latin typeface="Tahoma" pitchFamily="34" charset="0"/>
                </a:rPr>
                <a:t>Persentil</a:t>
              </a:r>
            </a:p>
            <a:p>
              <a:pPr algn="l"/>
              <a:r>
                <a:rPr lang="en-US" sz="1400" b="1">
                  <a:solidFill>
                    <a:srgbClr val="000066"/>
                  </a:solidFill>
                  <a:latin typeface="Tahoma" pitchFamily="34" charset="0"/>
                </a:rPr>
                <a:t>Spearman r</a:t>
              </a:r>
              <a:r>
                <a:rPr lang="en-US" sz="1400" b="1" baseline="-12000">
                  <a:solidFill>
                    <a:srgbClr val="000066"/>
                  </a:solidFill>
                  <a:latin typeface="Tahoma" pitchFamily="34" charset="0"/>
                </a:rPr>
                <a:t>s</a:t>
              </a:r>
            </a:p>
            <a:p>
              <a:pPr algn="l"/>
              <a:r>
                <a:rPr lang="en-US" sz="1400" b="1">
                  <a:solidFill>
                    <a:srgbClr val="000066"/>
                  </a:solidFill>
                  <a:latin typeface="Tahoma" pitchFamily="34" charset="0"/>
                </a:rPr>
                <a:t>Kendal t</a:t>
              </a:r>
            </a:p>
            <a:p>
              <a:pPr algn="l"/>
              <a:r>
                <a:rPr lang="en-US" sz="1400" b="1">
                  <a:solidFill>
                    <a:srgbClr val="000066"/>
                  </a:solidFill>
                  <a:latin typeface="Tahoma" pitchFamily="34" charset="0"/>
                </a:rPr>
                <a:t>Kendal W</a:t>
              </a:r>
            </a:p>
          </p:txBody>
        </p:sp>
        <p:sp>
          <p:nvSpPr>
            <p:cNvPr id="131120" name="Rectangle 48"/>
            <p:cNvSpPr>
              <a:spLocks noChangeArrowheads="1"/>
            </p:cNvSpPr>
            <p:nvPr/>
          </p:nvSpPr>
          <p:spPr bwMode="auto">
            <a:xfrm>
              <a:off x="960" y="1424"/>
              <a:ext cx="1680" cy="7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401638" indent="-401638" algn="l">
                <a:buFontTx/>
                <a:buAutoNum type="arabicParenBoth"/>
              </a:pPr>
              <a:r>
                <a:rPr lang="en-US" sz="1400" b="1">
                  <a:solidFill>
                    <a:srgbClr val="000066"/>
                  </a:solidFill>
                  <a:latin typeface="Tahoma" pitchFamily="34" charset="0"/>
                </a:rPr>
                <a:t>Ekuivalensi</a:t>
              </a:r>
            </a:p>
            <a:p>
              <a:pPr marL="401638" indent="-401638" algn="l">
                <a:buFontTx/>
                <a:buAutoNum type="arabicParenBoth"/>
              </a:pPr>
              <a:r>
                <a:rPr lang="en-US" sz="1400" b="1">
                  <a:solidFill>
                    <a:srgbClr val="000066"/>
                  </a:solidFill>
                  <a:latin typeface="Tahoma" pitchFamily="34" charset="0"/>
                </a:rPr>
                <a:t>Lebih besar dari</a:t>
              </a:r>
            </a:p>
            <a:p>
              <a:pPr marL="401638" indent="-401638" algn="l"/>
              <a:endParaRPr lang="en-US" sz="1400" b="1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131119" name="Rectangle 47"/>
            <p:cNvSpPr>
              <a:spLocks noChangeArrowheads="1"/>
            </p:cNvSpPr>
            <p:nvPr/>
          </p:nvSpPr>
          <p:spPr bwMode="auto">
            <a:xfrm>
              <a:off x="288" y="1424"/>
              <a:ext cx="672" cy="7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/>
              <a:r>
                <a:rPr lang="en-US" sz="1400" b="1">
                  <a:solidFill>
                    <a:srgbClr val="000066"/>
                  </a:solidFill>
                  <a:latin typeface="Tahoma" pitchFamily="34" charset="0"/>
                </a:rPr>
                <a:t>Ordinal</a:t>
              </a:r>
            </a:p>
          </p:txBody>
        </p:sp>
        <p:sp>
          <p:nvSpPr>
            <p:cNvPr id="131118" name="Rectangle 46"/>
            <p:cNvSpPr>
              <a:spLocks noChangeArrowheads="1"/>
            </p:cNvSpPr>
            <p:nvPr/>
          </p:nvSpPr>
          <p:spPr bwMode="auto">
            <a:xfrm>
              <a:off x="4368" y="912"/>
              <a:ext cx="1200" cy="51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/>
              <a:endParaRPr lang="id-ID" sz="1400" b="1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131117" name="Rectangle 45"/>
            <p:cNvSpPr>
              <a:spLocks noChangeArrowheads="1"/>
            </p:cNvSpPr>
            <p:nvPr/>
          </p:nvSpPr>
          <p:spPr bwMode="auto">
            <a:xfrm>
              <a:off x="2640" y="912"/>
              <a:ext cx="1728" cy="51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/>
              <a:r>
                <a:rPr lang="en-US" sz="1400" b="1">
                  <a:solidFill>
                    <a:srgbClr val="000066"/>
                  </a:solidFill>
                  <a:latin typeface="Tahoma" pitchFamily="34" charset="0"/>
                </a:rPr>
                <a:t>Modus</a:t>
              </a:r>
            </a:p>
            <a:p>
              <a:pPr algn="l"/>
              <a:r>
                <a:rPr lang="en-US" sz="1400" b="1">
                  <a:solidFill>
                    <a:srgbClr val="000066"/>
                  </a:solidFill>
                  <a:latin typeface="Tahoma" pitchFamily="34" charset="0"/>
                </a:rPr>
                <a:t>Frekuensi</a:t>
              </a:r>
            </a:p>
            <a:p>
              <a:pPr algn="l"/>
              <a:r>
                <a:rPr lang="en-US" sz="1400" b="1">
                  <a:solidFill>
                    <a:srgbClr val="000066"/>
                  </a:solidFill>
                  <a:latin typeface="Tahoma" pitchFamily="34" charset="0"/>
                </a:rPr>
                <a:t>Koefisien Kontingensi</a:t>
              </a:r>
            </a:p>
          </p:txBody>
        </p:sp>
        <p:sp>
          <p:nvSpPr>
            <p:cNvPr id="131116" name="Rectangle 44"/>
            <p:cNvSpPr>
              <a:spLocks noChangeArrowheads="1"/>
            </p:cNvSpPr>
            <p:nvPr/>
          </p:nvSpPr>
          <p:spPr bwMode="auto">
            <a:xfrm>
              <a:off x="960" y="912"/>
              <a:ext cx="1680" cy="51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401638" indent="-401638" algn="l">
                <a:buFontTx/>
                <a:buAutoNum type="arabicParenBoth"/>
              </a:pPr>
              <a:r>
                <a:rPr lang="en-US" sz="1400" b="1">
                  <a:solidFill>
                    <a:srgbClr val="000066"/>
                  </a:solidFill>
                  <a:latin typeface="Tahoma" pitchFamily="34" charset="0"/>
                </a:rPr>
                <a:t>Ekuivalensi</a:t>
              </a:r>
            </a:p>
            <a:p>
              <a:pPr marL="401638" indent="-401638" algn="l"/>
              <a:endParaRPr lang="en-US" sz="1400" b="1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131115" name="Rectangle 43"/>
            <p:cNvSpPr>
              <a:spLocks noChangeArrowheads="1"/>
            </p:cNvSpPr>
            <p:nvPr/>
          </p:nvSpPr>
          <p:spPr bwMode="auto">
            <a:xfrm>
              <a:off x="288" y="912"/>
              <a:ext cx="672" cy="51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/>
              <a:r>
                <a:rPr lang="en-US" sz="1400" b="1">
                  <a:solidFill>
                    <a:srgbClr val="000066"/>
                  </a:solidFill>
                  <a:latin typeface="Tahoma" pitchFamily="34" charset="0"/>
                </a:rPr>
                <a:t>Nominal</a:t>
              </a:r>
            </a:p>
          </p:txBody>
        </p:sp>
        <p:sp>
          <p:nvSpPr>
            <p:cNvPr id="131135" name="Line 63"/>
            <p:cNvSpPr>
              <a:spLocks noChangeShapeType="1"/>
            </p:cNvSpPr>
            <p:nvPr/>
          </p:nvSpPr>
          <p:spPr bwMode="auto">
            <a:xfrm>
              <a:off x="288" y="576"/>
              <a:ext cx="5280" cy="0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1136" name="Line 64"/>
            <p:cNvSpPr>
              <a:spLocks noChangeShapeType="1"/>
            </p:cNvSpPr>
            <p:nvPr/>
          </p:nvSpPr>
          <p:spPr bwMode="auto">
            <a:xfrm>
              <a:off x="288" y="1424"/>
              <a:ext cx="528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1137" name="Line 65"/>
            <p:cNvSpPr>
              <a:spLocks noChangeShapeType="1"/>
            </p:cNvSpPr>
            <p:nvPr/>
          </p:nvSpPr>
          <p:spPr bwMode="auto">
            <a:xfrm>
              <a:off x="288" y="2151"/>
              <a:ext cx="528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1138" name="Line 66"/>
            <p:cNvSpPr>
              <a:spLocks noChangeShapeType="1"/>
            </p:cNvSpPr>
            <p:nvPr/>
          </p:nvSpPr>
          <p:spPr bwMode="auto">
            <a:xfrm>
              <a:off x="288" y="3012"/>
              <a:ext cx="528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1140" name="Line 68"/>
            <p:cNvSpPr>
              <a:spLocks noChangeShapeType="1"/>
            </p:cNvSpPr>
            <p:nvPr/>
          </p:nvSpPr>
          <p:spPr bwMode="auto">
            <a:xfrm>
              <a:off x="288" y="3873"/>
              <a:ext cx="5280" cy="0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1141" name="Line 69"/>
            <p:cNvSpPr>
              <a:spLocks noChangeShapeType="1"/>
            </p:cNvSpPr>
            <p:nvPr/>
          </p:nvSpPr>
          <p:spPr bwMode="auto">
            <a:xfrm>
              <a:off x="288" y="576"/>
              <a:ext cx="0" cy="3297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1142" name="Line 70"/>
            <p:cNvSpPr>
              <a:spLocks noChangeShapeType="1"/>
            </p:cNvSpPr>
            <p:nvPr/>
          </p:nvSpPr>
          <p:spPr bwMode="auto">
            <a:xfrm>
              <a:off x="960" y="576"/>
              <a:ext cx="0" cy="3297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1143" name="Line 71"/>
            <p:cNvSpPr>
              <a:spLocks noChangeShapeType="1"/>
            </p:cNvSpPr>
            <p:nvPr/>
          </p:nvSpPr>
          <p:spPr bwMode="auto">
            <a:xfrm>
              <a:off x="2640" y="576"/>
              <a:ext cx="0" cy="3297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1144" name="Line 72"/>
            <p:cNvSpPr>
              <a:spLocks noChangeShapeType="1"/>
            </p:cNvSpPr>
            <p:nvPr/>
          </p:nvSpPr>
          <p:spPr bwMode="auto">
            <a:xfrm>
              <a:off x="4368" y="576"/>
              <a:ext cx="0" cy="3297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1145" name="Line 73"/>
            <p:cNvSpPr>
              <a:spLocks noChangeShapeType="1"/>
            </p:cNvSpPr>
            <p:nvPr/>
          </p:nvSpPr>
          <p:spPr bwMode="auto">
            <a:xfrm>
              <a:off x="5568" y="576"/>
              <a:ext cx="0" cy="3297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1149" name="Line 77"/>
            <p:cNvSpPr>
              <a:spLocks noChangeShapeType="1"/>
            </p:cNvSpPr>
            <p:nvPr/>
          </p:nvSpPr>
          <p:spPr bwMode="auto">
            <a:xfrm>
              <a:off x="288" y="912"/>
              <a:ext cx="528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3" name="Group 123"/>
          <p:cNvGrpSpPr>
            <a:grpSpLocks/>
          </p:cNvGrpSpPr>
          <p:nvPr/>
        </p:nvGrpSpPr>
        <p:grpSpPr bwMode="auto">
          <a:xfrm>
            <a:off x="7072332" y="1500174"/>
            <a:ext cx="1824038" cy="1981200"/>
            <a:chOff x="4320" y="912"/>
            <a:chExt cx="1149" cy="1248"/>
          </a:xfrm>
        </p:grpSpPr>
        <p:sp>
          <p:nvSpPr>
            <p:cNvPr id="131189" name="Text Box 117"/>
            <p:cNvSpPr txBox="1">
              <a:spLocks noChangeArrowheads="1"/>
            </p:cNvSpPr>
            <p:nvPr/>
          </p:nvSpPr>
          <p:spPr bwMode="auto">
            <a:xfrm>
              <a:off x="4365" y="1272"/>
              <a:ext cx="1104" cy="326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 err="1">
                  <a:solidFill>
                    <a:srgbClr val="000066"/>
                  </a:solidFill>
                  <a:latin typeface="Tahoma" pitchFamily="34" charset="0"/>
                </a:rPr>
                <a:t>Tes</a:t>
              </a:r>
              <a:r>
                <a:rPr lang="en-US" sz="1400" b="1" dirty="0">
                  <a:solidFill>
                    <a:srgbClr val="000066"/>
                  </a:solidFill>
                  <a:latin typeface="Tahoma" pitchFamily="34" charset="0"/>
                </a:rPr>
                <a:t> </a:t>
              </a:r>
              <a:r>
                <a:rPr lang="en-US" sz="1400" b="1" dirty="0" err="1">
                  <a:solidFill>
                    <a:srgbClr val="000066"/>
                  </a:solidFill>
                  <a:latin typeface="Tahoma" pitchFamily="34" charset="0"/>
                </a:rPr>
                <a:t>Statistik</a:t>
              </a:r>
              <a:r>
                <a:rPr lang="en-US" sz="1400" b="1" dirty="0">
                  <a:solidFill>
                    <a:srgbClr val="000066"/>
                  </a:solidFill>
                  <a:latin typeface="Tahoma" pitchFamily="34" charset="0"/>
                </a:rPr>
                <a:t> </a:t>
              </a:r>
              <a:r>
                <a:rPr lang="en-US" sz="1400" b="1" dirty="0" err="1">
                  <a:solidFill>
                    <a:srgbClr val="000066"/>
                  </a:solidFill>
                  <a:latin typeface="Tahoma" pitchFamily="34" charset="0"/>
                </a:rPr>
                <a:t>Nonparametrik</a:t>
              </a:r>
              <a:endParaRPr lang="en-US" sz="1400" b="1" dirty="0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131192" name="AutoShape 120"/>
            <p:cNvSpPr>
              <a:spLocks/>
            </p:cNvSpPr>
            <p:nvPr/>
          </p:nvSpPr>
          <p:spPr bwMode="auto">
            <a:xfrm>
              <a:off x="4320" y="912"/>
              <a:ext cx="288" cy="1248"/>
            </a:xfrm>
            <a:prstGeom prst="rightBrace">
              <a:avLst>
                <a:gd name="adj1" fmla="val 36111"/>
                <a:gd name="adj2" fmla="val 395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4" name="Group 124"/>
          <p:cNvGrpSpPr>
            <a:grpSpLocks/>
          </p:cNvGrpSpPr>
          <p:nvPr/>
        </p:nvGrpSpPr>
        <p:grpSpPr bwMode="auto">
          <a:xfrm>
            <a:off x="7143750" y="3643314"/>
            <a:ext cx="1752600" cy="2376486"/>
            <a:chOff x="4260" y="2208"/>
            <a:chExt cx="1104" cy="1584"/>
          </a:xfrm>
        </p:grpSpPr>
        <p:sp>
          <p:nvSpPr>
            <p:cNvPr id="131191" name="Text Box 119"/>
            <p:cNvSpPr txBox="1">
              <a:spLocks noChangeArrowheads="1"/>
            </p:cNvSpPr>
            <p:nvPr/>
          </p:nvSpPr>
          <p:spPr bwMode="auto">
            <a:xfrm>
              <a:off x="4260" y="2779"/>
              <a:ext cx="1104" cy="460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 err="1">
                  <a:solidFill>
                    <a:srgbClr val="000066"/>
                  </a:solidFill>
                  <a:latin typeface="Tahoma" pitchFamily="34" charset="0"/>
                </a:rPr>
                <a:t>Tes</a:t>
              </a:r>
              <a:r>
                <a:rPr lang="en-US" sz="1400" b="1" dirty="0">
                  <a:solidFill>
                    <a:srgbClr val="000066"/>
                  </a:solidFill>
                  <a:latin typeface="Tahoma" pitchFamily="34" charset="0"/>
                </a:rPr>
                <a:t> </a:t>
              </a:r>
              <a:r>
                <a:rPr lang="en-US" sz="1400" b="1" dirty="0" err="1">
                  <a:solidFill>
                    <a:srgbClr val="000066"/>
                  </a:solidFill>
                  <a:latin typeface="Tahoma" pitchFamily="34" charset="0"/>
                </a:rPr>
                <a:t>Statistik</a:t>
              </a:r>
              <a:r>
                <a:rPr lang="en-US" sz="1400" b="1" dirty="0">
                  <a:solidFill>
                    <a:srgbClr val="000066"/>
                  </a:solidFill>
                  <a:latin typeface="Tahoma" pitchFamily="34" charset="0"/>
                </a:rPr>
                <a:t> </a:t>
              </a:r>
              <a:r>
                <a:rPr lang="en-US" sz="1400" b="1" dirty="0" err="1">
                  <a:solidFill>
                    <a:srgbClr val="000066"/>
                  </a:solidFill>
                  <a:latin typeface="Tahoma" pitchFamily="34" charset="0"/>
                </a:rPr>
                <a:t>Nonparametrik</a:t>
              </a:r>
              <a:r>
                <a:rPr lang="en-US" sz="1400" b="1" dirty="0">
                  <a:solidFill>
                    <a:srgbClr val="000066"/>
                  </a:solidFill>
                  <a:latin typeface="Tahoma" pitchFamily="34" charset="0"/>
                </a:rPr>
                <a:t> </a:t>
              </a:r>
              <a:r>
                <a:rPr lang="en-US" sz="1400" b="1" dirty="0" err="1">
                  <a:solidFill>
                    <a:srgbClr val="000066"/>
                  </a:solidFill>
                  <a:latin typeface="Tahoma" pitchFamily="34" charset="0"/>
                </a:rPr>
                <a:t>dan</a:t>
              </a:r>
              <a:r>
                <a:rPr lang="en-US" sz="1400" b="1" dirty="0">
                  <a:solidFill>
                    <a:srgbClr val="000066"/>
                  </a:solidFill>
                  <a:latin typeface="Tahoma" pitchFamily="34" charset="0"/>
                </a:rPr>
                <a:t> </a:t>
              </a:r>
              <a:r>
                <a:rPr lang="en-US" sz="1400" b="1" dirty="0" err="1">
                  <a:solidFill>
                    <a:srgbClr val="000066"/>
                  </a:solidFill>
                  <a:latin typeface="Tahoma" pitchFamily="34" charset="0"/>
                </a:rPr>
                <a:t>Parametrik</a:t>
              </a:r>
              <a:endParaRPr lang="en-US" sz="1400" b="1" dirty="0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131193" name="AutoShape 121"/>
            <p:cNvSpPr>
              <a:spLocks/>
            </p:cNvSpPr>
            <p:nvPr/>
          </p:nvSpPr>
          <p:spPr bwMode="auto">
            <a:xfrm>
              <a:off x="4320" y="2208"/>
              <a:ext cx="336" cy="1584"/>
            </a:xfrm>
            <a:prstGeom prst="rightBrace">
              <a:avLst>
                <a:gd name="adj1" fmla="val 3928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1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544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id-ID" sz="3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ANALISIS STATISTIK - SKALA PENGUKURAN  </a:t>
            </a:r>
            <a:endParaRPr lang="id-ID" sz="32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282" y="714356"/>
          <a:ext cx="8929717" cy="5965676"/>
        </p:xfrm>
        <a:graphic>
          <a:graphicData uri="http://schemas.openxmlformats.org/drawingml/2006/table">
            <a:tbl>
              <a:tblPr/>
              <a:tblGrid>
                <a:gridCol w="1190628"/>
                <a:gridCol w="2381258"/>
                <a:gridCol w="2158015"/>
                <a:gridCol w="3199816"/>
              </a:tblGrid>
              <a:tr h="2817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Skala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Nominal</a:t>
                      </a:r>
                      <a:endParaRPr lang="id-ID" sz="20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Ordinal</a:t>
                      </a:r>
                      <a:endParaRPr lang="id-ID" sz="20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Interval/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Rasio</a:t>
                      </a:r>
                      <a:endParaRPr lang="id-ID" sz="20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4089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Nominal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Modus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Uji Fisher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Uji X</a:t>
                      </a:r>
                      <a:r>
                        <a:rPr lang="de-DE" sz="2000" baseline="30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Koef</a:t>
                      </a:r>
                      <a:r>
                        <a:rPr lang="id-ID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r>
                        <a:rPr lang="de-DE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</a:t>
                      </a:r>
                      <a:r>
                        <a:rPr lang="de-DE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kontingensi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Koefisien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kontingensi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Korelasi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Point-serial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89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Ordinal</a:t>
                      </a:r>
                      <a:endParaRPr lang="id-ID" sz="200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Koefisen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kontingensi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Median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Korelasi Jenjang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Kesepakatan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Korelasi Par</a:t>
                      </a: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sial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Analisis</a:t>
                      </a: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Jalur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Korelasi</a:t>
                      </a: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-serial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Analisi</a:t>
                      </a: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Jalur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24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Interval/</a:t>
                      </a:r>
                      <a:endParaRPr lang="id-ID" sz="200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Rasio</a:t>
                      </a:r>
                      <a:endParaRPr lang="id-ID" sz="200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Korelasi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Point-serial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Korelasi</a:t>
                      </a: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-serial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Analisis</a:t>
                      </a: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Jalur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Mean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Korelasi Product Moment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Korelasi Par</a:t>
                      </a:r>
                      <a:r>
                        <a:rPr lang="it-IT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sial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Korelasi Jalur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Regresi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Multi-variate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SEM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rgbClr val="FF9900"/>
          </a:solidFill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JUDUL - </a:t>
            </a:r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d-ID" sz="3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ALAT </a:t>
            </a:r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d-ID" sz="3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ANALISIS</a:t>
            </a:r>
            <a:endParaRPr lang="id-ID" sz="36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0" y="1285860"/>
          <a:ext cx="8501122" cy="4867842"/>
        </p:xfrm>
        <a:graphic>
          <a:graphicData uri="http://schemas.openxmlformats.org/drawingml/2006/table">
            <a:tbl>
              <a:tblPr/>
              <a:tblGrid>
                <a:gridCol w="2857520"/>
                <a:gridCol w="5643602"/>
              </a:tblGrid>
              <a:tr h="4855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Judul</a:t>
                      </a: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Penelitian</a:t>
                      </a:r>
                      <a:endParaRPr lang="id-ID" sz="24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Alternatif</a:t>
                      </a: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Analisis</a:t>
                      </a: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id-ID" sz="24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485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Strategi</a:t>
                      </a:r>
                      <a:endParaRPr lang="id-ID" sz="2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SWOT Analysis</a:t>
                      </a:r>
                      <a:endParaRPr lang="id-ID" sz="2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7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Analisis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Pilihan</a:t>
                      </a:r>
                      <a:endParaRPr lang="id-ID" sz="2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Kesepakatan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Kendal, </a:t>
                      </a:r>
                      <a:endParaRPr lang="id-ID" sz="2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Jenjang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Pilihan</a:t>
                      </a:r>
                      <a:endParaRPr lang="id-ID" sz="2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Studi Komparasi</a:t>
                      </a:r>
                      <a:endParaRPr lang="id-ID" sz="240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Uji-beda</a:t>
                      </a:r>
                      <a:endParaRPr lang="id-ID" sz="2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6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Hubungan</a:t>
                      </a:r>
                      <a:endParaRPr lang="id-ID" sz="2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Korelasi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: Pearson (product moment) Serial, Point Serial,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Koefi</a:t>
                      </a:r>
                      <a:r>
                        <a:rPr lang="fi-FI" sz="24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sien Konti-ngensi, Korelasi Jenjang</a:t>
                      </a:r>
                      <a:endParaRPr lang="id-ID" sz="2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Pengaruh</a:t>
                      </a:r>
                      <a:endParaRPr lang="id-ID" sz="2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400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Regresi, Analisis Factor, Analisis Jalur, SEM, Sosiometri</a:t>
                      </a:r>
                      <a:endParaRPr lang="id-ID" sz="2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id-ID" sz="3600" b="1" dirty="0" smtClean="0">
                <a:solidFill>
                  <a:srgbClr val="0070C0"/>
                </a:solidFill>
              </a:rPr>
              <a:t>RAGAM UJI STATISTIK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57" y="928669"/>
          <a:ext cx="8501122" cy="4706307"/>
        </p:xfrm>
        <a:graphic>
          <a:graphicData uri="http://schemas.openxmlformats.org/drawingml/2006/table">
            <a:tbl>
              <a:tblPr/>
              <a:tblGrid>
                <a:gridCol w="2342748"/>
                <a:gridCol w="3665649"/>
                <a:gridCol w="2492725"/>
              </a:tblGrid>
              <a:tr h="5000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Ragam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uji</a:t>
                      </a:r>
                      <a:endParaRPr lang="id-ID" sz="20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Signifikansi</a:t>
                      </a:r>
                      <a:endParaRPr lang="id-ID" sz="20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Keterangan</a:t>
                      </a:r>
                      <a:endParaRPr lang="id-ID" sz="20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785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Uji</a:t>
                      </a: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Beda:Parametrik</a:t>
                      </a: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: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Uji</a:t>
                      </a: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Z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Uji</a:t>
                      </a: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t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 hit&gt; Z table, Ho </a:t>
                      </a: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ditolak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 hit&gt;t table, Ho </a:t>
                      </a: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ditilak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Nilai</a:t>
                      </a: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kritis</a:t>
                      </a: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(α)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Nilai</a:t>
                      </a: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kritis</a:t>
                      </a: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(α)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Derajat</a:t>
                      </a: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Bebas</a:t>
                      </a: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(n-1)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1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Uji Beda </a:t>
                      </a:r>
                      <a:endParaRPr lang="id-ID" sz="200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Non-parametrik:</a:t>
                      </a:r>
                      <a:endParaRPr lang="id-ID" sz="200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X</a:t>
                      </a:r>
                      <a:r>
                        <a:rPr lang="it-IT" sz="2000" baseline="3000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id-ID" sz="200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Uji Z</a:t>
                      </a:r>
                      <a:endParaRPr lang="id-ID" sz="200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Uji F</a:t>
                      </a:r>
                      <a:endParaRPr lang="id-ID" sz="200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X</a:t>
                      </a:r>
                      <a:r>
                        <a:rPr lang="it-IT" sz="2000" baseline="30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</a:t>
                      </a:r>
                      <a:r>
                        <a:rPr lang="it-IT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hit &gt; X</a:t>
                      </a:r>
                      <a:r>
                        <a:rPr lang="it-IT" sz="2000" baseline="30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</a:t>
                      </a:r>
                      <a:r>
                        <a:rPr lang="it-IT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tabel, 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Ho ditolak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 hit&gt; Z table, Ho ditolak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 hit&gt; p table, Ho </a:t>
                      </a: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ditolak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Nilai kritis (</a:t>
                      </a: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α</a:t>
                      </a:r>
                      <a:r>
                        <a:rPr lang="id-ID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Db = (r-1)(k-1)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Nilai</a:t>
                      </a: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kritis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Nilai</a:t>
                      </a: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kritis</a:t>
                      </a: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(α)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9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Uji Korelasi:</a:t>
                      </a:r>
                      <a:endParaRPr lang="id-ID" sz="200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Uji t</a:t>
                      </a:r>
                      <a:endParaRPr lang="id-ID" sz="200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Uji Z (n&gt;49)</a:t>
                      </a:r>
                      <a:endParaRPr lang="id-ID" sz="200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i-FI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 hit&gt;t table, Ho </a:t>
                      </a: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ditilak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 hit&gt; Z table, Ho </a:t>
                      </a: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ditolak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Koefisien korelasi (r)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Nilai kritis (</a:t>
                      </a: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α</a:t>
                      </a:r>
                      <a:r>
                        <a:rPr lang="fi-FI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571472" y="4643446"/>
            <a:ext cx="2071702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3643306" y="4643446"/>
            <a:ext cx="2071702" cy="92869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6286512" y="4643446"/>
            <a:ext cx="2000264" cy="100013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5405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Arial Black" pitchFamily="34" charset="0"/>
              </a:rPr>
              <a:t>PENGANTAR</a:t>
            </a:r>
            <a:endParaRPr lang="en-US" sz="32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428992" y="1071546"/>
            <a:ext cx="2357454" cy="571504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57554" y="1142984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PENELITIAN</a:t>
            </a:r>
            <a:endParaRPr lang="en-US" sz="2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3500430" y="2571744"/>
            <a:ext cx="2286016" cy="57150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00430" y="2571744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DATA PENTING</a:t>
            </a:r>
            <a:endParaRPr lang="en-US" sz="2400" b="1" dirty="0"/>
          </a:p>
        </p:txBody>
      </p:sp>
      <p:sp>
        <p:nvSpPr>
          <p:cNvPr id="8" name="Down Arrow 7"/>
          <p:cNvSpPr/>
          <p:nvPr/>
        </p:nvSpPr>
        <p:spPr>
          <a:xfrm>
            <a:off x="4429124" y="1714488"/>
            <a:ext cx="571504" cy="785818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42910" y="4786322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PENYUSUNAN INSTRUMEN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714744" y="4786322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VALIDITAS &amp;RELIABILITAS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429388" y="4714884"/>
            <a:ext cx="1785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BAGAIMANA DATA DIKUMPULKAN</a:t>
            </a:r>
            <a:endParaRPr lang="en-US" sz="1600" b="1" dirty="0"/>
          </a:p>
        </p:txBody>
      </p:sp>
      <p:sp>
        <p:nvSpPr>
          <p:cNvPr id="17" name="Curved Right Arrow 16"/>
          <p:cNvSpPr/>
          <p:nvPr/>
        </p:nvSpPr>
        <p:spPr>
          <a:xfrm rot="2965049">
            <a:off x="1577890" y="2011438"/>
            <a:ext cx="1066694" cy="2932745"/>
          </a:xfrm>
          <a:prstGeom prst="curvedRightArrow">
            <a:avLst>
              <a:gd name="adj1" fmla="val 25000"/>
              <a:gd name="adj2" fmla="val 50000"/>
              <a:gd name="adj3" fmla="val 2410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urved Left Arrow 17"/>
          <p:cNvSpPr/>
          <p:nvPr/>
        </p:nvSpPr>
        <p:spPr>
          <a:xfrm rot="18789070">
            <a:off x="6634406" y="2058838"/>
            <a:ext cx="1160365" cy="2827328"/>
          </a:xfrm>
          <a:prstGeom prst="curvedLeftArrow">
            <a:avLst>
              <a:gd name="adj1" fmla="val 25000"/>
              <a:gd name="adj2" fmla="val 50000"/>
              <a:gd name="adj3" fmla="val 7191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4286248" y="3214686"/>
            <a:ext cx="714380" cy="1357322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id-ID" sz="3600" b="1" dirty="0" smtClean="0">
                <a:solidFill>
                  <a:srgbClr val="0070C0"/>
                </a:solidFill>
              </a:rPr>
              <a:t>RAGAM UJI STATISTIK (Lanjutan)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57" y="928669"/>
          <a:ext cx="8501122" cy="5407347"/>
        </p:xfrm>
        <a:graphic>
          <a:graphicData uri="http://schemas.openxmlformats.org/drawingml/2006/table">
            <a:tbl>
              <a:tblPr/>
              <a:tblGrid>
                <a:gridCol w="2342748"/>
                <a:gridCol w="3665649"/>
                <a:gridCol w="2492725"/>
              </a:tblGrid>
              <a:tr h="5000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Ragam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uji</a:t>
                      </a:r>
                      <a:endParaRPr lang="id-ID" sz="20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Signifikansi</a:t>
                      </a:r>
                      <a:endParaRPr lang="id-ID" sz="20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Keterangan</a:t>
                      </a:r>
                      <a:endParaRPr lang="id-ID" sz="20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926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Uji</a:t>
                      </a: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kesepakatan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Kendall σ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Uji pengaruh:</a:t>
                      </a:r>
                      <a:endParaRPr lang="id-ID" sz="200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Regresi sederhana</a:t>
                      </a:r>
                      <a:endParaRPr lang="id-ID" sz="200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Regresi berganda</a:t>
                      </a:r>
                      <a:endParaRPr lang="id-ID" sz="200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Analisis jalur</a:t>
                      </a:r>
                      <a:endParaRPr lang="id-ID" sz="200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Analisis Factor</a:t>
                      </a:r>
                      <a:endParaRPr lang="id-ID" sz="200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SEM</a:t>
                      </a:r>
                      <a:endParaRPr lang="id-ID" sz="200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 hit&gt;t table, Ho </a:t>
                      </a: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ditilak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 hit&gt;F table, Ho </a:t>
                      </a: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ditilak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 hit&gt;t table, Ho </a:t>
                      </a: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ditilak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 hit&gt; Z table, Ho </a:t>
                      </a: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ditolak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 hit&gt;F table, Ho </a:t>
                      </a: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ditilak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 hit&gt;F table, Ho </a:t>
                      </a: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ditilak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 hit&gt;t table, Ho </a:t>
                      </a: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ditilak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 hit&gt; Z table, Ho </a:t>
                      </a: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ditolak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Nilai</a:t>
                      </a: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kritis</a:t>
                      </a: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(α)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Nilai</a:t>
                      </a: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kritis</a:t>
                      </a: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(α)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Db= (r-k-1)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Koefisien korelasi (r)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Nilai kritis (</a:t>
                      </a: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α</a:t>
                      </a:r>
                      <a:r>
                        <a:rPr lang="fi-FI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Nilai kritis (</a:t>
                      </a: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α</a:t>
                      </a:r>
                      <a:r>
                        <a:rPr lang="id-ID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Db= (r-k-1)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Nilai kritis (</a:t>
                      </a: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α</a:t>
                      </a:r>
                      <a:r>
                        <a:rPr lang="id-ID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Db= (r-k-1)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Koefisien korelasi (r)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Nilai kritis (</a:t>
                      </a:r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α</a:t>
                      </a:r>
                      <a:r>
                        <a:rPr lang="fi-FI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id-ID" sz="2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4661" marR="54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914" name="Picture 2" descr="skema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828675"/>
            <a:ext cx="8153400" cy="518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6916" name="Rectangle 4"/>
          <p:cNvSpPr>
            <a:spLocks noChangeArrowheads="1"/>
          </p:cNvSpPr>
          <p:nvPr/>
        </p:nvSpPr>
        <p:spPr bwMode="auto">
          <a:xfrm>
            <a:off x="1692275" y="26035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>
                <a:solidFill>
                  <a:srgbClr val="002060"/>
                </a:solidFill>
                <a:latin typeface="Monotype Corsiva" pitchFamily="66" charset="0"/>
              </a:rPr>
              <a:t>Skema Metode Multivariate</a:t>
            </a:r>
          </a:p>
        </p:txBody>
      </p:sp>
      <p:sp>
        <p:nvSpPr>
          <p:cNvPr id="166917" name="AutoShape 5"/>
          <p:cNvSpPr>
            <a:spLocks noChangeArrowheads="1"/>
          </p:cNvSpPr>
          <p:nvPr/>
        </p:nvSpPr>
        <p:spPr bwMode="auto">
          <a:xfrm>
            <a:off x="609600" y="4029075"/>
            <a:ext cx="2514600" cy="1371600"/>
          </a:xfrm>
          <a:prstGeom prst="flowChartAlternateProcess">
            <a:avLst/>
          </a:prstGeom>
          <a:noFill/>
          <a:ln w="57150" cmpd="thinThick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918" name="AutoShape 6"/>
          <p:cNvSpPr>
            <a:spLocks noChangeArrowheads="1"/>
          </p:cNvSpPr>
          <p:nvPr/>
        </p:nvSpPr>
        <p:spPr bwMode="auto">
          <a:xfrm rot="5400000">
            <a:off x="1485900" y="5438775"/>
            <a:ext cx="533400" cy="457200"/>
          </a:xfrm>
          <a:custGeom>
            <a:avLst/>
            <a:gdLst>
              <a:gd name="T0" fmla="*/ 9879012 w 21600"/>
              <a:gd name="T1" fmla="*/ 0 h 21600"/>
              <a:gd name="T2" fmla="*/ 0 w 21600"/>
              <a:gd name="T3" fmla="*/ 4838700 h 21600"/>
              <a:gd name="T4" fmla="*/ 9879012 w 21600"/>
              <a:gd name="T5" fmla="*/ 9677399 h 21600"/>
              <a:gd name="T6" fmla="*/ 13172018 w 21600"/>
              <a:gd name="T7" fmla="*/ 48387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919" name="Text Box 7"/>
          <p:cNvSpPr txBox="1">
            <a:spLocks noChangeArrowheads="1"/>
          </p:cNvSpPr>
          <p:nvPr/>
        </p:nvSpPr>
        <p:spPr bwMode="auto">
          <a:xfrm>
            <a:off x="685800" y="6162675"/>
            <a:ext cx="7696200" cy="46672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rgbClr val="889068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Tahoma" pitchFamily="34" charset="0"/>
              </a:rPr>
              <a:t>Multinomial Logit, CART, Neural Network, MARS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669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669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6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66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6" grpId="0"/>
      <p:bldP spid="166917" grpId="0" animBg="1"/>
      <p:bldP spid="166918" grpId="0" animBg="1"/>
      <p:bldP spid="16691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Arial Black" pitchFamily="34" charset="0"/>
              </a:rPr>
              <a:t>ANALISIS DESKRIPTIF</a:t>
            </a:r>
            <a:endParaRPr lang="en-US" sz="3200" b="1" dirty="0">
              <a:latin typeface="Arial Black" pitchFamily="34" charset="0"/>
            </a:endParaRPr>
          </a:p>
        </p:txBody>
      </p:sp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428596" y="3902096"/>
            <a:ext cx="8305800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2575" indent="-282575" algn="l" defTabSz="290513">
              <a:spcAft>
                <a:spcPct val="20000"/>
              </a:spcAft>
              <a:buFontTx/>
              <a:buChar char="•"/>
            </a:pPr>
            <a:r>
              <a:rPr lang="en-US" sz="2000" b="1" dirty="0" err="1">
                <a:solidFill>
                  <a:srgbClr val="000066"/>
                </a:solidFill>
                <a:latin typeface="Tahoma" pitchFamily="34" charset="0"/>
              </a:rPr>
              <a:t>Distribusi</a:t>
            </a:r>
            <a:r>
              <a:rPr lang="en-US" sz="20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ahoma" pitchFamily="34" charset="0"/>
              </a:rPr>
              <a:t>Frekuensi</a:t>
            </a:r>
            <a:endParaRPr lang="en-US" sz="2000" b="1" dirty="0">
              <a:solidFill>
                <a:srgbClr val="000066"/>
              </a:solidFill>
              <a:latin typeface="Tahoma" pitchFamily="34" charset="0"/>
            </a:endParaRPr>
          </a:p>
          <a:p>
            <a:pPr marL="282575" indent="-282575" algn="l" defTabSz="290513">
              <a:spcAft>
                <a:spcPct val="20000"/>
              </a:spcAft>
            </a:pPr>
            <a:r>
              <a:rPr lang="en-US" sz="2000" b="1" dirty="0">
                <a:solidFill>
                  <a:srgbClr val="000066"/>
                </a:solidFill>
                <a:latin typeface="Tahoma" pitchFamily="34" charset="0"/>
              </a:rPr>
              <a:t>    Data </a:t>
            </a:r>
            <a:r>
              <a:rPr lang="en-US" sz="2000" b="1" dirty="0" err="1">
                <a:solidFill>
                  <a:srgbClr val="000066"/>
                </a:solidFill>
                <a:latin typeface="Tahoma" pitchFamily="34" charset="0"/>
              </a:rPr>
              <a:t>kuantitatif</a:t>
            </a:r>
            <a:r>
              <a:rPr lang="en-US" sz="20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ahoma" pitchFamily="34" charset="0"/>
              </a:rPr>
              <a:t>tampil</a:t>
            </a:r>
            <a:r>
              <a:rPr lang="en-US" sz="20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ahoma" pitchFamily="34" charset="0"/>
              </a:rPr>
              <a:t>dalam</a:t>
            </a:r>
            <a:r>
              <a:rPr lang="en-US" sz="2000" b="1" dirty="0">
                <a:solidFill>
                  <a:srgbClr val="000066"/>
                </a:solidFill>
                <a:latin typeface="Tahoma" pitchFamily="34" charset="0"/>
              </a:rPr>
              <a:t> 2 </a:t>
            </a:r>
            <a:r>
              <a:rPr lang="en-US" sz="2000" b="1" dirty="0" err="1">
                <a:solidFill>
                  <a:srgbClr val="000066"/>
                </a:solidFill>
                <a:latin typeface="Tahoma" pitchFamily="34" charset="0"/>
              </a:rPr>
              <a:t>bentuk</a:t>
            </a:r>
            <a:r>
              <a:rPr lang="en-US" sz="2000" b="1" dirty="0">
                <a:solidFill>
                  <a:srgbClr val="000066"/>
                </a:solidFill>
                <a:latin typeface="Tahoma" pitchFamily="34" charset="0"/>
              </a:rPr>
              <a:t>, </a:t>
            </a:r>
            <a:r>
              <a:rPr lang="en-US" sz="2000" b="1" dirty="0" err="1">
                <a:solidFill>
                  <a:srgbClr val="000066"/>
                </a:solidFill>
                <a:latin typeface="Tahoma" pitchFamily="34" charset="0"/>
              </a:rPr>
              <a:t>yaitu</a:t>
            </a:r>
            <a:r>
              <a:rPr lang="en-US" sz="2000" b="1" dirty="0">
                <a:solidFill>
                  <a:srgbClr val="000066"/>
                </a:solidFill>
                <a:latin typeface="Tahoma" pitchFamily="34" charset="0"/>
              </a:rPr>
              <a:t>: </a:t>
            </a:r>
          </a:p>
          <a:p>
            <a:pPr marL="282575" indent="-282575" algn="l" defTabSz="290513">
              <a:spcAft>
                <a:spcPct val="20000"/>
              </a:spcAft>
            </a:pPr>
            <a:r>
              <a:rPr lang="en-US" sz="2000" b="1" dirty="0">
                <a:solidFill>
                  <a:srgbClr val="000066"/>
                </a:solidFill>
                <a:latin typeface="Tahoma" pitchFamily="34" charset="0"/>
              </a:rPr>
              <a:t>    1.  </a:t>
            </a:r>
            <a:r>
              <a:rPr lang="en-US" sz="2000" b="1" dirty="0" err="1">
                <a:solidFill>
                  <a:srgbClr val="000066"/>
                </a:solidFill>
                <a:latin typeface="Tahoma" pitchFamily="34" charset="0"/>
              </a:rPr>
              <a:t>Frekuensi</a:t>
            </a:r>
            <a:r>
              <a:rPr lang="en-US" sz="2000" b="1" dirty="0">
                <a:solidFill>
                  <a:srgbClr val="000066"/>
                </a:solidFill>
                <a:latin typeface="Tahoma" pitchFamily="34" charset="0"/>
              </a:rPr>
              <a:t>: </a:t>
            </a:r>
            <a:r>
              <a:rPr lang="en-US" sz="2000" b="1" dirty="0" err="1">
                <a:solidFill>
                  <a:srgbClr val="000066"/>
                </a:solidFill>
                <a:latin typeface="Tahoma" pitchFamily="34" charset="0"/>
              </a:rPr>
              <a:t>banyaknya</a:t>
            </a:r>
            <a:r>
              <a:rPr lang="en-US" sz="20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ahoma" pitchFamily="34" charset="0"/>
              </a:rPr>
              <a:t>obyek</a:t>
            </a:r>
            <a:r>
              <a:rPr lang="en-US" sz="20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ahoma" pitchFamily="34" charset="0"/>
              </a:rPr>
              <a:t>dalam</a:t>
            </a:r>
            <a:r>
              <a:rPr lang="en-US" sz="20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ahoma" pitchFamily="34" charset="0"/>
              </a:rPr>
              <a:t>himpunan</a:t>
            </a:r>
            <a:r>
              <a:rPr lang="en-US" sz="20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ahoma" pitchFamily="34" charset="0"/>
              </a:rPr>
              <a:t>dan</a:t>
            </a:r>
            <a:r>
              <a:rPr lang="en-US" sz="2000" b="1" dirty="0">
                <a:solidFill>
                  <a:srgbClr val="000066"/>
                </a:solidFill>
                <a:latin typeface="Tahoma" pitchFamily="34" charset="0"/>
              </a:rPr>
              <a:t> sub   </a:t>
            </a:r>
          </a:p>
          <a:p>
            <a:pPr marL="282575" indent="-282575" algn="l" defTabSz="290513">
              <a:spcAft>
                <a:spcPct val="20000"/>
              </a:spcAft>
            </a:pPr>
            <a:r>
              <a:rPr lang="en-US" sz="2000" b="1" dirty="0">
                <a:solidFill>
                  <a:srgbClr val="000066"/>
                </a:solidFill>
                <a:latin typeface="Tahoma" pitchFamily="34" charset="0"/>
              </a:rPr>
              <a:t>         </a:t>
            </a:r>
            <a:r>
              <a:rPr lang="en-US" sz="2000" b="1" dirty="0" err="1">
                <a:solidFill>
                  <a:srgbClr val="000066"/>
                </a:solidFill>
                <a:latin typeface="Tahoma" pitchFamily="34" charset="0"/>
              </a:rPr>
              <a:t>himpunan</a:t>
            </a:r>
            <a:r>
              <a:rPr lang="en-US" sz="2000" b="1" dirty="0">
                <a:solidFill>
                  <a:srgbClr val="000066"/>
                </a:solidFill>
                <a:latin typeface="Tahoma" pitchFamily="34" charset="0"/>
              </a:rPr>
              <a:t> </a:t>
            </a:r>
          </a:p>
          <a:p>
            <a:pPr marL="282575" indent="-282575" algn="l" defTabSz="290513">
              <a:spcAft>
                <a:spcPct val="20000"/>
              </a:spcAft>
            </a:pPr>
            <a:r>
              <a:rPr lang="en-US" sz="2000" b="1" dirty="0">
                <a:solidFill>
                  <a:srgbClr val="000066"/>
                </a:solidFill>
                <a:latin typeface="Tahoma" pitchFamily="34" charset="0"/>
              </a:rPr>
              <a:t>    2.  </a:t>
            </a:r>
            <a:r>
              <a:rPr lang="en-US" sz="2000" b="1" dirty="0" err="1">
                <a:solidFill>
                  <a:srgbClr val="000066"/>
                </a:solidFill>
                <a:latin typeface="Tahoma" pitchFamily="34" charset="0"/>
              </a:rPr>
              <a:t>Ukuran</a:t>
            </a:r>
            <a:r>
              <a:rPr lang="en-US" sz="20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ahoma" pitchFamily="34" charset="0"/>
              </a:rPr>
              <a:t>kontinu</a:t>
            </a:r>
            <a:endParaRPr lang="en-US" sz="2000" b="1" dirty="0">
              <a:solidFill>
                <a:srgbClr val="000066"/>
              </a:solidFill>
              <a:latin typeface="Tahoma" pitchFamily="34" charset="0"/>
            </a:endParaRPr>
          </a:p>
          <a:p>
            <a:pPr marL="282575" indent="-282575" algn="l" defTabSz="290513">
              <a:spcAft>
                <a:spcPct val="20000"/>
              </a:spcAft>
            </a:pPr>
            <a:r>
              <a:rPr lang="en-US" sz="2000" b="1" dirty="0">
                <a:solidFill>
                  <a:srgbClr val="000066"/>
                </a:solidFill>
                <a:latin typeface="Tahoma" pitchFamily="34" charset="0"/>
              </a:rPr>
              <a:t>    </a:t>
            </a:r>
            <a:r>
              <a:rPr lang="en-US" sz="2000" b="1" dirty="0" err="1">
                <a:solidFill>
                  <a:srgbClr val="000066"/>
                </a:solidFill>
                <a:latin typeface="Tahoma" pitchFamily="34" charset="0"/>
              </a:rPr>
              <a:t>Dapat</a:t>
            </a:r>
            <a:r>
              <a:rPr lang="en-US" sz="20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ahoma" pitchFamily="34" charset="0"/>
              </a:rPr>
              <a:t>digambarkan</a:t>
            </a:r>
            <a:r>
              <a:rPr lang="en-US" sz="20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ahoma" pitchFamily="34" charset="0"/>
              </a:rPr>
              <a:t>dalam</a:t>
            </a:r>
            <a:r>
              <a:rPr lang="en-US" sz="20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ahoma" pitchFamily="34" charset="0"/>
              </a:rPr>
              <a:t>bentuk</a:t>
            </a:r>
            <a:r>
              <a:rPr lang="en-US" sz="20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ahoma" pitchFamily="34" charset="0"/>
              </a:rPr>
              <a:t>grafik</a:t>
            </a:r>
            <a:r>
              <a:rPr lang="en-US" sz="2000" b="1" dirty="0">
                <a:solidFill>
                  <a:srgbClr val="000066"/>
                </a:solidFill>
                <a:latin typeface="Tahoma" pitchFamily="34" charset="0"/>
              </a:rPr>
              <a:t>, </a:t>
            </a:r>
            <a:r>
              <a:rPr lang="en-US" sz="2000" b="1" dirty="0" err="1">
                <a:solidFill>
                  <a:srgbClr val="000066"/>
                </a:solidFill>
                <a:latin typeface="Tahoma" pitchFamily="34" charset="0"/>
              </a:rPr>
              <a:t>seperti</a:t>
            </a:r>
            <a:r>
              <a:rPr lang="en-US" sz="2000" b="1" dirty="0">
                <a:solidFill>
                  <a:srgbClr val="000066"/>
                </a:solidFill>
                <a:latin typeface="Tahoma" pitchFamily="34" charset="0"/>
              </a:rPr>
              <a:t>: histogram, </a:t>
            </a:r>
            <a:r>
              <a:rPr lang="en-US" sz="2000" b="1" i="1" dirty="0">
                <a:solidFill>
                  <a:srgbClr val="000066"/>
                </a:solidFill>
                <a:latin typeface="Tahoma" pitchFamily="34" charset="0"/>
              </a:rPr>
              <a:t>bar chart</a:t>
            </a:r>
            <a:r>
              <a:rPr lang="en-US" sz="2000" b="1" dirty="0">
                <a:solidFill>
                  <a:srgbClr val="000066"/>
                </a:solidFill>
                <a:latin typeface="Tahoma" pitchFamily="34" charset="0"/>
              </a:rPr>
              <a:t>, </a:t>
            </a:r>
            <a:r>
              <a:rPr lang="en-US" sz="2000" b="1" dirty="0" err="1">
                <a:solidFill>
                  <a:srgbClr val="000066"/>
                </a:solidFill>
                <a:latin typeface="Tahoma" pitchFamily="34" charset="0"/>
              </a:rPr>
              <a:t>dan</a:t>
            </a:r>
            <a:r>
              <a:rPr lang="en-US" sz="20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000" b="1" i="1" dirty="0">
                <a:solidFill>
                  <a:srgbClr val="000066"/>
                </a:solidFill>
                <a:latin typeface="Tahoma" pitchFamily="34" charset="0"/>
              </a:rPr>
              <a:t>pie chard</a:t>
            </a:r>
          </a:p>
        </p:txBody>
      </p:sp>
      <p:sp>
        <p:nvSpPr>
          <p:cNvPr id="125958" name="Text Box 6"/>
          <p:cNvSpPr txBox="1">
            <a:spLocks noChangeArrowheads="1"/>
          </p:cNvSpPr>
          <p:nvPr/>
        </p:nvSpPr>
        <p:spPr bwMode="auto">
          <a:xfrm>
            <a:off x="428596" y="936618"/>
            <a:ext cx="830580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2575" indent="-282575" algn="l" defTabSz="290513">
              <a:spcAft>
                <a:spcPct val="20000"/>
              </a:spcAft>
              <a:buFontTx/>
              <a:buChar char="•"/>
            </a:pPr>
            <a:r>
              <a:rPr lang="en-US" sz="2000" b="1" dirty="0" err="1">
                <a:solidFill>
                  <a:srgbClr val="000066"/>
                </a:solidFill>
                <a:latin typeface="Tahoma" pitchFamily="34" charset="0"/>
              </a:rPr>
              <a:t>Ukuran-ukuran</a:t>
            </a:r>
            <a:r>
              <a:rPr lang="en-US" sz="20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Tahoma" pitchFamily="34" charset="0"/>
              </a:rPr>
              <a:t>Pemusatan</a:t>
            </a:r>
            <a:endParaRPr lang="en-US" sz="2000" b="1" dirty="0">
              <a:solidFill>
                <a:srgbClr val="000066"/>
              </a:solidFill>
              <a:latin typeface="Tahoma" pitchFamily="34" charset="0"/>
            </a:endParaRPr>
          </a:p>
          <a:p>
            <a:pPr marL="282575" indent="-282575" algn="l" defTabSz="290513">
              <a:spcAft>
                <a:spcPct val="20000"/>
              </a:spcAft>
            </a:pPr>
            <a:r>
              <a:rPr lang="en-US" sz="2000" b="1" dirty="0">
                <a:solidFill>
                  <a:srgbClr val="000066"/>
                </a:solidFill>
                <a:latin typeface="Tahoma" pitchFamily="34" charset="0"/>
              </a:rPr>
              <a:t>    1. Modus</a:t>
            </a:r>
          </a:p>
          <a:p>
            <a:pPr marL="282575" indent="-282575" algn="l" defTabSz="290513">
              <a:spcAft>
                <a:spcPct val="20000"/>
              </a:spcAft>
            </a:pPr>
            <a:r>
              <a:rPr lang="en-US" sz="2000" b="1" dirty="0">
                <a:solidFill>
                  <a:srgbClr val="000066"/>
                </a:solidFill>
                <a:latin typeface="Tahoma" pitchFamily="34" charset="0"/>
              </a:rPr>
              <a:t>    2. Median</a:t>
            </a:r>
          </a:p>
          <a:p>
            <a:pPr marL="282575" indent="-282575" algn="l" defTabSz="290513">
              <a:spcAft>
                <a:spcPct val="20000"/>
              </a:spcAft>
            </a:pPr>
            <a:r>
              <a:rPr lang="en-US" sz="2000" b="1" dirty="0">
                <a:solidFill>
                  <a:srgbClr val="000066"/>
                </a:solidFill>
                <a:latin typeface="Tahoma" pitchFamily="34" charset="0"/>
              </a:rPr>
              <a:t>    3. </a:t>
            </a:r>
            <a:r>
              <a:rPr lang="en-US" sz="2000" b="1" dirty="0" err="1">
                <a:solidFill>
                  <a:srgbClr val="000066"/>
                </a:solidFill>
                <a:latin typeface="Tahoma" pitchFamily="34" charset="0"/>
              </a:rPr>
              <a:t>Rataan</a:t>
            </a:r>
            <a:endParaRPr lang="en-US" sz="2000" b="1" i="1" dirty="0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428596" y="2587627"/>
            <a:ext cx="83058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2575" indent="-282575" algn="l" defTabSz="290513">
              <a:spcAft>
                <a:spcPct val="20000"/>
              </a:spcAft>
              <a:buFontTx/>
              <a:buChar char="•"/>
            </a:pPr>
            <a:r>
              <a:rPr lang="en-US" sz="2000" b="1">
                <a:solidFill>
                  <a:srgbClr val="000066"/>
                </a:solidFill>
                <a:latin typeface="Tahoma" pitchFamily="34" charset="0"/>
              </a:rPr>
              <a:t>Ukuran-ukuran Persebaran</a:t>
            </a:r>
          </a:p>
          <a:p>
            <a:pPr marL="282575" indent="-282575" algn="l" defTabSz="290513">
              <a:spcAft>
                <a:spcPct val="20000"/>
              </a:spcAft>
            </a:pPr>
            <a:r>
              <a:rPr lang="en-US" sz="2000" b="1">
                <a:solidFill>
                  <a:srgbClr val="000066"/>
                </a:solidFill>
                <a:latin typeface="Tahoma" pitchFamily="34" charset="0"/>
              </a:rPr>
              <a:t>    1. Persentil</a:t>
            </a:r>
          </a:p>
          <a:p>
            <a:pPr marL="282575" indent="-282575" algn="l" defTabSz="290513">
              <a:spcAft>
                <a:spcPct val="20000"/>
              </a:spcAft>
            </a:pPr>
            <a:r>
              <a:rPr lang="en-US" sz="2000" b="1">
                <a:solidFill>
                  <a:srgbClr val="000066"/>
                </a:solidFill>
                <a:latin typeface="Tahoma" pitchFamily="34" charset="0"/>
              </a:rPr>
              <a:t>    2. Standart Deviasi</a:t>
            </a:r>
            <a:endParaRPr lang="en-US" sz="2000" b="1" i="1">
              <a:solidFill>
                <a:srgbClr val="000066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animBg="1"/>
      <p:bldP spid="125956" grpId="0"/>
      <p:bldP spid="125958" grpId="0"/>
      <p:bldP spid="12595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ext Box 2"/>
          <p:cNvSpPr txBox="1">
            <a:spLocks noChangeArrowheads="1"/>
          </p:cNvSpPr>
          <p:nvPr/>
        </p:nvSpPr>
        <p:spPr bwMode="auto">
          <a:xfrm>
            <a:off x="747713" y="1489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2286000" y="304800"/>
            <a:ext cx="44196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 defTabSz="290513">
              <a:spcAft>
                <a:spcPct val="20000"/>
              </a:spcAft>
            </a:pPr>
            <a:r>
              <a:rPr lang="en-US" sz="2400" b="1">
                <a:solidFill>
                  <a:srgbClr val="000066"/>
                </a:solidFill>
              </a:rPr>
              <a:t>Contoh-contoh Statistik:</a:t>
            </a: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137220" name="Line 4"/>
          <p:cNvSpPr>
            <a:spLocks noChangeShapeType="1"/>
          </p:cNvSpPr>
          <p:nvPr/>
        </p:nvSpPr>
        <p:spPr bwMode="auto">
          <a:xfrm>
            <a:off x="1676400" y="41910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3" name="Freeform 7"/>
          <p:cNvSpPr>
            <a:spLocks/>
          </p:cNvSpPr>
          <p:nvPr/>
        </p:nvSpPr>
        <p:spPr bwMode="auto">
          <a:xfrm>
            <a:off x="1828800" y="2273300"/>
            <a:ext cx="5791200" cy="1790700"/>
          </a:xfrm>
          <a:custGeom>
            <a:avLst/>
            <a:gdLst/>
            <a:ahLst/>
            <a:cxnLst>
              <a:cxn ang="0">
                <a:pos x="0" y="1112"/>
              </a:cxn>
              <a:cxn ang="0">
                <a:pos x="384" y="1064"/>
              </a:cxn>
              <a:cxn ang="0">
                <a:pos x="720" y="968"/>
              </a:cxn>
              <a:cxn ang="0">
                <a:pos x="960" y="776"/>
              </a:cxn>
              <a:cxn ang="0">
                <a:pos x="1200" y="488"/>
              </a:cxn>
              <a:cxn ang="0">
                <a:pos x="1488" y="200"/>
              </a:cxn>
              <a:cxn ang="0">
                <a:pos x="1872" y="8"/>
              </a:cxn>
              <a:cxn ang="0">
                <a:pos x="2256" y="248"/>
              </a:cxn>
              <a:cxn ang="0">
                <a:pos x="2592" y="680"/>
              </a:cxn>
              <a:cxn ang="0">
                <a:pos x="2736" y="824"/>
              </a:cxn>
              <a:cxn ang="0">
                <a:pos x="2928" y="920"/>
              </a:cxn>
              <a:cxn ang="0">
                <a:pos x="3120" y="1016"/>
              </a:cxn>
              <a:cxn ang="0">
                <a:pos x="3504" y="1112"/>
              </a:cxn>
              <a:cxn ang="0">
                <a:pos x="3648" y="1112"/>
              </a:cxn>
            </a:cxnLst>
            <a:rect l="0" t="0" r="r" b="b"/>
            <a:pathLst>
              <a:path w="3648" h="1128">
                <a:moveTo>
                  <a:pt x="0" y="1112"/>
                </a:moveTo>
                <a:cubicBezTo>
                  <a:pt x="132" y="1100"/>
                  <a:pt x="264" y="1088"/>
                  <a:pt x="384" y="1064"/>
                </a:cubicBezTo>
                <a:cubicBezTo>
                  <a:pt x="504" y="1040"/>
                  <a:pt x="624" y="1016"/>
                  <a:pt x="720" y="968"/>
                </a:cubicBezTo>
                <a:cubicBezTo>
                  <a:pt x="816" y="920"/>
                  <a:pt x="880" y="856"/>
                  <a:pt x="960" y="776"/>
                </a:cubicBezTo>
                <a:cubicBezTo>
                  <a:pt x="1040" y="696"/>
                  <a:pt x="1112" y="584"/>
                  <a:pt x="1200" y="488"/>
                </a:cubicBezTo>
                <a:cubicBezTo>
                  <a:pt x="1288" y="392"/>
                  <a:pt x="1376" y="280"/>
                  <a:pt x="1488" y="200"/>
                </a:cubicBezTo>
                <a:cubicBezTo>
                  <a:pt x="1600" y="120"/>
                  <a:pt x="1744" y="0"/>
                  <a:pt x="1872" y="8"/>
                </a:cubicBezTo>
                <a:cubicBezTo>
                  <a:pt x="2000" y="16"/>
                  <a:pt x="2136" y="136"/>
                  <a:pt x="2256" y="248"/>
                </a:cubicBezTo>
                <a:cubicBezTo>
                  <a:pt x="2376" y="360"/>
                  <a:pt x="2512" y="584"/>
                  <a:pt x="2592" y="680"/>
                </a:cubicBezTo>
                <a:cubicBezTo>
                  <a:pt x="2672" y="776"/>
                  <a:pt x="2680" y="784"/>
                  <a:pt x="2736" y="824"/>
                </a:cubicBezTo>
                <a:cubicBezTo>
                  <a:pt x="2792" y="864"/>
                  <a:pt x="2864" y="888"/>
                  <a:pt x="2928" y="920"/>
                </a:cubicBezTo>
                <a:cubicBezTo>
                  <a:pt x="2992" y="952"/>
                  <a:pt x="3024" y="984"/>
                  <a:pt x="3120" y="1016"/>
                </a:cubicBezTo>
                <a:cubicBezTo>
                  <a:pt x="3216" y="1048"/>
                  <a:pt x="3416" y="1096"/>
                  <a:pt x="3504" y="1112"/>
                </a:cubicBezTo>
                <a:cubicBezTo>
                  <a:pt x="3592" y="1128"/>
                  <a:pt x="3620" y="1120"/>
                  <a:pt x="3648" y="111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4" name="Line 8"/>
          <p:cNvSpPr>
            <a:spLocks noChangeShapeType="1"/>
          </p:cNvSpPr>
          <p:nvPr/>
        </p:nvSpPr>
        <p:spPr bwMode="auto">
          <a:xfrm>
            <a:off x="4724400" y="22860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4495800" y="4114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Verdana" pitchFamily="34" charset="0"/>
              </a:rPr>
              <a:t>µ</a:t>
            </a: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7086600" y="4114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Verdana" pitchFamily="34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sz="4000" i="1"/>
              <a:t>Pola hubungan pada diagram scatter</a:t>
            </a:r>
          </a:p>
        </p:txBody>
      </p:sp>
      <p:pic>
        <p:nvPicPr>
          <p:cNvPr id="13926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214678" y="2000240"/>
            <a:ext cx="2628900" cy="1987550"/>
          </a:xfrm>
          <a:noFill/>
          <a:ln/>
        </p:spPr>
      </p:pic>
      <p:pic>
        <p:nvPicPr>
          <p:cNvPr id="13926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2000240"/>
            <a:ext cx="2551113" cy="1985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39269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/>
          <a:srcRect/>
          <a:stretch>
            <a:fillRect/>
          </a:stretch>
        </p:blipFill>
        <p:spPr>
          <a:xfrm>
            <a:off x="357158" y="2071678"/>
            <a:ext cx="2408238" cy="1928826"/>
          </a:xfrm>
          <a:noFill/>
          <a:ln/>
        </p:spPr>
      </p:pic>
      <p:sp>
        <p:nvSpPr>
          <p:cNvPr id="139270" name="Text Box 6"/>
          <p:cNvSpPr txBox="1">
            <a:spLocks noChangeArrowheads="1"/>
          </p:cNvSpPr>
          <p:nvPr/>
        </p:nvSpPr>
        <p:spPr bwMode="auto">
          <a:xfrm>
            <a:off x="223838" y="4148138"/>
            <a:ext cx="2708275" cy="19177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chemeClr val="tx1"/>
                </a:solidFill>
                <a:latin typeface="Arial" charset="0"/>
              </a:rPr>
              <a:t>Hubungan Positif</a:t>
            </a:r>
          </a:p>
          <a:p>
            <a:pPr eaLnBrk="0" hangingPunct="0"/>
            <a:r>
              <a:rPr lang="en-US" sz="2400">
                <a:solidFill>
                  <a:schemeClr val="tx1"/>
                </a:solidFill>
                <a:latin typeface="Arial" charset="0"/>
              </a:rPr>
              <a:t>Jika X naik, maka </a:t>
            </a:r>
          </a:p>
          <a:p>
            <a:pPr eaLnBrk="0" hangingPunct="0"/>
            <a:r>
              <a:rPr lang="en-US" sz="2400">
                <a:solidFill>
                  <a:schemeClr val="tx1"/>
                </a:solidFill>
                <a:latin typeface="Arial" charset="0"/>
              </a:rPr>
              <a:t>Y juga naik dan </a:t>
            </a:r>
          </a:p>
          <a:p>
            <a:pPr eaLnBrk="0" hangingPunct="0"/>
            <a:r>
              <a:rPr lang="en-US" sz="2400">
                <a:solidFill>
                  <a:schemeClr val="tx1"/>
                </a:solidFill>
                <a:latin typeface="Arial" charset="0"/>
              </a:rPr>
              <a:t>jika X turun, maka </a:t>
            </a:r>
          </a:p>
          <a:p>
            <a:pPr eaLnBrk="0" hangingPunct="0"/>
            <a:r>
              <a:rPr lang="en-US" sz="2400">
                <a:solidFill>
                  <a:schemeClr val="tx1"/>
                </a:solidFill>
                <a:latin typeface="Arial" charset="0"/>
              </a:rPr>
              <a:t>Y juga turun</a:t>
            </a:r>
          </a:p>
        </p:txBody>
      </p:sp>
      <p:sp>
        <p:nvSpPr>
          <p:cNvPr id="139271" name="Text Box 7"/>
          <p:cNvSpPr txBox="1">
            <a:spLocks noChangeArrowheads="1"/>
          </p:cNvSpPr>
          <p:nvPr/>
        </p:nvSpPr>
        <p:spPr bwMode="auto">
          <a:xfrm>
            <a:off x="3271838" y="4292600"/>
            <a:ext cx="2717800" cy="19272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chemeClr val="tx1"/>
                </a:solidFill>
                <a:latin typeface="Arial" charset="0"/>
              </a:rPr>
              <a:t>Hubungan Negatif</a:t>
            </a:r>
          </a:p>
          <a:p>
            <a:pPr eaLnBrk="0" hangingPunct="0"/>
            <a:r>
              <a:rPr lang="en-US" sz="2400">
                <a:solidFill>
                  <a:schemeClr val="tx1"/>
                </a:solidFill>
                <a:latin typeface="Arial" charset="0"/>
              </a:rPr>
              <a:t>Jika X naik, maka </a:t>
            </a:r>
          </a:p>
          <a:p>
            <a:pPr eaLnBrk="0" hangingPunct="0"/>
            <a:r>
              <a:rPr lang="en-US" sz="2400">
                <a:solidFill>
                  <a:schemeClr val="tx1"/>
                </a:solidFill>
                <a:latin typeface="Arial" charset="0"/>
              </a:rPr>
              <a:t>Y akan turun dan </a:t>
            </a:r>
          </a:p>
          <a:p>
            <a:pPr eaLnBrk="0" hangingPunct="0"/>
            <a:r>
              <a:rPr lang="en-US" sz="2400">
                <a:solidFill>
                  <a:schemeClr val="tx1"/>
                </a:solidFill>
                <a:latin typeface="Arial" charset="0"/>
              </a:rPr>
              <a:t>jika X turun, maka </a:t>
            </a:r>
          </a:p>
          <a:p>
            <a:pPr eaLnBrk="0" hangingPunct="0"/>
            <a:r>
              <a:rPr lang="en-US" sz="2400">
                <a:solidFill>
                  <a:schemeClr val="tx1"/>
                </a:solidFill>
                <a:latin typeface="Arial" charset="0"/>
              </a:rPr>
              <a:t>Y akan naik</a:t>
            </a:r>
          </a:p>
        </p:txBody>
      </p:sp>
      <p:sp>
        <p:nvSpPr>
          <p:cNvPr id="139272" name="Text Box 8"/>
          <p:cNvSpPr txBox="1">
            <a:spLocks noChangeArrowheads="1"/>
          </p:cNvSpPr>
          <p:nvPr/>
        </p:nvSpPr>
        <p:spPr bwMode="auto">
          <a:xfrm>
            <a:off x="6137275" y="4298950"/>
            <a:ext cx="2649567" cy="120032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Tidak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ada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hubungan</a:t>
            </a:r>
            <a:endParaRPr lang="en-US" sz="2400" dirty="0">
              <a:solidFill>
                <a:schemeClr val="tx1"/>
              </a:solidFill>
              <a:latin typeface="Arial" charset="0"/>
            </a:endParaRPr>
          </a:p>
          <a:p>
            <a:pPr eaLnBrk="0" hangingPunct="0"/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antara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 X </a:t>
            </a:r>
            <a:r>
              <a:rPr lang="en-US" sz="2400" dirty="0" err="1">
                <a:solidFill>
                  <a:schemeClr val="tx1"/>
                </a:solidFill>
                <a:latin typeface="Arial" charset="0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 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5886450" cy="70485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002060"/>
                </a:solidFill>
              </a:rPr>
              <a:t>Simbol dalam SEM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61950" y="1104900"/>
            <a:ext cx="8324850" cy="51736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X	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Eksogen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Endogen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 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intervening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  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terikat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l-GR" sz="2400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Delt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a)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Kesalahan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Pengukuran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Eksogen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l-GR" sz="2400" dirty="0" smtClean="0">
                <a:latin typeface="Arial" pitchFamily="34" charset="0"/>
                <a:cs typeface="Arial" pitchFamily="34" charset="0"/>
              </a:rPr>
              <a:t>ε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(Epsilon)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Kesalahan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Pengukuran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Endogen</a:t>
            </a:r>
          </a:p>
          <a:p>
            <a:pPr eaLnBrk="1" hangingPunct="1"/>
            <a:r>
              <a:rPr lang="el-GR" sz="2400" dirty="0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(Lambda)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= Loading Factor 	 </a:t>
            </a: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l-GR" sz="2400" dirty="0" smtClean="0">
                <a:latin typeface="Arial" pitchFamily="34" charset="0"/>
                <a:cs typeface="Arial" pitchFamily="34" charset="0"/>
              </a:rPr>
              <a:t>β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(Beta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)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=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Koef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Pengaruh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Endogen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l-GR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Endogen</a:t>
            </a:r>
          </a:p>
          <a:p>
            <a:pPr eaLnBrk="1" hangingPunct="1"/>
            <a:r>
              <a:rPr lang="ar-SA" sz="2400" dirty="0" smtClean="0">
                <a:latin typeface="Arial" pitchFamily="34" charset="0"/>
                <a:cs typeface="Arial" pitchFamily="34" charset="0"/>
              </a:rPr>
              <a:t>ﻻ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(Gamma)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Koef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Pengaruh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Eksogen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thd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     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Endogen</a:t>
            </a:r>
            <a:endParaRPr lang="ar-SA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alisis dat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290"/>
            <a:ext cx="8715436" cy="6286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2844" y="642907"/>
          <a:ext cx="9001155" cy="6215092"/>
        </p:xfrm>
        <a:graphic>
          <a:graphicData uri="http://schemas.openxmlformats.org/drawingml/2006/table">
            <a:tbl>
              <a:tblPr/>
              <a:tblGrid>
                <a:gridCol w="954314"/>
                <a:gridCol w="1121768"/>
                <a:gridCol w="1217198"/>
                <a:gridCol w="1028140"/>
                <a:gridCol w="1498091"/>
                <a:gridCol w="1496293"/>
                <a:gridCol w="1685351"/>
              </a:tblGrid>
              <a:tr h="3791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Calibri"/>
                        </a:rPr>
                        <a:t>No.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Calibri"/>
                        </a:rPr>
                        <a:t>Resp.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Calibri"/>
                        </a:rPr>
                        <a:t>Umur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Calibri"/>
                        </a:rPr>
                        <a:t>Jenis Kelamin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Calibri"/>
                        </a:rPr>
                        <a:t>Jarak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err="1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Calibri"/>
                        </a:rPr>
                        <a:t>Kondisi</a:t>
                      </a:r>
                      <a:r>
                        <a:rPr lang="en-US" sz="600" b="1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600" b="1" dirty="0" err="1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Calibri"/>
                        </a:rPr>
                        <a:t>Agrowisata</a:t>
                      </a:r>
                      <a:endParaRPr lang="en-US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Calibri"/>
                        </a:rPr>
                        <a:t>Fasilitas Agrowisata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Calibri"/>
                        </a:rPr>
                        <a:t>Pelayanan Petugas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66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Calibri"/>
                        </a:rPr>
                        <a:t>1.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32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1.0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4.2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4.3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5.0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Calibri"/>
                        </a:rPr>
                        <a:t>2.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35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1.0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1.0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4.3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4.5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5.0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Calibri"/>
                        </a:rPr>
                        <a:t>3.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37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1.0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1.0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4.3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2.4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4.8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Calibri"/>
                        </a:rPr>
                        <a:t>4.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25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1.5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4.3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4.2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4.7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Calibri"/>
                        </a:rPr>
                        <a:t>5.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17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0.3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2.8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2.9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3.6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Calibri"/>
                        </a:rPr>
                        <a:t>6.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56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1.0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0.1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3.9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3.6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Calibri"/>
                        </a:rPr>
                        <a:t>7.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31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1.0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0.3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3.3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3.7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Calibri"/>
                        </a:rPr>
                        <a:t>8.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1.0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0.28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3.3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3.5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3.7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Calibri"/>
                        </a:rPr>
                        <a:t>9.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34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0.3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4.6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4.2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3.5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6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Calibri"/>
                        </a:rPr>
                        <a:t>10.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45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0.2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3.3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2.8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3.6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Calibri"/>
                        </a:rPr>
                        <a:t>11.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28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3.6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3.8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4.0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Calibri"/>
                        </a:rPr>
                        <a:t>12.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47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2.9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3.1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3.8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Calibri"/>
                        </a:rPr>
                        <a:t>13.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29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1.0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0.2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4.2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4.0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4.4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Calibri"/>
                        </a:rPr>
                        <a:t>14.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30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3.0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3.6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3.3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3.9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Calibri"/>
                        </a:rPr>
                        <a:t>15.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32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3.6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3.4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3.8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Calibri"/>
                        </a:rPr>
                        <a:t>16.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44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4.0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3.7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3.3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3.8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Calibri"/>
                        </a:rPr>
                        <a:t>17.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48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3.8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3.8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4.0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Calibri"/>
                        </a:rPr>
                        <a:t>18.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21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1.5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3.2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3.5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4.4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6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Calibri"/>
                        </a:rPr>
                        <a:t>19.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23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3.1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3.3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3.8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Calibri"/>
                        </a:rPr>
                        <a:t>20.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19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2.9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3.4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3.3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Calibri"/>
                        </a:rPr>
                        <a:t>21.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35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3.1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3.2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3.8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Calibri"/>
                        </a:rPr>
                        <a:t>22.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17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0.5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2.7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3.7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3.6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Calibri"/>
                        </a:rPr>
                        <a:t>23.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22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1.5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3.4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3.3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3.4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Calibri"/>
                        </a:rPr>
                        <a:t>24.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49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1.0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3.4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3.3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3.3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Calibri"/>
                        </a:rPr>
                        <a:t>25.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1.0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3.2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3.8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3.9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Calibri"/>
                        </a:rPr>
                        <a:t>26.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28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1.5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2.9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3.4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3.4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Calibri"/>
                        </a:rPr>
                        <a:t>27.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27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3.8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3.9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3.6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Calibri"/>
                        </a:rPr>
                        <a:t>28.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32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3.8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3.9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3.8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Calibri"/>
                        </a:rPr>
                        <a:t>29.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3.0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3.3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4.0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3.8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Calibri"/>
                        </a:rPr>
                        <a:t>30.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60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3.1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2.9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3.1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Calibri"/>
                        </a:rPr>
                        <a:t>31.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45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1.5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3.5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3.4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3.6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Calibri"/>
                        </a:rPr>
                        <a:t>32.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26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0.5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3.9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3.5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4.0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Calibri"/>
                        </a:rPr>
                        <a:t>33.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23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1.0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3.8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3.5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4.0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Calibri"/>
                        </a:rPr>
                        <a:t>34.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45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1.2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3.7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3.4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3.8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Calibri"/>
                        </a:rPr>
                        <a:t>35.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61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1.0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Calibri"/>
                        </a:rPr>
                        <a:t>2.0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3.7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latin typeface="Trebuchet MS"/>
                          <a:ea typeface="Calibri"/>
                          <a:cs typeface="Times New Roman"/>
                        </a:rPr>
                        <a:t>3.4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latin typeface="Trebuchet MS"/>
                          <a:ea typeface="Calibri"/>
                          <a:cs typeface="Times New Roman"/>
                        </a:rPr>
                        <a:t>3.6</a:t>
                      </a:r>
                      <a:endParaRPr lang="en-US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65" marR="388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42844" y="0"/>
            <a:ext cx="9001156" cy="36933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Calibri" pitchFamily="34" charset="0"/>
                <a:cs typeface="Calibri" pitchFamily="34" charset="0"/>
              </a:rPr>
              <a:t>OPINI PUBLIK TENTANG CITRA AGROWISATA TAMBI DI KABUPATEN WONOSOBO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TABULASI SILANG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838200"/>
          <a:ext cx="8610600" cy="5791200"/>
        </p:xfrm>
        <a:graphic>
          <a:graphicData uri="http://schemas.openxmlformats.org/drawingml/2006/table">
            <a:tbl>
              <a:tblPr/>
              <a:tblGrid>
                <a:gridCol w="465439"/>
                <a:gridCol w="3102919"/>
                <a:gridCol w="1784178"/>
                <a:gridCol w="1706605"/>
                <a:gridCol w="1551459"/>
              </a:tblGrid>
              <a:tr h="82939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No.</a:t>
                      </a: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Parameter</a:t>
                      </a: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Tingkat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Kapasitas</a:t>
                      </a:r>
                      <a:r>
                        <a:rPr lang="id-ID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Kelompok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Tani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88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Tinggi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skor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116 - 152)</a:t>
                      </a: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Sedang </a:t>
                      </a:r>
                      <a:endParaRPr lang="en-US" sz="20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(skor 77 - 115)</a:t>
                      </a: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Rendah 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skor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3</a:t>
                      </a:r>
                      <a:r>
                        <a:rPr lang="id-ID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- 76)</a:t>
                      </a: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829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Umur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-4572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8915" algn="l"/>
                        </a:tabLs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a. </a:t>
                      </a:r>
                      <a:r>
                        <a:rPr lang="en-US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Muda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(&lt; 30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8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-4572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8915" algn="l"/>
                        </a:tabLs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b. </a:t>
                      </a:r>
                      <a:r>
                        <a:rPr lang="en-US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Sedang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(31 – 45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-4572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c.</a:t>
                      </a:r>
                      <a:r>
                        <a:rPr lang="en-US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Tua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(&gt; 46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Jumlah</a:t>
                      </a: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Pendidikan formal</a:t>
                      </a: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4163" marR="0" lvl="0" indent="-284163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id-ID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SD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b. SM</a:t>
                      </a:r>
                      <a:r>
                        <a:rPr lang="id-ID" sz="2000" dirty="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c. </a:t>
                      </a:r>
                      <a:r>
                        <a:rPr lang="id-ID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SMA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d. </a:t>
                      </a:r>
                      <a:r>
                        <a:rPr lang="id-ID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PT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Jumlah</a:t>
                      </a: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/>
                          <a:ea typeface="Times New Roman"/>
                          <a:cs typeface="Times New Roman"/>
                        </a:rPr>
                        <a:t>Pengalaman UT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4950" marR="0" lvl="0" indent="-2349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id-ID" sz="2000" dirty="0">
                          <a:latin typeface="Times New Roman"/>
                          <a:ea typeface="Times New Roman"/>
                          <a:cs typeface="Times New Roman"/>
                        </a:rPr>
                        <a:t>Baru (</a:t>
                      </a:r>
                      <a:r>
                        <a:rPr lang="id-ID" sz="2000" u="sng" dirty="0">
                          <a:latin typeface="Times New Roman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id-ID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d-ID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r>
                        <a:rPr lang="id-ID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b. </a:t>
                      </a:r>
                      <a:r>
                        <a:rPr lang="id-ID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Sedang </a:t>
                      </a:r>
                      <a:r>
                        <a:rPr lang="id-ID" sz="20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id-ID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11-20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r>
                        <a:rPr lang="id-ID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c. </a:t>
                      </a:r>
                      <a:r>
                        <a:rPr lang="id-ID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Lama </a:t>
                      </a:r>
                      <a:r>
                        <a:rPr lang="id-ID" sz="2000" dirty="0">
                          <a:latin typeface="Times New Roman"/>
                          <a:ea typeface="Times New Roman"/>
                          <a:cs typeface="Times New Roman"/>
                        </a:rPr>
                        <a:t>(&gt;</a:t>
                      </a:r>
                      <a:r>
                        <a:rPr lang="id-ID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r>
                        <a:rPr lang="id-ID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Jumlah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TABULASI SILANG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198" y="761997"/>
          <a:ext cx="8458202" cy="5791200"/>
        </p:xfrm>
        <a:graphic>
          <a:graphicData uri="http://schemas.openxmlformats.org/drawingml/2006/table">
            <a:tbl>
              <a:tblPr/>
              <a:tblGrid>
                <a:gridCol w="457201"/>
                <a:gridCol w="3048001"/>
                <a:gridCol w="1752600"/>
                <a:gridCol w="1676400"/>
                <a:gridCol w="1524000"/>
              </a:tblGrid>
              <a:tr h="296779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No.</a:t>
                      </a: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Parameter</a:t>
                      </a: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Tingkat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Kapasitas</a:t>
                      </a:r>
                      <a:r>
                        <a:rPr lang="id-ID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Kelompok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Tani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35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Tinggi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skor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116 - 152)</a:t>
                      </a: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Sedang </a:t>
                      </a:r>
                      <a:endParaRPr lang="en-US" sz="20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(skor 77 - 115)</a:t>
                      </a: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Rendah 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000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skor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3</a:t>
                      </a:r>
                      <a:r>
                        <a:rPr lang="id-ID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- 76)</a:t>
                      </a: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967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/>
                          <a:ea typeface="Times New Roman"/>
                          <a:cs typeface="Times New Roman"/>
                        </a:rPr>
                        <a:t>Kapasitas Petani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7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4950" marR="0" lvl="0" indent="-2349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id-ID" sz="2000" dirty="0">
                          <a:latin typeface="Times New Roman"/>
                          <a:ea typeface="Times New Roman"/>
                          <a:cs typeface="Times New Roman"/>
                        </a:rPr>
                        <a:t>Rendah (&lt; 23)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7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b. </a:t>
                      </a:r>
                      <a:r>
                        <a:rPr lang="id-ID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Sedang </a:t>
                      </a:r>
                      <a:r>
                        <a:rPr lang="id-ID" sz="2000" dirty="0">
                          <a:latin typeface="Times New Roman"/>
                          <a:ea typeface="Times New Roman"/>
                          <a:cs typeface="Times New Roman"/>
                        </a:rPr>
                        <a:t>(23-33)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7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c. </a:t>
                      </a:r>
                      <a:r>
                        <a:rPr lang="id-ID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Tinggi </a:t>
                      </a:r>
                      <a:r>
                        <a:rPr lang="id-ID" sz="2000" dirty="0">
                          <a:latin typeface="Times New Roman"/>
                          <a:ea typeface="Times New Roman"/>
                          <a:cs typeface="Times New Roman"/>
                        </a:rPr>
                        <a:t>(&gt;33)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7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Jumlah</a:t>
                      </a: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5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imes New Roman"/>
                          <a:ea typeface="Times New Roman"/>
                          <a:cs typeface="Times New Roman"/>
                        </a:rPr>
                        <a:t>Partisipasi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dlm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kelompok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tani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7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4950" marR="0" lvl="0" indent="-2349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Rendah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skor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&lt; </a:t>
                      </a:r>
                      <a:r>
                        <a:rPr lang="id-ID" sz="2000" dirty="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7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b. </a:t>
                      </a:r>
                      <a:r>
                        <a:rPr lang="en-US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Sedang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skor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d-ID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id-ID" sz="2000" dirty="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7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c. </a:t>
                      </a:r>
                      <a:r>
                        <a:rPr lang="en-US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Tinggi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skor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&gt;</a:t>
                      </a:r>
                      <a:r>
                        <a:rPr lang="id-ID" sz="2000" dirty="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7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Jumlah</a:t>
                      </a: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7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/>
                          <a:ea typeface="Times New Roman"/>
                          <a:cs typeface="Times New Roman"/>
                        </a:rPr>
                        <a:t>Ketersediaan Kebutuhan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7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a. </a:t>
                      </a:r>
                      <a:r>
                        <a:rPr lang="en-US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Rendah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skor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&lt;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id-ID" sz="20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7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b. </a:t>
                      </a:r>
                      <a:r>
                        <a:rPr lang="en-US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Sedang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skor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2</a:t>
                      </a:r>
                      <a:r>
                        <a:rPr lang="id-ID" sz="20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 – </a:t>
                      </a:r>
                      <a:r>
                        <a:rPr lang="id-ID" sz="2000" dirty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7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c. </a:t>
                      </a:r>
                      <a:r>
                        <a:rPr lang="en-US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Tinggi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skor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&gt;</a:t>
                      </a:r>
                      <a:r>
                        <a:rPr lang="id-ID" sz="2000" dirty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7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Jumlah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102" marR="311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285720" y="4643446"/>
            <a:ext cx="2071702" cy="107157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500298" y="4714884"/>
            <a:ext cx="2071702" cy="1000132"/>
          </a:xfrm>
          <a:prstGeom prst="round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6929454" y="4714884"/>
            <a:ext cx="2000264" cy="100013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5405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 Black" pitchFamily="34" charset="0"/>
              </a:rPr>
              <a:t>PENGANTAR</a:t>
            </a:r>
            <a:endParaRPr lang="en-US" sz="32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428992" y="1071546"/>
            <a:ext cx="2357454" cy="57150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57554" y="1142984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DATA YANG BAIK</a:t>
            </a:r>
            <a:endParaRPr lang="en-US" sz="2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3500430" y="2571744"/>
            <a:ext cx="2286016" cy="57150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28992" y="2643182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TIDAK BIAS</a:t>
            </a:r>
            <a:endParaRPr lang="en-US" sz="2400" b="1" dirty="0"/>
          </a:p>
        </p:txBody>
      </p:sp>
      <p:sp>
        <p:nvSpPr>
          <p:cNvPr id="8" name="Down Arrow 7"/>
          <p:cNvSpPr/>
          <p:nvPr/>
        </p:nvSpPr>
        <p:spPr>
          <a:xfrm>
            <a:off x="4286248" y="1714488"/>
            <a:ext cx="500066" cy="7143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285B0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7158" y="4714884"/>
            <a:ext cx="1928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INSTRUMEN TIDAK VALID &amp;RELIABEL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500298" y="4714884"/>
            <a:ext cx="1928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AKIBAT KESALAHAN SAMPLING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072330" y="4786322"/>
            <a:ext cx="1785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CARA PENGAMBILAN YG  TIDAK  TAAT</a:t>
            </a:r>
            <a:endParaRPr lang="en-US" sz="160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4714876" y="4714884"/>
            <a:ext cx="2071702" cy="1000132"/>
          </a:xfrm>
          <a:prstGeom prst="roundRect">
            <a:avLst/>
          </a:prstGeom>
          <a:solidFill>
            <a:srgbClr val="6C9D1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TERJADI SALAH HITUNG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Curved Right Arrow 22"/>
          <p:cNvSpPr/>
          <p:nvPr/>
        </p:nvSpPr>
        <p:spPr>
          <a:xfrm rot="2965049">
            <a:off x="1577890" y="2011438"/>
            <a:ext cx="1066694" cy="2932745"/>
          </a:xfrm>
          <a:prstGeom prst="curvedRightArrow">
            <a:avLst>
              <a:gd name="adj1" fmla="val 25000"/>
              <a:gd name="adj2" fmla="val 50000"/>
              <a:gd name="adj3" fmla="val 24107"/>
            </a:avLst>
          </a:prstGeom>
          <a:solidFill>
            <a:srgbClr val="285B0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Curved Left Arrow 23"/>
          <p:cNvSpPr/>
          <p:nvPr/>
        </p:nvSpPr>
        <p:spPr>
          <a:xfrm rot="18789070">
            <a:off x="6634406" y="2058838"/>
            <a:ext cx="1160365" cy="2827328"/>
          </a:xfrm>
          <a:prstGeom prst="curvedLeftArrow">
            <a:avLst>
              <a:gd name="adj1" fmla="val 25000"/>
              <a:gd name="adj2" fmla="val 50000"/>
              <a:gd name="adj3" fmla="val 71913"/>
            </a:avLst>
          </a:prstGeom>
          <a:solidFill>
            <a:srgbClr val="285B0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3250397" y="3464719"/>
            <a:ext cx="1428760" cy="928694"/>
          </a:xfrm>
          <a:prstGeom prst="straightConnector1">
            <a:avLst/>
          </a:prstGeom>
          <a:ln w="76200">
            <a:solidFill>
              <a:srgbClr val="285B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6200000" flipH="1">
            <a:off x="4536281" y="3464719"/>
            <a:ext cx="1428760" cy="928694"/>
          </a:xfrm>
          <a:prstGeom prst="straightConnector1">
            <a:avLst/>
          </a:prstGeom>
          <a:ln w="76200">
            <a:solidFill>
              <a:srgbClr val="285B0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45" y="519139"/>
          <a:ext cx="9001156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540"/>
                <a:gridCol w="4352491"/>
                <a:gridCol w="4429125"/>
              </a:tblGrid>
              <a:tr h="4422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Penelitian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Kualitatif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rgbClr val="FF9900"/>
                          </a:solidFill>
                        </a:rPr>
                        <a:t>Penelitian</a:t>
                      </a:r>
                      <a:r>
                        <a:rPr lang="en-US" sz="2400" b="1" dirty="0" smtClean="0">
                          <a:solidFill>
                            <a:srgbClr val="FF9900"/>
                          </a:solidFill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FF9900"/>
                          </a:solidFill>
                        </a:rPr>
                        <a:t>Kuantitatif</a:t>
                      </a:r>
                      <a:endParaRPr lang="en-US" sz="2400" b="1" dirty="0">
                        <a:solidFill>
                          <a:srgbClr val="FF9900"/>
                        </a:solidFill>
                      </a:endParaRPr>
                    </a:p>
                  </a:txBody>
                  <a:tcPr/>
                </a:tc>
              </a:tr>
              <a:tr h="5542818"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Populasi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situasi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sosial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 (actors, activity, place)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Transferability (</a:t>
                      </a: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asal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situasi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sosial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mirip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Sampel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besarnya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tdk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ditentukan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Pemberi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informasi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informan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narasumber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partisipan</a:t>
                      </a:r>
                      <a:endParaRPr lang="en-US" sz="1800" b="0" baseline="0" dirty="0" smtClean="0">
                        <a:solidFill>
                          <a:srgbClr val="0066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Sampling: </a:t>
                      </a: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nonprobability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purpusiv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, snowball, </a:t>
                      </a: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kadang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axidental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Desain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umum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berkembang</a:t>
                      </a:r>
                      <a:endParaRPr lang="en-US" sz="1800" b="0" baseline="0" dirty="0" smtClean="0">
                        <a:solidFill>
                          <a:srgbClr val="0066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Menemukan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hipotesis</a:t>
                      </a:r>
                      <a:endParaRPr lang="en-US" sz="1800" b="0" baseline="0" dirty="0" smtClean="0">
                        <a:solidFill>
                          <a:srgbClr val="0066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Judul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penlt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bersifat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sementara</a:t>
                      </a:r>
                      <a:endParaRPr lang="en-US" sz="1800" b="0" baseline="0" dirty="0" smtClean="0">
                        <a:solidFill>
                          <a:srgbClr val="0066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Teori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bersifat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smtr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berkembang</a:t>
                      </a:r>
                      <a:endParaRPr lang="en-US" sz="1800" b="0" baseline="0" dirty="0" smtClean="0">
                        <a:solidFill>
                          <a:srgbClr val="0066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Variabel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tanpa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klasifikasi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def.op</a:t>
                      </a:r>
                      <a:endParaRPr lang="en-US" sz="1800" b="0" baseline="0" dirty="0" smtClean="0">
                        <a:solidFill>
                          <a:srgbClr val="0066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Data </a:t>
                      </a: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berbentuk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kualitatif</a:t>
                      </a:r>
                      <a:endParaRPr lang="en-US" sz="1800" b="0" baseline="0" dirty="0" smtClean="0">
                        <a:solidFill>
                          <a:srgbClr val="0066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Analisis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 data </a:t>
                      </a: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membangun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hipotesis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teori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Sejak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awal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sd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selesai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peneiltian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tanpa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uji</a:t>
                      </a:r>
                      <a:r>
                        <a:rPr lang="en-US" sz="1800" b="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6600"/>
                          </a:solidFill>
                          <a:latin typeface="Arial" pitchFamily="34" charset="0"/>
                          <a:cs typeface="Arial" pitchFamily="34" charset="0"/>
                        </a:rPr>
                        <a:t>statistika</a:t>
                      </a:r>
                      <a:endParaRPr lang="en-US" sz="1800" b="0" baseline="0" dirty="0" smtClean="0">
                        <a:solidFill>
                          <a:srgbClr val="0066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Populasi</a:t>
                      </a:r>
                      <a:r>
                        <a:rPr lang="en-US" sz="1800" b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en-US" sz="1800" b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seluruh</a:t>
                      </a:r>
                      <a:r>
                        <a:rPr lang="en-US" sz="1800" b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obyek</a:t>
                      </a:r>
                      <a:r>
                        <a:rPr lang="en-US" sz="1800" b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1800" b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finit</a:t>
                      </a:r>
                      <a:r>
                        <a:rPr lang="en-US" sz="1800" b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&amp;</a:t>
                      </a:r>
                      <a:r>
                        <a:rPr lang="en-US" sz="1800" b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infinit</a:t>
                      </a:r>
                      <a:r>
                        <a:rPr lang="en-US" sz="1800" b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Generalisasi</a:t>
                      </a:r>
                      <a:r>
                        <a:rPr lang="en-US" sz="1800" b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1800" b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semua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sesuai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Sampel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besarnya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ditentukan</a:t>
                      </a:r>
                      <a:endParaRPr lang="en-US" sz="1800" b="0" baseline="0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Pemberi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informasi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responden</a:t>
                      </a:r>
                      <a:endParaRPr lang="en-US" sz="1800" b="0" baseline="0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Sampling: probability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Desain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specifik</a:t>
                      </a:r>
                      <a:endParaRPr lang="en-US" sz="1800" b="0" baseline="0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Tujuan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menguji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hipotesis</a:t>
                      </a:r>
                      <a:endParaRPr lang="en-US" sz="1800" b="0" baseline="0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Judul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penelitian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spesifik</a:t>
                      </a:r>
                      <a:endParaRPr lang="en-US" sz="1800" b="0" baseline="0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Teori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spesific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pegangang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rumusan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masalah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hipotesis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variabel</a:t>
                      </a:r>
                      <a:endParaRPr lang="en-US" sz="1800" b="0" baseline="0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Variabel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diklasifiksi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definisi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operasional</a:t>
                      </a:r>
                      <a:endParaRPr lang="en-US" sz="1800" b="0" baseline="0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Data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berbentuk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kuantitatif</a:t>
                      </a:r>
                      <a:endParaRPr lang="en-US" sz="1800" b="0" baseline="0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Analisis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data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menguji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hipotesis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teori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Dilakukan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stl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data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terkumpul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menggunakan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uji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statistik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simbul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general)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Instrumen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berupa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angket</a:t>
                      </a:r>
                      <a:endParaRPr lang="en-US" sz="1800" b="0" baseline="0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Hubungan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dg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responden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berjarak</a:t>
                      </a:r>
                      <a:endParaRPr lang="en-US" sz="1800" b="0" baseline="0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Font typeface="+mj-lt"/>
                        <a:buNone/>
                      </a:pPr>
                      <a:endParaRPr lang="en-US" sz="18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2844" y="0"/>
            <a:ext cx="9001156" cy="52322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Perbedaan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Penelitian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Kualitatif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dan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Kuantitatif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500042"/>
          <a:ext cx="9144001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024"/>
                <a:gridCol w="4163122"/>
                <a:gridCol w="4757855"/>
              </a:tblGrid>
              <a:tr h="4422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Penelitian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Kualitatif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Penelitian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FFFF00"/>
                          </a:solidFill>
                        </a:rPr>
                        <a:t>Kuantitatif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5542818"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13"/>
                      </a:pP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Instrumen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penelitian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buku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catatan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tape</a:t>
                      </a:r>
                    </a:p>
                    <a:p>
                      <a:pPr marL="342900" indent="-342900">
                        <a:buFont typeface="+mj-lt"/>
                        <a:buAutoNum type="arabicPeriod" startAt="13"/>
                      </a:pP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Hubungan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informan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dgn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peneliti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sangat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dekat</a:t>
                      </a:r>
                      <a:endParaRPr lang="en-US" sz="1800" b="0" baseline="0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 startAt="13"/>
                      </a:pP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Terminal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penelitian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stl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data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jenuh</a:t>
                      </a:r>
                      <a:endParaRPr lang="en-US" sz="1800" b="0" baseline="0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 startAt="13"/>
                      </a:pP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Uji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validitas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reliabilitas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tanpa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uji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statistika</a:t>
                      </a:r>
                      <a:endParaRPr lang="en-US" sz="1800" b="0" baseline="0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 startAt="13"/>
                      </a:pP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Obyektivitas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kurang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obyektif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  <a:p>
                      <a:pPr marL="342900" indent="-342900">
                        <a:buFont typeface="+mj-lt"/>
                        <a:buAutoNum type="arabicPeriod" startAt="13"/>
                      </a:pP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Hubungan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variabel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bersifat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interaktif</a:t>
                      </a:r>
                      <a:endParaRPr lang="en-US" sz="1800" b="0" baseline="0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 startAt="13"/>
                      </a:pP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Specifik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,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tetapi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memperoleh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data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mendalam</a:t>
                      </a:r>
                      <a:endParaRPr lang="en-US" sz="1800" b="0" baseline="0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 startAt="13"/>
                      </a:pP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Cepat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ke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lapangan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tetapi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lama</a:t>
                      </a:r>
                    </a:p>
                    <a:p>
                      <a:pPr marL="342900" indent="-342900">
                        <a:buFont typeface="+mj-lt"/>
                        <a:buAutoNum type="arabicPeriod" startAt="13"/>
                      </a:pP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Dapat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menggambarkan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setting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penelitian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dengan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lengkap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mendalam</a:t>
                      </a:r>
                      <a:endParaRPr lang="en-US" sz="1800" b="0" baseline="0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 startAt="13"/>
                      </a:pP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Dapat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memperoleh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konsep2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yg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sebelumnya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belum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diketahui</a:t>
                      </a:r>
                      <a:endParaRPr lang="en-US" sz="1800" b="0" baseline="0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 startAt="13"/>
                      </a:pP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Analisis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data hrs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terus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menerus</a:t>
                      </a:r>
                      <a:endParaRPr lang="en-US" sz="1800" b="0" baseline="0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 startAt="13"/>
                      </a:pP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Tidak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dapat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merekayasa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data </a:t>
                      </a:r>
                    </a:p>
                    <a:p>
                      <a:pPr marL="342900" indent="-342900">
                        <a:buFont typeface="+mj-lt"/>
                        <a:buAutoNum type="arabicPeriod" startAt="13"/>
                      </a:pP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Hasil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penelitian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analisis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susah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dilacak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ditiru</a:t>
                      </a:r>
                      <a:endParaRPr lang="en-US" sz="1800" b="0" baseline="0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 startAt="13"/>
                      </a:pP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Alur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pemikirannya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tdk</a:t>
                      </a:r>
                      <a:r>
                        <a:rPr lang="en-US" sz="1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sistemati</a:t>
                      </a:r>
                      <a:endParaRPr lang="en-US" sz="1800" b="0" baseline="0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15"/>
                      </a:pPr>
                      <a:r>
                        <a:rPr lang="en-US" sz="1800" b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T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erminal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penelitian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stl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data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terkumpul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sesuai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rencana</a:t>
                      </a:r>
                      <a:endParaRPr lang="en-US" sz="1800" b="0" baseline="0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 startAt="15"/>
                      </a:pP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Uji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validitas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reliabilitas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dg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uji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statistika</a:t>
                      </a:r>
                      <a:endParaRPr lang="en-US" sz="1800" b="0" baseline="0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 startAt="15"/>
                      </a:pP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Obyektifitas</a:t>
                      </a:r>
                      <a:endParaRPr lang="en-US" sz="1800" b="0" baseline="0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 startAt="15"/>
                      </a:pP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Hubungan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variabel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bersifat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kausal</a:t>
                      </a:r>
                      <a:endParaRPr lang="en-US" sz="1800" b="0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 startAt="15"/>
                      </a:pPr>
                      <a:r>
                        <a:rPr lang="en-US" sz="1800" b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Step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jelas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alurnya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jelas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shg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mudah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cek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kontrol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thd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kesalahan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  <a:p>
                      <a:pPr marL="342900" indent="-342900">
                        <a:buFont typeface="+mj-lt"/>
                        <a:buAutoNum type="arabicPeriod" startAt="15"/>
                      </a:pP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Dapat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dikerjakan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oleh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TIM</a:t>
                      </a:r>
                    </a:p>
                    <a:p>
                      <a:pPr marL="342900" indent="-342900">
                        <a:buFont typeface="+mj-lt"/>
                        <a:buAutoNum type="arabicPeriod" startAt="15"/>
                      </a:pP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Ke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lapangan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cukup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sekali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 startAt="15"/>
                      </a:pP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Data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diperoleh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cepat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luas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krn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gambaran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dipermukaan</a:t>
                      </a:r>
                      <a:endParaRPr lang="en-US" sz="1800" b="0" baseline="0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 startAt="15"/>
                      </a:pP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Anisis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makro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 startAt="15"/>
                      </a:pP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Sulit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menemukan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teori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baru</a:t>
                      </a:r>
                      <a:endParaRPr lang="en-US" sz="1800" b="0" baseline="0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 startAt="15"/>
                      </a:pP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Proposalnya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rejid</a:t>
                      </a:r>
                      <a:endParaRPr lang="en-US" sz="1800" b="0" baseline="0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 startAt="15"/>
                      </a:pP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Data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dapat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dikumpulkan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tatkala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sudah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selesai</a:t>
                      </a:r>
                      <a:endParaRPr lang="en-US" sz="1800" b="0" baseline="0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 startAt="15"/>
                      </a:pP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Mudah</a:t>
                      </a:r>
                      <a:r>
                        <a:rPr lang="en-US" sz="1800" b="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direkayasa</a:t>
                      </a:r>
                      <a:endParaRPr lang="en-US" sz="1800" b="0" baseline="0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</a:rPr>
              <a:t>Lanjutan</a:t>
            </a:r>
            <a:r>
              <a:rPr lang="en-US" sz="2800" b="1" dirty="0" smtClean="0">
                <a:solidFill>
                  <a:schemeClr val="bg1"/>
                </a:solidFill>
              </a:rPr>
              <a:t> ….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71472" y="285728"/>
            <a:ext cx="8229600" cy="1500198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en-US" dirty="0" smtClean="0"/>
              <a:t>  </a:t>
            </a:r>
            <a:r>
              <a:rPr lang="en-US" sz="3200" b="1" dirty="0" err="1" smtClean="0">
                <a:solidFill>
                  <a:srgbClr val="006600"/>
                </a:solidFill>
              </a:rPr>
              <a:t>Matur</a:t>
            </a:r>
            <a:r>
              <a:rPr lang="en-US" sz="3200" b="1" dirty="0" smtClean="0">
                <a:solidFill>
                  <a:srgbClr val="006600"/>
                </a:solidFill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</a:rPr>
              <a:t>Nuwun</a:t>
            </a:r>
            <a:r>
              <a:rPr lang="en-US" sz="3200" b="1" dirty="0" smtClean="0">
                <a:solidFill>
                  <a:srgbClr val="006600"/>
                </a:solidFill>
              </a:rPr>
              <a:t> …….</a:t>
            </a:r>
          </a:p>
          <a:p>
            <a:pPr lvl="0" algn="ctr">
              <a:buNone/>
            </a:pPr>
            <a:r>
              <a:rPr lang="en-US" sz="3600" b="1" dirty="0" err="1" smtClean="0">
                <a:solidFill>
                  <a:srgbClr val="FFC000"/>
                </a:solidFill>
              </a:rPr>
              <a:t>Burung</a:t>
            </a:r>
            <a:r>
              <a:rPr lang="en-US" sz="3600" b="1" dirty="0" smtClean="0">
                <a:solidFill>
                  <a:srgbClr val="FFC000"/>
                </a:solidFill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</a:rPr>
              <a:t>Irian</a:t>
            </a:r>
            <a:r>
              <a:rPr lang="en-US" sz="3600" b="1" dirty="0" smtClean="0">
                <a:solidFill>
                  <a:srgbClr val="FFC000"/>
                </a:solidFill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</a:rPr>
              <a:t>Burung</a:t>
            </a:r>
            <a:r>
              <a:rPr lang="en-US" sz="3600" b="1" dirty="0" smtClean="0">
                <a:solidFill>
                  <a:srgbClr val="FFC000"/>
                </a:solidFill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</a:rPr>
              <a:t>Cendrawasih</a:t>
            </a:r>
            <a:endParaRPr lang="en-US" sz="3600" b="1" dirty="0" smtClean="0">
              <a:solidFill>
                <a:srgbClr val="FFC000"/>
              </a:solidFill>
            </a:endParaRPr>
          </a:p>
          <a:p>
            <a:pPr lvl="0" algn="ctr">
              <a:buNone/>
            </a:pPr>
            <a:endParaRPr lang="en-US" sz="3200" b="1" dirty="0" smtClean="0">
              <a:solidFill>
                <a:srgbClr val="00B0F0"/>
              </a:solidFill>
            </a:endParaRPr>
          </a:p>
        </p:txBody>
      </p:sp>
      <p:pic>
        <p:nvPicPr>
          <p:cNvPr id="3" name="Picture 2" descr="AG00505_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071678"/>
            <a:ext cx="8532692" cy="4786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357290" y="4714884"/>
            <a:ext cx="6286544" cy="1357322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5405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 Black" pitchFamily="34" charset="0"/>
              </a:rPr>
              <a:t>PENGANTAR</a:t>
            </a:r>
            <a:endParaRPr lang="en-US" sz="32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428992" y="1071546"/>
            <a:ext cx="2357454" cy="571504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57554" y="1142984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DATA BIAS</a:t>
            </a:r>
            <a:endParaRPr lang="en-US" sz="2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2000232" y="2571744"/>
            <a:ext cx="5072098" cy="857256"/>
          </a:xfrm>
          <a:prstGeom prst="roundRect">
            <a:avLst/>
          </a:prstGeom>
          <a:solidFill>
            <a:srgbClr val="6C9D13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28926" y="2643182"/>
            <a:ext cx="33575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TIDAK LAYAK UNTUK DIANALISIS </a:t>
            </a:r>
            <a:endParaRPr lang="en-US" sz="2400" b="1" dirty="0"/>
          </a:p>
        </p:txBody>
      </p:sp>
      <p:sp>
        <p:nvSpPr>
          <p:cNvPr id="8" name="Down Arrow 7"/>
          <p:cNvSpPr/>
          <p:nvPr/>
        </p:nvSpPr>
        <p:spPr>
          <a:xfrm>
            <a:off x="4286248" y="1714488"/>
            <a:ext cx="500066" cy="7143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00166" y="5000636"/>
            <a:ext cx="60722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b="1" dirty="0" smtClean="0"/>
              <a:t>GARBAGA – IN – GARBAGA – OUT</a:t>
            </a:r>
            <a:r>
              <a:rPr lang="en-US" sz="2800" b="1" dirty="0" smtClean="0"/>
              <a:t> (GIGO)</a:t>
            </a:r>
            <a:endParaRPr lang="en-US" sz="2800" b="1" dirty="0"/>
          </a:p>
        </p:txBody>
      </p:sp>
      <p:sp>
        <p:nvSpPr>
          <p:cNvPr id="19" name="Down Arrow 18"/>
          <p:cNvSpPr/>
          <p:nvPr/>
        </p:nvSpPr>
        <p:spPr>
          <a:xfrm>
            <a:off x="4286248" y="3643314"/>
            <a:ext cx="571504" cy="857256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910" y="642918"/>
            <a:ext cx="7786742" cy="5376882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Analisis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adata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salah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satu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bagian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penting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penelitian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adalah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analisis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data,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karena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hasil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analisis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ini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akan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diperoleh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temuan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baik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temuan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substantif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maupun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temuan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formal (finding/novelty)</a:t>
            </a:r>
          </a:p>
          <a:p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Analisis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data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kuantitatif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: </a:t>
            </a:r>
          </a:p>
          <a:p>
            <a:pPr marL="692150" indent="-692150">
              <a:buNone/>
            </a:pP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  a.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Statistika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deskriptif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1149350" indent="-457200">
              <a:buFont typeface="Wingdings" pitchFamily="2" charset="2"/>
              <a:buChar char="Ø"/>
            </a:pP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digunakan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menyederhanakan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data agar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mudah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dipahami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tabel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grafik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kurva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dll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1149350" indent="-457200">
              <a:buFont typeface="Wingdings" pitchFamily="2" charset="2"/>
              <a:buChar char="Ø"/>
            </a:pP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Digunakan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mengukur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statistik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pemusatan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statistik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persebaran</a:t>
            </a: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  </a:t>
            </a:r>
          </a:p>
          <a:p>
            <a:endParaRPr lang="en-US" sz="32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14356"/>
            <a:ext cx="7772400" cy="5305444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b.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Statistika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inferensia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: non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parametrik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statistika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parametrik</a:t>
            </a:r>
            <a:endParaRPr lang="en-US" sz="2800" b="1" dirty="0" smtClean="0">
              <a:latin typeface="Calibri" pitchFamily="34" charset="0"/>
              <a:cs typeface="Calibri" pitchFamily="34" charset="0"/>
            </a:endParaRPr>
          </a:p>
          <a:p>
            <a:pPr marL="623888" indent="-333375">
              <a:buFont typeface="Wingdings" pitchFamily="2" charset="2"/>
              <a:buChar char="Ø"/>
            </a:pP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Statistika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infernsia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digunakan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menafsirkan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parameter  (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populasi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)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berdasarkan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statistik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sampel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)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melalui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pengujia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statistik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atau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lebih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dikenal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dengan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uji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signifikansi</a:t>
            </a:r>
            <a:endParaRPr lang="en-US" sz="2800" b="1" dirty="0" smtClean="0">
              <a:latin typeface="Calibri" pitchFamily="34" charset="0"/>
              <a:cs typeface="Calibri" pitchFamily="34" charset="0"/>
            </a:endParaRPr>
          </a:p>
          <a:p>
            <a:pPr marL="623888" indent="-333375">
              <a:buFont typeface="Wingdings" pitchFamily="2" charset="2"/>
              <a:buChar char="Ø"/>
            </a:pP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Uji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non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parametrik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kasus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satu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sampel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kasus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dua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sampel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berhubungan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kasus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dua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sampel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berpasangan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dll</a:t>
            </a:r>
            <a:endParaRPr lang="en-US" sz="2800" b="1" dirty="0" smtClean="0">
              <a:latin typeface="Calibri" pitchFamily="34" charset="0"/>
              <a:cs typeface="Calibri" pitchFamily="34" charset="0"/>
            </a:endParaRPr>
          </a:p>
          <a:p>
            <a:pPr marL="623888" indent="-333375">
              <a:buFont typeface="Wingdings" pitchFamily="2" charset="2"/>
              <a:buChar char="Ø"/>
            </a:pP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Uji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parameterik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DATA</a:t>
            </a:r>
            <a:endParaRPr lang="en-US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67"/>
          <p:cNvSpPr txBox="1">
            <a:spLocks noGrp="1" noChangeArrowheads="1"/>
          </p:cNvSpPr>
          <p:nvPr>
            <p:ph sz="quarter" idx="1"/>
          </p:nvPr>
        </p:nvSpPr>
        <p:spPr bwMode="auto">
          <a:xfrm>
            <a:off x="571472" y="1071546"/>
            <a:ext cx="8115328" cy="4450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10000"/>
              </a:spcBef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Data 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  <a:sym typeface="Wingdings" pitchFamily="2" charset="2"/>
              </a:rPr>
              <a:t>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  <a:sym typeface="Wingdings" pitchFamily="2" charset="2"/>
              </a:rPr>
              <a:t>jamak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  <a:sym typeface="Wingdings" pitchFamily="2" charset="2"/>
              </a:rPr>
              <a:t>, 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  <a:sym typeface="Wingdings" pitchFamily="2" charset="2"/>
              </a:rPr>
              <a:t>datum 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  <a:sym typeface="Wingdings" pitchFamily="2" charset="2"/>
              </a:rPr>
              <a:t>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  <a:sym typeface="Wingdings" pitchFamily="2" charset="2"/>
              </a:rPr>
              <a:t>tunggal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  <a:sym typeface="Wingdings" pitchFamily="2" charset="2"/>
              </a:rPr>
              <a:t> (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  <a:sym typeface="Wingdings" pitchFamily="2" charset="2"/>
              </a:rPr>
              <a:t>jarang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  <a:sym typeface="Wingdings" pitchFamily="2" charset="2"/>
              </a:rPr>
              <a:t>digunakan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  <a:sym typeface="Wingdings" pitchFamily="2" charset="2"/>
              </a:rPr>
              <a:t>)</a:t>
            </a:r>
          </a:p>
          <a:p>
            <a:pPr algn="l">
              <a:spcBef>
                <a:spcPct val="10000"/>
              </a:spcBef>
              <a:buFont typeface="Wingdings" pitchFamily="2" charset="2"/>
              <a:buChar char="§"/>
            </a:pP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Data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</a:rPr>
              <a:t>dapat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</a:rPr>
              <a:t>berupa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: </a:t>
            </a:r>
            <a:endParaRPr lang="en-US" sz="2400" b="1" dirty="0">
              <a:solidFill>
                <a:srgbClr val="000066"/>
              </a:solidFill>
              <a:latin typeface="Tahoma" pitchFamily="34" charset="0"/>
            </a:endParaRPr>
          </a:p>
          <a:p>
            <a:pPr marL="512763" indent="-222250" algn="l">
              <a:spcBef>
                <a:spcPct val="10000"/>
              </a:spcBef>
              <a:buFontTx/>
              <a:buChar char="-"/>
            </a:pP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numerikal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, 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(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skor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tes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pengetahuan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,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sikap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,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ketrampilan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,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hasil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wawancara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atau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pengukuran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yg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lain)</a:t>
            </a:r>
            <a:endParaRPr lang="en-US" sz="2400" b="1" dirty="0">
              <a:solidFill>
                <a:srgbClr val="000066"/>
              </a:solidFill>
              <a:latin typeface="Tahoma" pitchFamily="34" charset="0"/>
            </a:endParaRPr>
          </a:p>
          <a:p>
            <a:pPr marL="512763" indent="-222250" algn="l">
              <a:spcBef>
                <a:spcPct val="10000"/>
              </a:spcBef>
              <a:buFontTx/>
              <a:buChar char="-"/>
            </a:pP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Verbal, (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artikel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,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catatan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harian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,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biografis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,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dll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)</a:t>
            </a:r>
          </a:p>
          <a:p>
            <a:pPr marL="512763" indent="-222250" algn="l">
              <a:spcBef>
                <a:spcPct val="10000"/>
              </a:spcBef>
              <a:buFontTx/>
              <a:buChar char="-"/>
            </a:pP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Hasil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pengamatan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(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treatmen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,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alamiah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) </a:t>
            </a:r>
            <a:endParaRPr lang="en-US" sz="2400" b="1" dirty="0">
              <a:solidFill>
                <a:srgbClr val="000066"/>
              </a:solidFill>
              <a:latin typeface="Tahoma" pitchFamily="34" charset="0"/>
            </a:endParaRPr>
          </a:p>
          <a:p>
            <a:pPr algn="l"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Diperlukan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</a:rPr>
              <a:t>interpretasi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</a:rPr>
              <a:t>untuk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</a:rPr>
              <a:t>menjelaskan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,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</a:rPr>
              <a:t>menemukan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</a:rPr>
              <a:t>arti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</a:rPr>
              <a:t>atas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data -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  <a:sym typeface="Wingdings" pitchFamily="2" charset="2"/>
              </a:rPr>
              <a:t>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  <a:sym typeface="Wingdings" pitchFamily="2" charset="2"/>
              </a:rPr>
              <a:t>u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ntuk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</a:rPr>
              <a:t>itu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 data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</a:rPr>
              <a:t>perlu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</a:rPr>
              <a:t>dianalisis</a:t>
            </a:r>
            <a:endParaRPr lang="en-US" sz="2400" b="1" dirty="0">
              <a:solidFill>
                <a:srgbClr val="000066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DATA</a:t>
            </a:r>
            <a:endParaRPr lang="en-US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 Box 67"/>
          <p:cNvSpPr txBox="1">
            <a:spLocks noGrp="1" noChangeArrowheads="1"/>
          </p:cNvSpPr>
          <p:nvPr>
            <p:ph sz="quarter" idx="1"/>
          </p:nvPr>
        </p:nvSpPr>
        <p:spPr bwMode="auto">
          <a:xfrm>
            <a:off x="571472" y="714356"/>
            <a:ext cx="8115328" cy="592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10000"/>
              </a:spcBef>
              <a:buFont typeface="Wingdings" pitchFamily="2" charset="2"/>
              <a:buChar char="§"/>
            </a:pP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Sifat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Data : </a:t>
            </a:r>
            <a:endParaRPr lang="en-US" sz="2400" b="1" dirty="0">
              <a:solidFill>
                <a:srgbClr val="000066"/>
              </a:solidFill>
              <a:latin typeface="Tahoma" pitchFamily="34" charset="0"/>
            </a:endParaRPr>
          </a:p>
          <a:p>
            <a:pPr marL="512763" indent="-222250" algn="l">
              <a:spcBef>
                <a:spcPct val="10000"/>
              </a:spcBef>
              <a:buFontTx/>
              <a:buChar char="-"/>
            </a:pP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Kualitatif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(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kepemimpinan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dalam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suatu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wilayah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,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kehidupan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suatu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komunitas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)</a:t>
            </a:r>
            <a:endParaRPr lang="en-US" sz="2400" b="1" dirty="0">
              <a:solidFill>
                <a:srgbClr val="000066"/>
              </a:solidFill>
              <a:latin typeface="Tahoma" pitchFamily="34" charset="0"/>
            </a:endParaRPr>
          </a:p>
          <a:p>
            <a:pPr marL="512763" indent="-222250" algn="l">
              <a:spcBef>
                <a:spcPct val="10000"/>
              </a:spcBef>
              <a:buFontTx/>
              <a:buChar char="-"/>
            </a:pP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Kuantitatif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(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angka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dari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hasil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pengukuran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,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karakteristik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resp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)</a:t>
            </a:r>
          </a:p>
          <a:p>
            <a:pPr algn="l"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Cara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memperolehnya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:</a:t>
            </a:r>
          </a:p>
          <a:p>
            <a:pPr marL="568325" indent="-568325" algn="l">
              <a:spcBef>
                <a:spcPct val="40000"/>
              </a:spcBef>
              <a:buNone/>
            </a:pP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   - Primary data (data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yg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dikumpulkan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sendirioleh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penelitian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secara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langsung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dr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objek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yg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diteliti</a:t>
            </a:r>
            <a:endParaRPr lang="en-US" sz="2400" b="1" dirty="0" smtClean="0">
              <a:solidFill>
                <a:srgbClr val="000066"/>
              </a:solidFill>
              <a:latin typeface="Tahoma" pitchFamily="34" charset="0"/>
            </a:endParaRPr>
          </a:p>
          <a:p>
            <a:pPr marL="568325" indent="-568325" algn="l">
              <a:spcBef>
                <a:spcPct val="40000"/>
              </a:spcBef>
              <a:buNone/>
            </a:pP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   -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scondary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data (yang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dikumpulkan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dari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studi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sebelumnya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yang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diterbitkan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oleh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instansi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,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dukumen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,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arsip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resmi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)</a:t>
            </a:r>
          </a:p>
          <a:p>
            <a:pPr marL="568325" indent="-568325" algn="l"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Waktu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pengumpulannya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:</a:t>
            </a:r>
          </a:p>
          <a:p>
            <a:pPr marL="568325" indent="-568325" algn="l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    - Cross section (at a point time)</a:t>
            </a:r>
          </a:p>
          <a:p>
            <a:pPr marL="568325" indent="-568325" algn="l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    - time series (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perkembangan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suatu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kejadian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)</a:t>
            </a:r>
            <a:endParaRPr lang="en-US" sz="2400" b="1" dirty="0">
              <a:solidFill>
                <a:srgbClr val="000066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Tahoma" pitchFamily="34" charset="0"/>
              </a:rPr>
              <a:t>PROSES PENGUKURAN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747713" y="1489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d-ID" sz="2400">
              <a:latin typeface="Times New Roman" pitchFamily="18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04800" y="1127125"/>
            <a:ext cx="86106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2575" indent="-282575" defTabSz="290513"/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1.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</a:rPr>
              <a:t>Menentukan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</a:rPr>
              <a:t>dimensi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</a:rPr>
              <a:t>variabel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</a:rPr>
              <a:t>penelitian</a:t>
            </a:r>
            <a:endParaRPr lang="en-US" sz="2400" b="1" dirty="0">
              <a:solidFill>
                <a:srgbClr val="000066"/>
              </a:solidFill>
              <a:latin typeface="Tahoma" pitchFamily="34" charset="0"/>
            </a:endParaRPr>
          </a:p>
          <a:p>
            <a:pPr marL="282575" indent="-282575" defTabSz="290513"/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   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</a:rPr>
              <a:t>Semakin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</a:rPr>
              <a:t>lengkap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</a:rPr>
              <a:t>dimensi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 yang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</a:rPr>
              <a:t>dapat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</a:rPr>
              <a:t>diukur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  <a:sym typeface="Wingdings" pitchFamily="2" charset="2"/>
              </a:rPr>
              <a:t> 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  <a:sym typeface="Wingdings" pitchFamily="2" charset="2"/>
              </a:rPr>
              <a:t> </a:t>
            </a:r>
          </a:p>
          <a:p>
            <a:pPr marL="282575" indent="-282575" defTabSz="290513"/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  <a:sym typeface="Wingdings" pitchFamily="2" charset="2"/>
              </a:rPr>
              <a:t>    </a:t>
            </a:r>
            <a:r>
              <a:rPr lang="en-US" sz="2400" b="1" dirty="0" err="1" smtClean="0">
                <a:solidFill>
                  <a:srgbClr val="000066"/>
                </a:solidFill>
                <a:latin typeface="Tahoma" pitchFamily="34" charset="0"/>
                <a:sym typeface="Wingdings" pitchFamily="2" charset="2"/>
              </a:rPr>
              <a:t>semakin</a:t>
            </a:r>
            <a:r>
              <a:rPr lang="en-US" sz="2400" b="1" dirty="0" smtClean="0">
                <a:solidFill>
                  <a:srgbClr val="000066"/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  <a:sym typeface="Wingdings" pitchFamily="2" charset="2"/>
              </a:rPr>
              <a:t>baik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  <a:sym typeface="Wingdings" pitchFamily="2" charset="2"/>
              </a:rPr>
              <a:t>ukuran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  <a:sym typeface="Wingdings" pitchFamily="2" charset="2"/>
              </a:rPr>
              <a:t> yang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  <a:sym typeface="Wingdings" pitchFamily="2" charset="2"/>
              </a:rPr>
              <a:t>dihasilkan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 </a:t>
            </a:r>
          </a:p>
          <a:p>
            <a:pPr marL="282575" indent="-282575" defTabSz="290513">
              <a:spcBef>
                <a:spcPct val="50000"/>
              </a:spcBef>
            </a:pP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2.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</a:rPr>
              <a:t>Merumuskan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</a:rPr>
              <a:t>ukuran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</a:rPr>
              <a:t>masing-masing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</a:rPr>
              <a:t>dimensi</a:t>
            </a:r>
            <a:endParaRPr lang="en-US" sz="2400" b="1" dirty="0">
              <a:solidFill>
                <a:srgbClr val="000066"/>
              </a:solidFill>
              <a:latin typeface="Tahoma" pitchFamily="34" charset="0"/>
            </a:endParaRPr>
          </a:p>
          <a:p>
            <a:pPr marL="282575" indent="-282575" defTabSz="290513"/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   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</a:rPr>
              <a:t>Ukuran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</a:rPr>
              <a:t>biasanya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</a:rPr>
              <a:t>berbentuk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</a:rPr>
              <a:t>pertanyaan-pertanyaan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 yang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</a:rPr>
              <a:t>relevan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</a:rPr>
              <a:t>dengan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</a:rPr>
              <a:t>dimensi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 </a:t>
            </a:r>
          </a:p>
          <a:p>
            <a:pPr marL="282575" indent="-282575" defTabSz="290513">
              <a:spcBef>
                <a:spcPct val="50000"/>
              </a:spcBef>
            </a:pP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3.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</a:rPr>
              <a:t>Menentukan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</a:rPr>
              <a:t>tingkat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</a:rPr>
              <a:t>ukuran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</a:rPr>
              <a:t>yg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</a:rPr>
              <a:t>akan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</a:rPr>
              <a:t>digunakan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</a:rPr>
              <a:t>dalam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</a:rPr>
              <a:t>pengukuran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: nominal, ordinal, interval,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</a:rPr>
              <a:t>atau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</a:rPr>
              <a:t>rasio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 </a:t>
            </a:r>
          </a:p>
          <a:p>
            <a:pPr marL="282575" indent="-282575" defTabSz="290513">
              <a:spcBef>
                <a:spcPct val="50000"/>
              </a:spcBef>
            </a:pP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4.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</a:rPr>
              <a:t>Menguji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</a:rPr>
              <a:t>tingkat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</a:rPr>
              <a:t>validitas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i="1" dirty="0">
                <a:solidFill>
                  <a:srgbClr val="000066"/>
                </a:solidFill>
                <a:latin typeface="Tahoma" pitchFamily="34" charset="0"/>
              </a:rPr>
              <a:t>(validity) 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&amp;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</a:rPr>
              <a:t>reliabilitas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i="1" dirty="0">
                <a:solidFill>
                  <a:srgbClr val="000066"/>
                </a:solidFill>
                <a:latin typeface="Tahoma" pitchFamily="34" charset="0"/>
              </a:rPr>
              <a:t>(reliability)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</a:rPr>
              <a:t>dari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 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</a:rPr>
              <a:t>alat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000066"/>
                </a:solidFill>
                <a:latin typeface="Tahoma" pitchFamily="34" charset="0"/>
              </a:rPr>
              <a:t>pengukur</a:t>
            </a:r>
            <a:endParaRPr lang="en-US" sz="2400" b="1" dirty="0">
              <a:solidFill>
                <a:srgbClr val="000066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4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5836</TotalTime>
  <Words>2069</Words>
  <Application>Microsoft Office PowerPoint</Application>
  <PresentationFormat>On-screen Show (4:3)</PresentationFormat>
  <Paragraphs>760</Paragraphs>
  <Slides>32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Equity</vt:lpstr>
      <vt:lpstr>Microsoft ClipArt Gallery</vt:lpstr>
      <vt:lpstr>WordArt</vt:lpstr>
      <vt:lpstr>Slide 1</vt:lpstr>
      <vt:lpstr>PENGANTAR</vt:lpstr>
      <vt:lpstr>PENGANTAR</vt:lpstr>
      <vt:lpstr>PENGANTAR</vt:lpstr>
      <vt:lpstr>Slide 5</vt:lpstr>
      <vt:lpstr>Slide 6</vt:lpstr>
      <vt:lpstr>DATA</vt:lpstr>
      <vt:lpstr>DATA</vt:lpstr>
      <vt:lpstr>Slide 9</vt:lpstr>
      <vt:lpstr>MANFAAT PENGUKURAN</vt:lpstr>
      <vt:lpstr>               LEVEL OF MEASUREMENT (NOIR)</vt:lpstr>
      <vt:lpstr>SKALA NOMINAL </vt:lpstr>
      <vt:lpstr>SKALA ORDINAL</vt:lpstr>
      <vt:lpstr>SKALA INTERVAL</vt:lpstr>
      <vt:lpstr>SKALA RASIO</vt:lpstr>
      <vt:lpstr>Slide 16</vt:lpstr>
      <vt:lpstr>ANALISIS STATISTIK - SKALA PENGUKURAN  </vt:lpstr>
      <vt:lpstr>JUDUL -  ALAT  ANALISIS</vt:lpstr>
      <vt:lpstr>RAGAM UJI STATISTIK</vt:lpstr>
      <vt:lpstr>RAGAM UJI STATISTIK (Lanjutan)</vt:lpstr>
      <vt:lpstr>Slide 21</vt:lpstr>
      <vt:lpstr>Slide 22</vt:lpstr>
      <vt:lpstr>Slide 23</vt:lpstr>
      <vt:lpstr>Pola hubungan pada diagram scatter</vt:lpstr>
      <vt:lpstr>Simbol dalam SEM</vt:lpstr>
      <vt:lpstr>Slide 26</vt:lpstr>
      <vt:lpstr>Slide 27</vt:lpstr>
      <vt:lpstr>TABULASI SILANG</vt:lpstr>
      <vt:lpstr>TABULASI SILANG</vt:lpstr>
      <vt:lpstr>Slide 30</vt:lpstr>
      <vt:lpstr>Slide 31</vt:lpstr>
      <vt:lpstr>Slide 32</vt:lpstr>
    </vt:vector>
  </TitlesOfParts>
  <Company>GAMER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PROSES USAHA PENJUALAN</dc:title>
  <dc:creator>DX10-USER</dc:creator>
  <cp:lastModifiedBy>user</cp:lastModifiedBy>
  <cp:revision>306</cp:revision>
  <dcterms:created xsi:type="dcterms:W3CDTF">2010-10-28T13:32:25Z</dcterms:created>
  <dcterms:modified xsi:type="dcterms:W3CDTF">2016-10-21T03:17:08Z</dcterms:modified>
</cp:coreProperties>
</file>