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305" r:id="rId4"/>
    <p:sldId id="258" r:id="rId5"/>
    <p:sldId id="259" r:id="rId6"/>
    <p:sldId id="260" r:id="rId7"/>
    <p:sldId id="261" r:id="rId8"/>
    <p:sldId id="263" r:id="rId9"/>
    <p:sldId id="264" r:id="rId10"/>
    <p:sldId id="262" r:id="rId11"/>
    <p:sldId id="266" r:id="rId12"/>
    <p:sldId id="284" r:id="rId13"/>
    <p:sldId id="287" r:id="rId14"/>
    <p:sldId id="286" r:id="rId15"/>
    <p:sldId id="288" r:id="rId16"/>
    <p:sldId id="294" r:id="rId17"/>
    <p:sldId id="295" r:id="rId18"/>
    <p:sldId id="290" r:id="rId19"/>
    <p:sldId id="296" r:id="rId20"/>
    <p:sldId id="297" r:id="rId21"/>
    <p:sldId id="291" r:id="rId22"/>
    <p:sldId id="292" r:id="rId23"/>
    <p:sldId id="293" r:id="rId24"/>
    <p:sldId id="299" r:id="rId25"/>
    <p:sldId id="300" r:id="rId26"/>
    <p:sldId id="301" r:id="rId27"/>
    <p:sldId id="304" r:id="rId28"/>
    <p:sldId id="311" r:id="rId29"/>
    <p:sldId id="312" r:id="rId30"/>
    <p:sldId id="302" r:id="rId31"/>
    <p:sldId id="306" r:id="rId32"/>
    <p:sldId id="307" r:id="rId33"/>
    <p:sldId id="310" r:id="rId34"/>
    <p:sldId id="308" r:id="rId35"/>
    <p:sldId id="309" r:id="rId36"/>
    <p:sldId id="273" r:id="rId37"/>
    <p:sldId id="285" r:id="rId38"/>
    <p:sldId id="270" r:id="rId39"/>
    <p:sldId id="271" r:id="rId40"/>
    <p:sldId id="274" r:id="rId41"/>
    <p:sldId id="275" r:id="rId42"/>
    <p:sldId id="276" r:id="rId43"/>
    <p:sldId id="278" r:id="rId44"/>
    <p:sldId id="279" r:id="rId45"/>
    <p:sldId id="280" r:id="rId46"/>
    <p:sldId id="281" r:id="rId4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5146C-087D-4199-A323-EF9677C2CCE3}" type="datetimeFigureOut">
              <a:rPr lang="id-ID" smtClean="0"/>
              <a:t>21/06/2019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9C55F-D481-46D1-99A8-75B3DD860683}" type="slidenum">
              <a:rPr lang="id-ID" smtClean="0"/>
              <a:t>‹#›</a:t>
            </a:fld>
            <a:endParaRPr lang="id-ID"/>
          </a:p>
        </p:txBody>
      </p:sp>
    </p:spTree>
    <p:extLst>
      <p:ext uri="{BB962C8B-B14F-4D97-AF65-F5344CB8AC3E}">
        <p14:creationId xmlns:p14="http://schemas.microsoft.com/office/powerpoint/2010/main" val="66055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ヒラギノ角ゴ Pro W3" charset="-128"/>
              </a:defRPr>
            </a:lvl1pPr>
            <a:lvl2pPr marL="742950" indent="-285750" defTabSz="966788">
              <a:defRPr sz="2400">
                <a:solidFill>
                  <a:schemeClr val="tx1"/>
                </a:solidFill>
                <a:latin typeface="Arial" panose="020B0604020202020204" pitchFamily="34" charset="0"/>
                <a:ea typeface="ヒラギノ角ゴ Pro W3" charset="-128"/>
              </a:defRPr>
            </a:lvl2pPr>
            <a:lvl3pPr marL="1143000" indent="-228600" defTabSz="966788">
              <a:defRPr sz="2400">
                <a:solidFill>
                  <a:schemeClr val="tx1"/>
                </a:solidFill>
                <a:latin typeface="Arial" panose="020B0604020202020204" pitchFamily="34" charset="0"/>
                <a:ea typeface="ヒラギノ角ゴ Pro W3" charset="-128"/>
              </a:defRPr>
            </a:lvl3pPr>
            <a:lvl4pPr marL="1600200" indent="-228600" defTabSz="966788">
              <a:defRPr sz="2400">
                <a:solidFill>
                  <a:schemeClr val="tx1"/>
                </a:solidFill>
                <a:latin typeface="Arial" panose="020B0604020202020204" pitchFamily="34" charset="0"/>
                <a:ea typeface="ヒラギノ角ゴ Pro W3" charset="-128"/>
              </a:defRPr>
            </a:lvl4pPr>
            <a:lvl5pPr marL="2057400" indent="-228600" defTabSz="966788">
              <a:defRPr sz="2400">
                <a:solidFill>
                  <a:schemeClr val="tx1"/>
                </a:solidFill>
                <a:latin typeface="Arial" panose="020B0604020202020204" pitchFamily="34"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D08839EB-358F-426A-BC1B-5A23CA3F6F35}" type="slidenum">
              <a:rPr lang="en-US" altLang="hu-HU" sz="1300"/>
              <a:pPr/>
              <a:t>16</a:t>
            </a:fld>
            <a:endParaRPr lang="en-US" altLang="hu-HU" sz="1300"/>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73879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ヒラギノ角ゴ Pro W3" charset="-128"/>
              </a:defRPr>
            </a:lvl1pPr>
            <a:lvl2pPr marL="742950" indent="-285750" defTabSz="966788">
              <a:defRPr sz="2400">
                <a:solidFill>
                  <a:schemeClr val="tx1"/>
                </a:solidFill>
                <a:latin typeface="Arial" panose="020B0604020202020204" pitchFamily="34" charset="0"/>
                <a:ea typeface="ヒラギノ角ゴ Pro W3" charset="-128"/>
              </a:defRPr>
            </a:lvl2pPr>
            <a:lvl3pPr marL="1143000" indent="-228600" defTabSz="966788">
              <a:defRPr sz="2400">
                <a:solidFill>
                  <a:schemeClr val="tx1"/>
                </a:solidFill>
                <a:latin typeface="Arial" panose="020B0604020202020204" pitchFamily="34" charset="0"/>
                <a:ea typeface="ヒラギノ角ゴ Pro W3" charset="-128"/>
              </a:defRPr>
            </a:lvl3pPr>
            <a:lvl4pPr marL="1600200" indent="-228600" defTabSz="966788">
              <a:defRPr sz="2400">
                <a:solidFill>
                  <a:schemeClr val="tx1"/>
                </a:solidFill>
                <a:latin typeface="Arial" panose="020B0604020202020204" pitchFamily="34" charset="0"/>
                <a:ea typeface="ヒラギノ角ゴ Pro W3" charset="-128"/>
              </a:defRPr>
            </a:lvl4pPr>
            <a:lvl5pPr marL="2057400" indent="-228600" defTabSz="966788">
              <a:defRPr sz="2400">
                <a:solidFill>
                  <a:schemeClr val="tx1"/>
                </a:solidFill>
                <a:latin typeface="Arial" panose="020B0604020202020204" pitchFamily="34"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B7FD1D33-06DF-4496-B738-666B974B03B0}" type="slidenum">
              <a:rPr lang="en-US" altLang="hu-HU" sz="1300"/>
              <a:pPr/>
              <a:t>17</a:t>
            </a:fld>
            <a:endParaRPr lang="en-US" altLang="hu-HU" sz="13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411518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Arial" panose="020B0604020202020204" pitchFamily="34" charset="0"/>
                <a:ea typeface="ヒラギノ角ゴ Pro W3" charset="-128"/>
              </a:defRPr>
            </a:lvl1pPr>
            <a:lvl2pPr marL="742950" indent="-285750" defTabSz="966788">
              <a:defRPr sz="2400">
                <a:solidFill>
                  <a:schemeClr val="tx1"/>
                </a:solidFill>
                <a:latin typeface="Arial" panose="020B0604020202020204" pitchFamily="34" charset="0"/>
                <a:ea typeface="ヒラギノ角ゴ Pro W3" charset="-128"/>
              </a:defRPr>
            </a:lvl2pPr>
            <a:lvl3pPr marL="1143000" indent="-228600" defTabSz="966788">
              <a:defRPr sz="2400">
                <a:solidFill>
                  <a:schemeClr val="tx1"/>
                </a:solidFill>
                <a:latin typeface="Arial" panose="020B0604020202020204" pitchFamily="34" charset="0"/>
                <a:ea typeface="ヒラギノ角ゴ Pro W3" charset="-128"/>
              </a:defRPr>
            </a:lvl3pPr>
            <a:lvl4pPr marL="1600200" indent="-228600" defTabSz="966788">
              <a:defRPr sz="2400">
                <a:solidFill>
                  <a:schemeClr val="tx1"/>
                </a:solidFill>
                <a:latin typeface="Arial" panose="020B0604020202020204" pitchFamily="34" charset="0"/>
                <a:ea typeface="ヒラギノ角ゴ Pro W3" charset="-128"/>
              </a:defRPr>
            </a:lvl4pPr>
            <a:lvl5pPr marL="2057400" indent="-228600" defTabSz="966788">
              <a:defRPr sz="2400">
                <a:solidFill>
                  <a:schemeClr val="tx1"/>
                </a:solidFill>
                <a:latin typeface="Arial" panose="020B0604020202020204" pitchFamily="34"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fld id="{60D0028A-6EC8-43EA-A1AC-568C6C431060}" type="slidenum">
              <a:rPr lang="en-US" altLang="hu-HU" sz="1300"/>
              <a:pPr algn="r"/>
              <a:t>24</a:t>
            </a:fld>
            <a:endParaRPr lang="en-US" altLang="hu-HU" sz="1300"/>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138222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Arial" panose="020B0604020202020204" pitchFamily="34" charset="0"/>
                <a:ea typeface="ヒラギノ角ゴ Pro W3" charset="-128"/>
              </a:defRPr>
            </a:lvl1pPr>
            <a:lvl2pPr marL="742950" indent="-285750" defTabSz="966788">
              <a:defRPr sz="2400">
                <a:solidFill>
                  <a:schemeClr val="tx1"/>
                </a:solidFill>
                <a:latin typeface="Arial" panose="020B0604020202020204" pitchFamily="34" charset="0"/>
                <a:ea typeface="ヒラギノ角ゴ Pro W3" charset="-128"/>
              </a:defRPr>
            </a:lvl2pPr>
            <a:lvl3pPr marL="1143000" indent="-228600" defTabSz="966788">
              <a:defRPr sz="2400">
                <a:solidFill>
                  <a:schemeClr val="tx1"/>
                </a:solidFill>
                <a:latin typeface="Arial" panose="020B0604020202020204" pitchFamily="34" charset="0"/>
                <a:ea typeface="ヒラギノ角ゴ Pro W3" charset="-128"/>
              </a:defRPr>
            </a:lvl3pPr>
            <a:lvl4pPr marL="1600200" indent="-228600" defTabSz="966788">
              <a:defRPr sz="2400">
                <a:solidFill>
                  <a:schemeClr val="tx1"/>
                </a:solidFill>
                <a:latin typeface="Arial" panose="020B0604020202020204" pitchFamily="34" charset="0"/>
                <a:ea typeface="ヒラギノ角ゴ Pro W3" charset="-128"/>
              </a:defRPr>
            </a:lvl4pPr>
            <a:lvl5pPr marL="2057400" indent="-228600" defTabSz="966788">
              <a:defRPr sz="2400">
                <a:solidFill>
                  <a:schemeClr val="tx1"/>
                </a:solidFill>
                <a:latin typeface="Arial" panose="020B0604020202020204" pitchFamily="34"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fld id="{A213C37A-F5AD-4B27-B4A4-8CE05F5AB00F}" type="slidenum">
              <a:rPr lang="en-US" altLang="hu-HU" sz="1300"/>
              <a:pPr algn="r"/>
              <a:t>25</a:t>
            </a:fld>
            <a:endParaRPr lang="en-US" altLang="hu-HU" sz="1300"/>
          </a:p>
        </p:txBody>
      </p:sp>
      <p:sp>
        <p:nvSpPr>
          <p:cNvPr id="157699" name="Rectangle 2"/>
          <p:cNvSpPr>
            <a:spLocks noGrp="1" noRot="1" noChangeAspect="1" noChangeArrowheads="1" noTextEdit="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134429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Arial" panose="020B0604020202020204" pitchFamily="34" charset="0"/>
                <a:ea typeface="ヒラギノ角ゴ Pro W3" charset="-128"/>
              </a:defRPr>
            </a:lvl1pPr>
            <a:lvl2pPr marL="742950" indent="-285750" defTabSz="966788">
              <a:defRPr sz="2400">
                <a:solidFill>
                  <a:schemeClr val="tx1"/>
                </a:solidFill>
                <a:latin typeface="Arial" panose="020B0604020202020204" pitchFamily="34" charset="0"/>
                <a:ea typeface="ヒラギノ角ゴ Pro W3" charset="-128"/>
              </a:defRPr>
            </a:lvl2pPr>
            <a:lvl3pPr marL="1143000" indent="-228600" defTabSz="966788">
              <a:defRPr sz="2400">
                <a:solidFill>
                  <a:schemeClr val="tx1"/>
                </a:solidFill>
                <a:latin typeface="Arial" panose="020B0604020202020204" pitchFamily="34" charset="0"/>
                <a:ea typeface="ヒラギノ角ゴ Pro W3" charset="-128"/>
              </a:defRPr>
            </a:lvl3pPr>
            <a:lvl4pPr marL="1600200" indent="-228600" defTabSz="966788">
              <a:defRPr sz="2400">
                <a:solidFill>
                  <a:schemeClr val="tx1"/>
                </a:solidFill>
                <a:latin typeface="Arial" panose="020B0604020202020204" pitchFamily="34" charset="0"/>
                <a:ea typeface="ヒラギノ角ゴ Pro W3" charset="-128"/>
              </a:defRPr>
            </a:lvl4pPr>
            <a:lvl5pPr marL="2057400" indent="-228600" defTabSz="966788">
              <a:defRPr sz="2400">
                <a:solidFill>
                  <a:schemeClr val="tx1"/>
                </a:solidFill>
                <a:latin typeface="Arial" panose="020B0604020202020204" pitchFamily="34" charset="0"/>
                <a:ea typeface="ヒラギノ角ゴ Pro W3"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r"/>
            <a:fld id="{534FA94B-539F-43FB-BF8A-1574E5E1DCBD}" type="slidenum">
              <a:rPr lang="en-US" altLang="hu-HU" sz="1300"/>
              <a:pPr algn="r"/>
              <a:t>26</a:t>
            </a:fld>
            <a:endParaRPr lang="en-US" altLang="hu-HU" sz="130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hu-HU" altLang="hu-HU" smtClean="0">
              <a:latin typeface="Arial" panose="020B0604020202020204" pitchFamily="34" charset="0"/>
            </a:endParaRPr>
          </a:p>
        </p:txBody>
      </p:sp>
    </p:spTree>
    <p:extLst>
      <p:ext uri="{BB962C8B-B14F-4D97-AF65-F5344CB8AC3E}">
        <p14:creationId xmlns:p14="http://schemas.microsoft.com/office/powerpoint/2010/main" val="318037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8CEA52A-0D2F-4C64-A327-402551275D78}" type="datetimeFigureOut">
              <a:rPr lang="id-ID" smtClean="0"/>
              <a:t>21/06/2019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69025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8CEA52A-0D2F-4C64-A327-402551275D78}" type="datetimeFigureOut">
              <a:rPr lang="id-ID" smtClean="0"/>
              <a:t>21/06/2019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72082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8CEA52A-0D2F-4C64-A327-402551275D78}" type="datetimeFigureOut">
              <a:rPr lang="id-ID" smtClean="0"/>
              <a:t>21/06/2019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255166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8CEA52A-0D2F-4C64-A327-402551275D78}" type="datetimeFigureOut">
              <a:rPr lang="id-ID" smtClean="0"/>
              <a:t>21/06/2019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248499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EA52A-0D2F-4C64-A327-402551275D78}" type="datetimeFigureOut">
              <a:rPr lang="id-ID" smtClean="0"/>
              <a:t>21/06/2019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245085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8CEA52A-0D2F-4C64-A327-402551275D78}" type="datetimeFigureOut">
              <a:rPr lang="id-ID" smtClean="0"/>
              <a:t>21/06/2019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261065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8CEA52A-0D2F-4C64-A327-402551275D78}" type="datetimeFigureOut">
              <a:rPr lang="id-ID" smtClean="0"/>
              <a:t>21/06/2019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11001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8CEA52A-0D2F-4C64-A327-402551275D78}" type="datetimeFigureOut">
              <a:rPr lang="id-ID" smtClean="0"/>
              <a:t>21/06/2019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179862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EA52A-0D2F-4C64-A327-402551275D78}" type="datetimeFigureOut">
              <a:rPr lang="id-ID" smtClean="0"/>
              <a:t>21/06/2019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13697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EA52A-0D2F-4C64-A327-402551275D78}" type="datetimeFigureOut">
              <a:rPr lang="id-ID" smtClean="0"/>
              <a:t>21/06/2019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426171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EA52A-0D2F-4C64-A327-402551275D78}" type="datetimeFigureOut">
              <a:rPr lang="id-ID" smtClean="0"/>
              <a:t>21/06/2019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B3B887-DACA-484F-843F-D9BBF7E6B7E1}" type="slidenum">
              <a:rPr lang="id-ID" smtClean="0"/>
              <a:t>‹#›</a:t>
            </a:fld>
            <a:endParaRPr lang="id-ID"/>
          </a:p>
        </p:txBody>
      </p:sp>
    </p:spTree>
    <p:extLst>
      <p:ext uri="{BB962C8B-B14F-4D97-AF65-F5344CB8AC3E}">
        <p14:creationId xmlns:p14="http://schemas.microsoft.com/office/powerpoint/2010/main" val="343369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EA52A-0D2F-4C64-A327-402551275D78}" type="datetimeFigureOut">
              <a:rPr lang="id-ID" smtClean="0"/>
              <a:t>21/06/2019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3B887-DACA-484F-843F-D9BBF7E6B7E1}" type="slidenum">
              <a:rPr lang="id-ID" smtClean="0"/>
              <a:t>‹#›</a:t>
            </a:fld>
            <a:endParaRPr lang="id-ID"/>
          </a:p>
        </p:txBody>
      </p:sp>
    </p:spTree>
    <p:extLst>
      <p:ext uri="{BB962C8B-B14F-4D97-AF65-F5344CB8AC3E}">
        <p14:creationId xmlns:p14="http://schemas.microsoft.com/office/powerpoint/2010/main" val="4042798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emf"/><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4.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2.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latin typeface="Algerian" panose="04020705040A02060702" pitchFamily="82" charset="0"/>
              </a:rPr>
              <a:t>PENGERINGAN</a:t>
            </a:r>
            <a:endParaRPr lang="id-ID" dirty="0">
              <a:latin typeface="Algerian" panose="04020705040A02060702" pitchFamily="82" charset="0"/>
            </a:endParaRPr>
          </a:p>
        </p:txBody>
      </p:sp>
      <p:sp>
        <p:nvSpPr>
          <p:cNvPr id="3" name="Subtitle 2"/>
          <p:cNvSpPr>
            <a:spLocks noGrp="1"/>
          </p:cNvSpPr>
          <p:nvPr>
            <p:ph type="subTitle" idx="1"/>
          </p:nvPr>
        </p:nvSpPr>
        <p:spPr/>
        <p:txBody>
          <a:bodyPr/>
          <a:lstStyle/>
          <a:p>
            <a:endParaRPr lang="id-ID" dirty="0"/>
          </a:p>
        </p:txBody>
      </p:sp>
    </p:spTree>
    <p:extLst>
      <p:ext uri="{BB962C8B-B14F-4D97-AF65-F5344CB8AC3E}">
        <p14:creationId xmlns:p14="http://schemas.microsoft.com/office/powerpoint/2010/main" val="3855537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stretch>
            <a:fillRect/>
          </a:stretch>
        </p:blipFill>
        <p:spPr>
          <a:xfrm>
            <a:off x="2657478" y="1027906"/>
            <a:ext cx="6512279" cy="5161776"/>
          </a:xfrm>
          <a:prstGeom prst="rect">
            <a:avLst/>
          </a:prstGeom>
        </p:spPr>
      </p:pic>
    </p:spTree>
    <p:extLst>
      <p:ext uri="{BB962C8B-B14F-4D97-AF65-F5344CB8AC3E}">
        <p14:creationId xmlns:p14="http://schemas.microsoft.com/office/powerpoint/2010/main" val="1126995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9800" y="76200"/>
            <a:ext cx="7772400" cy="1143000"/>
          </a:xfrm>
        </p:spPr>
        <p:txBody>
          <a:bodyPr/>
          <a:lstStyle/>
          <a:p>
            <a:pPr eaLnBrk="1" hangingPunct="1"/>
            <a:r>
              <a:rPr lang="en-US" sz="3600" b="1"/>
              <a:t>OPERASI PENGERINGAN</a:t>
            </a:r>
            <a:endParaRPr lang="en-US" sz="3200"/>
          </a:p>
        </p:txBody>
      </p:sp>
      <p:sp>
        <p:nvSpPr>
          <p:cNvPr id="6147" name="Rectangle 3"/>
          <p:cNvSpPr>
            <a:spLocks noGrp="1" noChangeArrowheads="1"/>
          </p:cNvSpPr>
          <p:nvPr>
            <p:ph type="body" idx="4294967295"/>
          </p:nvPr>
        </p:nvSpPr>
        <p:spPr>
          <a:xfrm>
            <a:off x="1676400" y="1219200"/>
            <a:ext cx="8991600" cy="5029200"/>
          </a:xfrm>
        </p:spPr>
        <p:txBody>
          <a:bodyPr/>
          <a:lstStyle/>
          <a:p>
            <a:pPr marL="377825" indent="-377825">
              <a:buSzPct val="60000"/>
              <a:buFont typeface="Wingdings" panose="05000000000000000000" pitchFamily="2" charset="2"/>
              <a:buChar char="Ü"/>
            </a:pPr>
            <a:r>
              <a:rPr lang="en-US" sz="2000"/>
              <a:t>Operasi pengeringan bisa diklasifikasikan batch atau kontinyu.</a:t>
            </a:r>
          </a:p>
          <a:p>
            <a:pPr marL="377825" indent="-377825">
              <a:buSzPct val="60000"/>
              <a:buFont typeface="Wingdings" panose="05000000000000000000" pitchFamily="2" charset="2"/>
              <a:buChar char="Ü"/>
            </a:pPr>
            <a:r>
              <a:rPr lang="en-US" sz="2000"/>
              <a:t>Klasifikasi didasarkan pada bahan yang dikeringkan.</a:t>
            </a:r>
          </a:p>
          <a:p>
            <a:pPr marL="377825" indent="-377825">
              <a:buSzPct val="60000"/>
              <a:buFont typeface="Wingdings" panose="05000000000000000000" pitchFamily="2" charset="2"/>
              <a:buChar char="Ü"/>
            </a:pPr>
            <a:r>
              <a:rPr lang="en-US" sz="2000"/>
              <a:t>Pengeringan batch (dalam kenyataannya semi batch): sebanyak bahan tertentu dikeringkan pada aliran udara yang mengalir.</a:t>
            </a:r>
          </a:p>
          <a:p>
            <a:pPr marL="377825" indent="-377825">
              <a:buSzPct val="60000"/>
              <a:buFont typeface="Wingdings" panose="05000000000000000000" pitchFamily="2" charset="2"/>
              <a:buChar char="Ü"/>
            </a:pPr>
            <a:r>
              <a:rPr lang="en-US" sz="2000"/>
              <a:t>Pengeringan kontinyu : baik bahan maupun udara pengering dialirkan secara kontinyu.</a:t>
            </a:r>
          </a:p>
          <a:p>
            <a:pPr marL="377825" indent="-377825">
              <a:buSzPct val="60000"/>
              <a:buNone/>
            </a:pPr>
            <a:r>
              <a:rPr lang="en-US" sz="2000"/>
              <a:t>Klasifikasi peralatan pengeringan :</a:t>
            </a:r>
          </a:p>
          <a:p>
            <a:pPr marL="377825" indent="-377825">
              <a:buSzPct val="60000"/>
              <a:buNone/>
            </a:pPr>
            <a:r>
              <a:rPr lang="en-US" sz="2000"/>
              <a:t>1. Metode operasi : batch atau kontinyu.</a:t>
            </a:r>
          </a:p>
          <a:p>
            <a:pPr marL="377825" indent="-377825">
              <a:buSzPct val="60000"/>
              <a:buNone/>
            </a:pPr>
            <a:r>
              <a:rPr lang="en-US" sz="2000"/>
              <a:t>2. Metode pemberian panas :</a:t>
            </a:r>
          </a:p>
          <a:p>
            <a:pPr marL="377825" indent="-377825">
              <a:buNone/>
            </a:pPr>
            <a:r>
              <a:rPr lang="en-US" sz="2000"/>
              <a:t>	- Direct drier : gas panas dikontakkan langsung dengan bahan.</a:t>
            </a:r>
          </a:p>
          <a:p>
            <a:pPr marL="377825" indent="-377825">
              <a:buNone/>
            </a:pPr>
            <a:r>
              <a:rPr lang="en-US" sz="2000"/>
              <a:t>	- Indirect drier : misalnya melalui konduksi lewat dinding logam</a:t>
            </a:r>
          </a:p>
          <a:p>
            <a:pPr marL="377825" indent="-377825">
              <a:buNone/>
            </a:pPr>
            <a:r>
              <a:rPr lang="en-US" sz="2000"/>
              <a:t>3. Sifat bahan yang dikeringkan : padatan, butiran.</a:t>
            </a:r>
            <a:br>
              <a:rPr lang="en-US" sz="2000"/>
            </a:br>
            <a:endParaRPr lang="en-US" sz="2000"/>
          </a:p>
        </p:txBody>
      </p:sp>
    </p:spTree>
    <p:extLst>
      <p:ext uri="{BB962C8B-B14F-4D97-AF65-F5344CB8AC3E}">
        <p14:creationId xmlns:p14="http://schemas.microsoft.com/office/powerpoint/2010/main" val="2403554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rial Rounded MT Bold" panose="020F0704030504030204" pitchFamily="34" charset="0"/>
              </a:rPr>
              <a:t>Kecepatan pengeringan</a:t>
            </a:r>
            <a:endParaRPr lang="id-ID" dirty="0">
              <a:latin typeface="Arial Rounded MT Bold" panose="020F0704030504030204" pitchFamily="34" charset="0"/>
            </a:endParaRPr>
          </a:p>
        </p:txBody>
      </p:sp>
      <p:sp>
        <p:nvSpPr>
          <p:cNvPr id="3" name="Content Placeholder 2"/>
          <p:cNvSpPr>
            <a:spLocks noGrp="1"/>
          </p:cNvSpPr>
          <p:nvPr>
            <p:ph sz="half" idx="1"/>
          </p:nvPr>
        </p:nvSpPr>
        <p:spPr>
          <a:xfrm>
            <a:off x="838200" y="1825625"/>
            <a:ext cx="4933208" cy="2568245"/>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id-ID" dirty="0" smtClean="0"/>
              <a:t>Untuk tujuan pengeringan tertentu :</a:t>
            </a:r>
          </a:p>
          <a:p>
            <a:pPr lvl="1"/>
            <a:r>
              <a:rPr lang="id-ID" dirty="0" smtClean="0"/>
              <a:t>Estimasi ukuran dryer</a:t>
            </a:r>
          </a:p>
          <a:p>
            <a:pPr lvl="1"/>
            <a:r>
              <a:rPr lang="id-ID" dirty="0" smtClean="0"/>
              <a:t>Kondisi udara pengering (kelembaban dan suhu)</a:t>
            </a:r>
          </a:p>
          <a:p>
            <a:pPr lvl="1"/>
            <a:r>
              <a:rPr lang="id-ID" dirty="0" smtClean="0"/>
              <a:t>Waktu yang diperlukan</a:t>
            </a:r>
            <a:endParaRPr lang="id-ID" dirty="0"/>
          </a:p>
        </p:txBody>
      </p:sp>
      <p:sp>
        <p:nvSpPr>
          <p:cNvPr id="4" name="Content Placeholder 3"/>
          <p:cNvSpPr>
            <a:spLocks noGrp="1"/>
          </p:cNvSpPr>
          <p:nvPr>
            <p:ph sz="half" idx="2"/>
          </p:nvPr>
        </p:nvSpPr>
        <p:spPr>
          <a:xfrm>
            <a:off x="6578929" y="4215740"/>
            <a:ext cx="4964875" cy="2305607"/>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id-ID" dirty="0" smtClean="0"/>
              <a:t>Percobaan pengukuran laju pengeringan</a:t>
            </a:r>
          </a:p>
          <a:p>
            <a:pPr lvl="1"/>
            <a:r>
              <a:rPr lang="id-ID" dirty="0" smtClean="0"/>
              <a:t>Sampel diletakkan dalam tray</a:t>
            </a:r>
          </a:p>
          <a:p>
            <a:pPr lvl="1"/>
            <a:r>
              <a:rPr lang="id-ID" dirty="0" smtClean="0"/>
              <a:t>Tray diletakkan dalam kabinet atau duct dimana udara dengan kondisi tertentu mengalir</a:t>
            </a:r>
          </a:p>
          <a:p>
            <a:pPr lvl="1"/>
            <a:r>
              <a:rPr lang="id-ID" dirty="0" smtClean="0"/>
              <a:t>Pengurangan berat diukur dalam selang waktu tertentu</a:t>
            </a:r>
          </a:p>
          <a:p>
            <a:pPr lvl="1"/>
            <a:endParaRPr lang="id-ID" dirty="0" smtClean="0"/>
          </a:p>
          <a:p>
            <a:pPr lvl="1"/>
            <a:endParaRPr lang="id-ID" dirty="0"/>
          </a:p>
        </p:txBody>
      </p:sp>
      <p:pic>
        <p:nvPicPr>
          <p:cNvPr id="5" name="Picture 4"/>
          <p:cNvPicPr>
            <a:picLocks noChangeAspect="1"/>
          </p:cNvPicPr>
          <p:nvPr/>
        </p:nvPicPr>
        <p:blipFill>
          <a:blip r:embed="rId2"/>
          <a:stretch>
            <a:fillRect/>
          </a:stretch>
        </p:blipFill>
        <p:spPr>
          <a:xfrm>
            <a:off x="6578929" y="1509094"/>
            <a:ext cx="4381500" cy="2486025"/>
          </a:xfrm>
          <a:prstGeom prst="rect">
            <a:avLst/>
          </a:prstGeom>
        </p:spPr>
      </p:pic>
      <p:pic>
        <p:nvPicPr>
          <p:cNvPr id="6" name="Picture 5"/>
          <p:cNvPicPr>
            <a:picLocks noChangeAspect="1"/>
          </p:cNvPicPr>
          <p:nvPr/>
        </p:nvPicPr>
        <p:blipFill>
          <a:blip r:embed="rId3"/>
          <a:stretch>
            <a:fillRect/>
          </a:stretch>
        </p:blipFill>
        <p:spPr>
          <a:xfrm>
            <a:off x="838200" y="4528807"/>
            <a:ext cx="3843725" cy="2035453"/>
          </a:xfrm>
          <a:prstGeom prst="rect">
            <a:avLst/>
          </a:prstGeom>
        </p:spPr>
      </p:pic>
    </p:spTree>
    <p:extLst>
      <p:ext uri="{BB962C8B-B14F-4D97-AF65-F5344CB8AC3E}">
        <p14:creationId xmlns:p14="http://schemas.microsoft.com/office/powerpoint/2010/main" val="2018470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7571" y="626217"/>
            <a:ext cx="5028211" cy="5550746"/>
          </a:xfrm>
        </p:spPr>
        <p:txBody>
          <a:bodyPr>
            <a:normAutofit fontScale="92500" lnSpcReduction="20000"/>
          </a:bodyPr>
          <a:lstStyle/>
          <a:p>
            <a:r>
              <a:rPr lang="id-ID" sz="2400" dirty="0" smtClean="0"/>
              <a:t>Laju pengeringan R adalah</a:t>
            </a:r>
          </a:p>
          <a:p>
            <a:endParaRPr lang="id-ID" sz="2400" dirty="0"/>
          </a:p>
          <a:p>
            <a:endParaRPr lang="id-ID" sz="2400" dirty="0" smtClean="0"/>
          </a:p>
          <a:p>
            <a:endParaRPr lang="id-ID" sz="2400" dirty="0"/>
          </a:p>
          <a:p>
            <a:pPr lvl="1"/>
            <a:r>
              <a:rPr lang="id-ID" sz="2000" dirty="0" smtClean="0"/>
              <a:t>R = kg H</a:t>
            </a:r>
            <a:r>
              <a:rPr lang="id-ID" sz="2000" baseline="-25000" dirty="0" smtClean="0"/>
              <a:t>2</a:t>
            </a:r>
            <a:r>
              <a:rPr lang="id-ID" sz="2000" dirty="0" smtClean="0"/>
              <a:t>O/m</a:t>
            </a:r>
            <a:r>
              <a:rPr lang="id-ID" sz="2000" baseline="30000" dirty="0" smtClean="0"/>
              <a:t>2</a:t>
            </a:r>
            <a:r>
              <a:rPr lang="id-ID" sz="2000" dirty="0" smtClean="0"/>
              <a:t>.jam</a:t>
            </a:r>
          </a:p>
          <a:p>
            <a:pPr lvl="1"/>
            <a:r>
              <a:rPr lang="id-ID" sz="2000" dirty="0" smtClean="0"/>
              <a:t>Ls= kg padatan kering</a:t>
            </a:r>
          </a:p>
          <a:p>
            <a:pPr lvl="1"/>
            <a:r>
              <a:rPr lang="id-ID" sz="2000" dirty="0" smtClean="0"/>
              <a:t>A= luas permukaan pengeringan, m</a:t>
            </a:r>
            <a:r>
              <a:rPr lang="id-ID" sz="2000" baseline="30000" dirty="0" smtClean="0"/>
              <a:t>2</a:t>
            </a:r>
          </a:p>
          <a:p>
            <a:r>
              <a:rPr lang="id-ID" sz="2400" dirty="0" smtClean="0"/>
              <a:t>Atau menggunakan persamaan</a:t>
            </a:r>
          </a:p>
          <a:p>
            <a:endParaRPr lang="id-ID" sz="2400" dirty="0"/>
          </a:p>
          <a:p>
            <a:endParaRPr lang="id-ID" sz="2400" dirty="0" smtClean="0"/>
          </a:p>
          <a:p>
            <a:endParaRPr lang="id-ID" sz="2400" dirty="0"/>
          </a:p>
          <a:p>
            <a:r>
              <a:rPr lang="id-ID" sz="2400" dirty="0" smtClean="0"/>
              <a:t>Misal</a:t>
            </a:r>
          </a:p>
          <a:p>
            <a:endParaRPr lang="id-ID" sz="2400" dirty="0"/>
          </a:p>
          <a:p>
            <a:endParaRPr lang="id-ID" sz="2400" dirty="0" smtClean="0"/>
          </a:p>
          <a:p>
            <a:r>
              <a:rPr lang="id-ID" sz="2400" dirty="0" smtClean="0"/>
              <a:t>Nilai ini diplot pada rerata konsentrasi</a:t>
            </a:r>
          </a:p>
          <a:p>
            <a:endParaRPr lang="id-ID" sz="2400" dirty="0"/>
          </a:p>
        </p:txBody>
      </p:sp>
      <p:pic>
        <p:nvPicPr>
          <p:cNvPr id="6" name="Picture 5"/>
          <p:cNvPicPr>
            <a:picLocks noChangeAspect="1"/>
          </p:cNvPicPr>
          <p:nvPr/>
        </p:nvPicPr>
        <p:blipFill>
          <a:blip r:embed="rId2"/>
          <a:stretch>
            <a:fillRect/>
          </a:stretch>
        </p:blipFill>
        <p:spPr>
          <a:xfrm>
            <a:off x="1424394" y="975090"/>
            <a:ext cx="1636006" cy="675503"/>
          </a:xfrm>
          <a:prstGeom prst="rect">
            <a:avLst/>
          </a:prstGeom>
        </p:spPr>
      </p:pic>
      <p:pic>
        <p:nvPicPr>
          <p:cNvPr id="7" name="Picture 6"/>
          <p:cNvPicPr>
            <a:picLocks noChangeAspect="1"/>
          </p:cNvPicPr>
          <p:nvPr/>
        </p:nvPicPr>
        <p:blipFill>
          <a:blip r:embed="rId3"/>
          <a:stretch>
            <a:fillRect/>
          </a:stretch>
        </p:blipFill>
        <p:spPr>
          <a:xfrm>
            <a:off x="1424394" y="3360027"/>
            <a:ext cx="1581150" cy="733425"/>
          </a:xfrm>
          <a:prstGeom prst="rect">
            <a:avLst/>
          </a:prstGeom>
        </p:spPr>
      </p:pic>
      <p:pic>
        <p:nvPicPr>
          <p:cNvPr id="8" name="Picture 7"/>
          <p:cNvPicPr>
            <a:picLocks noChangeAspect="1"/>
          </p:cNvPicPr>
          <p:nvPr/>
        </p:nvPicPr>
        <p:blipFill>
          <a:blip r:embed="rId4"/>
          <a:stretch>
            <a:fillRect/>
          </a:stretch>
        </p:blipFill>
        <p:spPr>
          <a:xfrm>
            <a:off x="1213638" y="4630444"/>
            <a:ext cx="4169465" cy="608203"/>
          </a:xfrm>
          <a:prstGeom prst="rect">
            <a:avLst/>
          </a:prstGeom>
        </p:spPr>
      </p:pic>
      <p:pic>
        <p:nvPicPr>
          <p:cNvPr id="9" name="Picture 8"/>
          <p:cNvPicPr>
            <a:picLocks noChangeAspect="1"/>
          </p:cNvPicPr>
          <p:nvPr/>
        </p:nvPicPr>
        <p:blipFill>
          <a:blip r:embed="rId5"/>
          <a:stretch>
            <a:fillRect/>
          </a:stretch>
        </p:blipFill>
        <p:spPr>
          <a:xfrm>
            <a:off x="1869857" y="5925572"/>
            <a:ext cx="2703637" cy="251391"/>
          </a:xfrm>
          <a:prstGeom prst="rect">
            <a:avLst/>
          </a:prstGeom>
        </p:spPr>
      </p:pic>
      <p:sp>
        <p:nvSpPr>
          <p:cNvPr id="11" name="Content Placeholder 10"/>
          <p:cNvSpPr>
            <a:spLocks noGrp="1"/>
          </p:cNvSpPr>
          <p:nvPr>
            <p:ph sz="half" idx="2"/>
          </p:nvPr>
        </p:nvSpPr>
        <p:spPr>
          <a:xfrm>
            <a:off x="6096000" y="1312842"/>
            <a:ext cx="5181600" cy="549440"/>
          </a:xfrm>
        </p:spPr>
        <p:txBody>
          <a:bodyPr>
            <a:normAutofit fontScale="92500" lnSpcReduction="20000"/>
          </a:bodyPr>
          <a:lstStyle/>
          <a:p>
            <a:r>
              <a:rPr lang="id-ID" sz="2000" dirty="0" smtClean="0"/>
              <a:t>Kurva laju pengeringan diplot sebagai X vs R</a:t>
            </a:r>
            <a:endParaRPr lang="id-ID" sz="2000" dirty="0"/>
          </a:p>
        </p:txBody>
      </p:sp>
      <p:pic>
        <p:nvPicPr>
          <p:cNvPr id="12" name="Picture 11"/>
          <p:cNvPicPr>
            <a:picLocks noChangeAspect="1"/>
          </p:cNvPicPr>
          <p:nvPr/>
        </p:nvPicPr>
        <p:blipFill>
          <a:blip r:embed="rId6"/>
          <a:stretch>
            <a:fillRect/>
          </a:stretch>
        </p:blipFill>
        <p:spPr>
          <a:xfrm>
            <a:off x="5735780" y="2375066"/>
            <a:ext cx="5664013" cy="4315160"/>
          </a:xfrm>
          <a:prstGeom prst="rect">
            <a:avLst/>
          </a:prstGeom>
        </p:spPr>
      </p:pic>
    </p:spTree>
    <p:extLst>
      <p:ext uri="{BB962C8B-B14F-4D97-AF65-F5344CB8AC3E}">
        <p14:creationId xmlns:p14="http://schemas.microsoft.com/office/powerpoint/2010/main" val="202795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Kurva laju pengeringan untuk kondisi pengeringan konstan</a:t>
            </a:r>
            <a:endParaRPr lang="id-ID" dirty="0"/>
          </a:p>
        </p:txBody>
      </p:sp>
      <p:pic>
        <p:nvPicPr>
          <p:cNvPr id="5" name="Content Placeholder 4"/>
          <p:cNvPicPr>
            <a:picLocks noGrp="1" noChangeAspect="1"/>
          </p:cNvPicPr>
          <p:nvPr>
            <p:ph sz="half" idx="1"/>
          </p:nvPr>
        </p:nvPicPr>
        <p:blipFill>
          <a:blip r:embed="rId2"/>
          <a:stretch>
            <a:fillRect/>
          </a:stretch>
        </p:blipFill>
        <p:spPr>
          <a:xfrm>
            <a:off x="838200" y="1825625"/>
            <a:ext cx="4094936" cy="4461575"/>
          </a:xfrm>
          <a:prstGeom prst="rect">
            <a:avLst/>
          </a:prstGeom>
        </p:spPr>
      </p:pic>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6172199" y="1532008"/>
                <a:ext cx="5181600" cy="5048807"/>
              </a:xfrm>
            </p:spPr>
            <p:style>
              <a:lnRef idx="2">
                <a:schemeClr val="accent1"/>
              </a:lnRef>
              <a:fillRef idx="1">
                <a:schemeClr val="lt1"/>
              </a:fillRef>
              <a:effectRef idx="0">
                <a:schemeClr val="accent1"/>
              </a:effectRef>
              <a:fontRef idx="minor">
                <a:schemeClr val="dk1"/>
              </a:fontRef>
            </p:style>
            <p:txBody>
              <a:bodyPr>
                <a:normAutofit/>
              </a:bodyPr>
              <a:lstStyle/>
              <a:p>
                <a:r>
                  <a:rPr lang="id-ID" sz="2000" dirty="0" smtClean="0"/>
                  <a:t>Data :</a:t>
                </a:r>
              </a:p>
              <a:p>
                <a:pPr marL="0" indent="0">
                  <a:buNone/>
                </a:pPr>
                <a:r>
                  <a:rPr lang="id-ID" sz="2000" dirty="0" smtClean="0"/>
                  <a:t> Berat total pada berbagai waktu</a:t>
                </a:r>
              </a:p>
              <a:p>
                <a:pPr marL="0" indent="0">
                  <a:buNone/>
                </a:pPr>
                <a:r>
                  <a:rPr lang="id-ID" sz="2000" dirty="0"/>
                  <a:t>	</a:t>
                </a:r>
                <a14:m>
                  <m:oMath xmlns:m="http://schemas.openxmlformats.org/officeDocument/2006/math">
                    <m:r>
                      <a:rPr lang="id-ID" sz="2000" b="0" i="1" smtClean="0">
                        <a:latin typeface="Cambria Math" panose="02040503050406030204" pitchFamily="18" charset="0"/>
                      </a:rPr>
                      <m:t>𝑊</m:t>
                    </m:r>
                    <m:r>
                      <a:rPr lang="id-ID" sz="2000" b="0" i="1" smtClean="0">
                        <a:latin typeface="Cambria Math" panose="02040503050406030204" pitchFamily="18" charset="0"/>
                      </a:rPr>
                      <m:t>=</m:t>
                    </m:r>
                    <m:r>
                      <a:rPr lang="id-ID" sz="2000" b="0" i="1" smtClean="0">
                        <a:latin typeface="Cambria Math" panose="02040503050406030204" pitchFamily="18" charset="0"/>
                      </a:rPr>
                      <m:t>𝑓</m:t>
                    </m:r>
                    <m:d>
                      <m:dPr>
                        <m:ctrlPr>
                          <a:rPr lang="id-ID" sz="2000" b="0" i="1" smtClean="0">
                            <a:latin typeface="Cambria Math" panose="02040503050406030204" pitchFamily="18" charset="0"/>
                          </a:rPr>
                        </m:ctrlPr>
                      </m:dPr>
                      <m:e>
                        <m:r>
                          <a:rPr lang="id-ID" sz="2000" b="0" i="1" smtClean="0">
                            <a:latin typeface="Cambria Math" panose="02040503050406030204" pitchFamily="18" charset="0"/>
                          </a:rPr>
                          <m:t>𝑡</m:t>
                        </m:r>
                      </m:e>
                    </m:d>
                  </m:oMath>
                </a14:m>
                <a:endParaRPr lang="id-ID" sz="2000" b="0" dirty="0" smtClean="0"/>
              </a:p>
              <a:p>
                <a:pPr marL="0" indent="0">
                  <a:buNone/>
                </a:pPr>
                <a:r>
                  <a:rPr lang="id-ID" sz="2000" b="0" dirty="0" smtClean="0"/>
                  <a:t>Data diubah menjadi data laju pengeringan </a:t>
                </a:r>
              </a:p>
              <a:p>
                <a:pPr marL="0" indent="0">
                  <a:buNone/>
                </a:pPr>
                <a:endParaRPr lang="id-ID" sz="2000" dirty="0"/>
              </a:p>
              <a:p>
                <a:pPr marL="0" indent="0">
                  <a:buNone/>
                </a:pPr>
                <a:endParaRPr lang="id-ID" sz="2000" b="0" dirty="0" smtClean="0"/>
              </a:p>
              <a:p>
                <a:pPr marL="0" indent="0">
                  <a:buNone/>
                </a:pPr>
                <a:r>
                  <a:rPr lang="id-ID" sz="2000" b="0" dirty="0" smtClean="0"/>
                  <a:t>Pada kondisi pengeringan tertentu maka diperoleh X*</a:t>
                </a:r>
              </a:p>
              <a:p>
                <a:pPr marL="0" indent="0">
                  <a:buNone/>
                </a:pPr>
                <a:r>
                  <a:rPr lang="id-ID" sz="2000" dirty="0" smtClean="0"/>
                  <a:t>Sehingga diperoleh free moisture content, X</a:t>
                </a:r>
              </a:p>
              <a:p>
                <a:pPr marL="0" indent="0">
                  <a:buNone/>
                </a:pPr>
                <a:endParaRPr lang="id-ID" sz="20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6172199" y="1532008"/>
                <a:ext cx="5181600" cy="5048807"/>
              </a:xfrm>
              <a:blipFill rotWithShape="0">
                <a:blip r:embed="rId3"/>
                <a:stretch>
                  <a:fillRect l="-1056" t="-1083"/>
                </a:stretch>
              </a:blipFill>
            </p:spPr>
            <p:txBody>
              <a:bodyPr/>
              <a:lstStyle/>
              <a:p>
                <a:r>
                  <a:rPr lang="id-ID">
                    <a:noFill/>
                  </a:rPr>
                  <a:t> </a:t>
                </a:r>
              </a:p>
            </p:txBody>
          </p:sp>
        </mc:Fallback>
      </mc:AlternateContent>
      <p:pic>
        <p:nvPicPr>
          <p:cNvPr id="6" name="Picture 5"/>
          <p:cNvPicPr>
            <a:picLocks noChangeAspect="1"/>
          </p:cNvPicPr>
          <p:nvPr/>
        </p:nvPicPr>
        <p:blipFill>
          <a:blip r:embed="rId4"/>
          <a:stretch>
            <a:fillRect/>
          </a:stretch>
        </p:blipFill>
        <p:spPr>
          <a:xfrm>
            <a:off x="6661979" y="3219676"/>
            <a:ext cx="4202039" cy="640641"/>
          </a:xfrm>
          <a:prstGeom prst="rect">
            <a:avLst/>
          </a:prstGeom>
        </p:spPr>
      </p:pic>
      <p:pic>
        <p:nvPicPr>
          <p:cNvPr id="7" name="Picture 6"/>
          <p:cNvPicPr>
            <a:picLocks noChangeAspect="1"/>
          </p:cNvPicPr>
          <p:nvPr/>
        </p:nvPicPr>
        <p:blipFill>
          <a:blip r:embed="rId5"/>
          <a:stretch>
            <a:fillRect/>
          </a:stretch>
        </p:blipFill>
        <p:spPr>
          <a:xfrm>
            <a:off x="7445446" y="5027200"/>
            <a:ext cx="1698554" cy="452362"/>
          </a:xfrm>
          <a:prstGeom prst="rect">
            <a:avLst/>
          </a:prstGeom>
        </p:spPr>
      </p:pic>
    </p:spTree>
    <p:extLst>
      <p:ext uri="{BB962C8B-B14F-4D97-AF65-F5344CB8AC3E}">
        <p14:creationId xmlns:p14="http://schemas.microsoft.com/office/powerpoint/2010/main" val="3931516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p:cNvPicPr>
            <a:picLocks noChangeAspect="1"/>
          </p:cNvPicPr>
          <p:nvPr/>
        </p:nvPicPr>
        <p:blipFill>
          <a:blip r:embed="rId2">
            <a:extLst>
              <a:ext uri="{28A0092B-C50C-407E-A947-70E740481C1C}">
                <a14:useLocalDpi xmlns:a14="http://schemas.microsoft.com/office/drawing/2010/main" val="0"/>
              </a:ext>
            </a:extLst>
          </a:blip>
          <a:srcRect l="7382" r="8612"/>
          <a:stretch>
            <a:fillRect/>
          </a:stretch>
        </p:blipFill>
        <p:spPr bwMode="auto">
          <a:xfrm>
            <a:off x="757170" y="567744"/>
            <a:ext cx="56324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18986" y="1210614"/>
            <a:ext cx="4456090" cy="923330"/>
          </a:xfrm>
          <a:prstGeom prst="rect">
            <a:avLst/>
          </a:prstGeom>
          <a:noFill/>
        </p:spPr>
        <p:txBody>
          <a:bodyPr wrap="square" rtlCol="0">
            <a:spAutoFit/>
          </a:bodyPr>
          <a:lstStyle/>
          <a:p>
            <a:r>
              <a:rPr lang="id-ID" dirty="0"/>
              <a:t>Slope dari suatu garis singgung  pada t tertentu adalah </a:t>
            </a:r>
          </a:p>
          <a:p>
            <a:endParaRPr lang="id-ID" dirty="0"/>
          </a:p>
        </p:txBody>
      </p:sp>
      <p:pic>
        <p:nvPicPr>
          <p:cNvPr id="7" name="Picture 6"/>
          <p:cNvPicPr>
            <a:picLocks noChangeAspect="1"/>
          </p:cNvPicPr>
          <p:nvPr/>
        </p:nvPicPr>
        <p:blipFill>
          <a:blip r:embed="rId3"/>
          <a:stretch>
            <a:fillRect/>
          </a:stretch>
        </p:blipFill>
        <p:spPr>
          <a:xfrm>
            <a:off x="8693274" y="1542529"/>
            <a:ext cx="553757" cy="259500"/>
          </a:xfrm>
          <a:prstGeom prst="rect">
            <a:avLst/>
          </a:prstGeom>
        </p:spPr>
      </p:pic>
      <p:sp>
        <p:nvSpPr>
          <p:cNvPr id="8" name="TextBox 7"/>
          <p:cNvSpPr txBox="1"/>
          <p:nvPr/>
        </p:nvSpPr>
        <p:spPr>
          <a:xfrm>
            <a:off x="7091831" y="2148479"/>
            <a:ext cx="3202885" cy="369332"/>
          </a:xfrm>
          <a:prstGeom prst="rect">
            <a:avLst/>
          </a:prstGeom>
          <a:noFill/>
        </p:spPr>
        <p:txBody>
          <a:bodyPr wrap="square" rtlCol="0">
            <a:spAutoFit/>
          </a:bodyPr>
          <a:lstStyle/>
          <a:p>
            <a:r>
              <a:rPr lang="id-ID" dirty="0" smtClean="0"/>
              <a:t>Laju pengeringan </a:t>
            </a:r>
            <a:endParaRPr lang="id-ID" dirty="0"/>
          </a:p>
        </p:txBody>
      </p:sp>
      <p:pic>
        <p:nvPicPr>
          <p:cNvPr id="10" name="Picture 9"/>
          <p:cNvPicPr>
            <a:picLocks noChangeAspect="1"/>
          </p:cNvPicPr>
          <p:nvPr/>
        </p:nvPicPr>
        <p:blipFill>
          <a:blip r:embed="rId4"/>
          <a:stretch>
            <a:fillRect/>
          </a:stretch>
        </p:blipFill>
        <p:spPr>
          <a:xfrm>
            <a:off x="7151763" y="2567865"/>
            <a:ext cx="1736185" cy="792418"/>
          </a:xfrm>
          <a:prstGeom prst="rect">
            <a:avLst/>
          </a:prstGeom>
        </p:spPr>
      </p:pic>
      <p:pic>
        <p:nvPicPr>
          <p:cNvPr id="11" name="Picture 10"/>
          <p:cNvPicPr>
            <a:picLocks noChangeAspect="1"/>
          </p:cNvPicPr>
          <p:nvPr/>
        </p:nvPicPr>
        <p:blipFill>
          <a:blip r:embed="rId5"/>
          <a:stretch>
            <a:fillRect/>
          </a:stretch>
        </p:blipFill>
        <p:spPr>
          <a:xfrm>
            <a:off x="7151763" y="4503576"/>
            <a:ext cx="1465827" cy="713625"/>
          </a:xfrm>
          <a:prstGeom prst="rect">
            <a:avLst/>
          </a:prstGeom>
        </p:spPr>
      </p:pic>
      <p:sp>
        <p:nvSpPr>
          <p:cNvPr id="12" name="TextBox 11"/>
          <p:cNvSpPr txBox="1"/>
          <p:nvPr/>
        </p:nvSpPr>
        <p:spPr>
          <a:xfrm>
            <a:off x="7151763" y="3682840"/>
            <a:ext cx="2395470" cy="369332"/>
          </a:xfrm>
          <a:prstGeom prst="rect">
            <a:avLst/>
          </a:prstGeom>
          <a:noFill/>
        </p:spPr>
        <p:txBody>
          <a:bodyPr wrap="square" rtlCol="0">
            <a:spAutoFit/>
          </a:bodyPr>
          <a:lstStyle/>
          <a:p>
            <a:r>
              <a:rPr lang="id-ID" dirty="0" smtClean="0"/>
              <a:t>atau</a:t>
            </a:r>
            <a:endParaRPr lang="id-ID" dirty="0"/>
          </a:p>
        </p:txBody>
      </p:sp>
      <p:sp>
        <p:nvSpPr>
          <p:cNvPr id="13" name="TextBox 12"/>
          <p:cNvSpPr txBox="1"/>
          <p:nvPr/>
        </p:nvSpPr>
        <p:spPr>
          <a:xfrm>
            <a:off x="7151763" y="5668605"/>
            <a:ext cx="3667351" cy="369332"/>
          </a:xfrm>
          <a:prstGeom prst="rect">
            <a:avLst/>
          </a:prstGeom>
          <a:noFill/>
        </p:spPr>
        <p:txBody>
          <a:bodyPr wrap="none" rtlCol="0">
            <a:spAutoFit/>
          </a:bodyPr>
          <a:lstStyle/>
          <a:p>
            <a:r>
              <a:rPr lang="id-ID" dirty="0" smtClean="0"/>
              <a:t>Nilai R ini diplot pada rerata kadar air</a:t>
            </a:r>
            <a:endParaRPr lang="id-ID" dirty="0"/>
          </a:p>
        </p:txBody>
      </p:sp>
    </p:spTree>
    <p:extLst>
      <p:ext uri="{BB962C8B-B14F-4D97-AF65-F5344CB8AC3E}">
        <p14:creationId xmlns:p14="http://schemas.microsoft.com/office/powerpoint/2010/main" val="3212292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0"/>
          <p:cNvSpPr>
            <a:spLocks noChangeArrowheads="1"/>
          </p:cNvSpPr>
          <p:nvPr/>
        </p:nvSpPr>
        <p:spPr bwMode="auto">
          <a:xfrm>
            <a:off x="2209800" y="1524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id-ID" altLang="hu-HU" b="1" dirty="0" smtClean="0">
                <a:solidFill>
                  <a:srgbClr val="FF0000"/>
                </a:solidFill>
                <a:latin typeface="Times New Roman" panose="02020603050405020304" pitchFamily="18" charset="0"/>
              </a:rPr>
              <a:t>KURVA PENGERINGAN</a:t>
            </a:r>
            <a:endParaRPr lang="en-US" altLang="hu-HU" sz="3200" b="1" dirty="0">
              <a:solidFill>
                <a:srgbClr val="FF0000"/>
              </a:solidFill>
              <a:latin typeface="Times New Roman" panose="02020603050405020304" pitchFamily="18" charset="0"/>
            </a:endParaRPr>
          </a:p>
        </p:txBody>
      </p:sp>
      <p:sp>
        <p:nvSpPr>
          <p:cNvPr id="52228" name="Text Box 11"/>
          <p:cNvSpPr txBox="1">
            <a:spLocks noChangeArrowheads="1"/>
          </p:cNvSpPr>
          <p:nvPr/>
        </p:nvSpPr>
        <p:spPr bwMode="auto">
          <a:xfrm>
            <a:off x="724727" y="3135565"/>
            <a:ext cx="2514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pPr>
            <a:r>
              <a:rPr lang="en-US" altLang="hu-HU" sz="2000" dirty="0">
                <a:solidFill>
                  <a:srgbClr val="FF0000"/>
                </a:solidFill>
                <a:latin typeface="+mn-lt"/>
              </a:rPr>
              <a:t>Point A’</a:t>
            </a:r>
            <a:r>
              <a:rPr lang="en-US" altLang="hu-HU" sz="2000" dirty="0">
                <a:latin typeface="+mn-lt"/>
              </a:rPr>
              <a:t> : hot solid</a:t>
            </a:r>
          </a:p>
        </p:txBody>
      </p:sp>
      <p:sp>
        <p:nvSpPr>
          <p:cNvPr id="52229" name="Text Box 13"/>
          <p:cNvSpPr txBox="1">
            <a:spLocks noChangeArrowheads="1"/>
          </p:cNvSpPr>
          <p:nvPr/>
        </p:nvSpPr>
        <p:spPr bwMode="auto">
          <a:xfrm>
            <a:off x="691457" y="3632690"/>
            <a:ext cx="6400800" cy="193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dirty="0">
                <a:solidFill>
                  <a:srgbClr val="FF0000"/>
                </a:solidFill>
                <a:latin typeface="+mn-lt"/>
              </a:rPr>
              <a:t>Point B-C</a:t>
            </a:r>
            <a:r>
              <a:rPr lang="en-US" altLang="hu-HU" sz="2000" dirty="0">
                <a:latin typeface="+mn-lt"/>
              </a:rPr>
              <a:t>: constant-rate drying period in which surface of the solid remains saturated with liquid because the movement of water </a:t>
            </a:r>
            <a:r>
              <a:rPr lang="en-US" altLang="hu-HU" sz="2000" dirty="0" err="1">
                <a:latin typeface="+mn-lt"/>
              </a:rPr>
              <a:t>vapour</a:t>
            </a:r>
            <a:r>
              <a:rPr lang="en-US" altLang="hu-HU" sz="2000" dirty="0">
                <a:latin typeface="+mn-lt"/>
              </a:rPr>
              <a:t> to the surface equals the evaporation rate.  Thus the drying rate depends on the rate of heat transfer to the drying surface and temperature remains constant. Surface temperature </a:t>
            </a:r>
            <a:r>
              <a:rPr lang="en-US" altLang="hu-HU" sz="2000" dirty="0">
                <a:latin typeface="+mn-lt"/>
                <a:sym typeface="Symbol" panose="05050102010706020507" pitchFamily="18" charset="2"/>
              </a:rPr>
              <a:t> T</a:t>
            </a:r>
            <a:r>
              <a:rPr lang="en-US" altLang="hu-HU" sz="2000" baseline="-25000" dirty="0">
                <a:latin typeface="+mn-lt"/>
                <a:sym typeface="Symbol" panose="05050102010706020507" pitchFamily="18" charset="2"/>
              </a:rPr>
              <a:t>W</a:t>
            </a:r>
          </a:p>
        </p:txBody>
      </p:sp>
      <p:sp>
        <p:nvSpPr>
          <p:cNvPr id="52230" name="Text Box 15"/>
          <p:cNvSpPr txBox="1">
            <a:spLocks noChangeArrowheads="1"/>
          </p:cNvSpPr>
          <p:nvPr/>
        </p:nvSpPr>
        <p:spPr bwMode="auto">
          <a:xfrm>
            <a:off x="691457" y="727168"/>
            <a:ext cx="6701015" cy="230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1800" dirty="0">
                <a:solidFill>
                  <a:srgbClr val="FF0000"/>
                </a:solidFill>
                <a:latin typeface="+mn-lt"/>
              </a:rPr>
              <a:t>Point AB</a:t>
            </a:r>
            <a:r>
              <a:rPr lang="en-US" altLang="hu-HU" sz="1800" dirty="0">
                <a:latin typeface="+mn-lt"/>
              </a:rPr>
              <a:t> : </a:t>
            </a:r>
            <a:endParaRPr lang="id-ID" altLang="hu-HU" sz="1800" dirty="0" smtClean="0">
              <a:latin typeface="+mn-lt"/>
            </a:endParaRPr>
          </a:p>
          <a:p>
            <a:pPr>
              <a:spcBef>
                <a:spcPct val="50000"/>
              </a:spcBef>
              <a:buFont typeface="Times" panose="02020603050405020304" pitchFamily="18" charset="0"/>
              <a:buNone/>
            </a:pPr>
            <a:r>
              <a:rPr lang="en-US" altLang="hu-HU" sz="1800" dirty="0" smtClean="0">
                <a:latin typeface="+mn-lt"/>
              </a:rPr>
              <a:t> </a:t>
            </a:r>
            <a:r>
              <a:rPr lang="en-US" altLang="hu-HU" sz="1800" dirty="0">
                <a:latin typeface="+mn-lt"/>
              </a:rPr>
              <a:t>Warming up (unsteady) period where the solid surface conditions come into equilibrium with the drying air</a:t>
            </a:r>
            <a:r>
              <a:rPr lang="en-US" altLang="hu-HU" sz="1800" dirty="0" smtClean="0">
                <a:latin typeface="+mn-lt"/>
              </a:rPr>
              <a:t>.</a:t>
            </a:r>
            <a:endParaRPr lang="id-ID" altLang="hu-HU" sz="1800" dirty="0" smtClean="0">
              <a:latin typeface="+mn-lt"/>
            </a:endParaRPr>
          </a:p>
          <a:p>
            <a:pPr>
              <a:spcBef>
                <a:spcPct val="50000"/>
              </a:spcBef>
            </a:pPr>
            <a:r>
              <a:rPr lang="en-US" sz="1800" dirty="0">
                <a:latin typeface="+mn-lt"/>
              </a:rPr>
              <a:t>Before drying can begin, a wet material must be heated to such a temperature</a:t>
            </a:r>
            <a:r>
              <a:rPr lang="id-ID" sz="1800" dirty="0">
                <a:latin typeface="+mn-lt"/>
              </a:rPr>
              <a:t> </a:t>
            </a:r>
            <a:r>
              <a:rPr lang="en-US" sz="1800" dirty="0">
                <a:latin typeface="+mn-lt"/>
              </a:rPr>
              <a:t>that the vapor pressure of the liquid content exceeds the partial pressure of the</a:t>
            </a:r>
            <a:r>
              <a:rPr lang="id-ID" sz="1800" dirty="0">
                <a:latin typeface="+mn-lt"/>
              </a:rPr>
              <a:t> </a:t>
            </a:r>
            <a:r>
              <a:rPr lang="en-US" sz="1800" dirty="0">
                <a:latin typeface="+mn-lt"/>
              </a:rPr>
              <a:t>corresponding vapor in the surrounding atmosphere</a:t>
            </a:r>
            <a:r>
              <a:rPr lang="en-US" sz="1800" dirty="0" smtClean="0">
                <a:latin typeface="+mn-lt"/>
              </a:rPr>
              <a:t>.</a:t>
            </a:r>
            <a:endParaRPr lang="en-US" altLang="hu-HU" sz="1800" dirty="0">
              <a:latin typeface="+mn-lt"/>
            </a:endParaRPr>
          </a:p>
        </p:txBody>
      </p:sp>
      <p:pic>
        <p:nvPicPr>
          <p:cNvPr id="52231" name="Picture 24" descr="Macintosh HD:Users:misinformationsystemmanager:Desktop:SKC4343 SEP. PROC I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8536" y="622614"/>
            <a:ext cx="3863662" cy="605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25"/>
          <p:cNvSpPr txBox="1">
            <a:spLocks noChangeArrowheads="1"/>
          </p:cNvSpPr>
          <p:nvPr/>
        </p:nvSpPr>
        <p:spPr bwMode="auto">
          <a:xfrm>
            <a:off x="691457" y="5571150"/>
            <a:ext cx="57912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dirty="0">
                <a:solidFill>
                  <a:srgbClr val="FF0000"/>
                </a:solidFill>
                <a:latin typeface="+mn-lt"/>
              </a:rPr>
              <a:t>Point C</a:t>
            </a:r>
            <a:r>
              <a:rPr lang="en-US" altLang="hu-HU" sz="2000" dirty="0">
                <a:latin typeface="+mn-lt"/>
              </a:rPr>
              <a:t> :  critical free moisture content, X</a:t>
            </a:r>
            <a:r>
              <a:rPr lang="en-US" altLang="hu-HU" sz="2000" baseline="-25000" dirty="0">
                <a:latin typeface="+mn-lt"/>
              </a:rPr>
              <a:t>C</a:t>
            </a:r>
            <a:r>
              <a:rPr lang="en-US" altLang="hu-HU" sz="2000" dirty="0">
                <a:latin typeface="+mn-lt"/>
              </a:rPr>
              <a:t> , where the drying rate starts falling and surface temperature rises. Insufficient water on surface</a:t>
            </a:r>
          </a:p>
        </p:txBody>
      </p:sp>
    </p:spTree>
    <p:extLst>
      <p:ext uri="{BB962C8B-B14F-4D97-AF65-F5344CB8AC3E}">
        <p14:creationId xmlns:p14="http://schemas.microsoft.com/office/powerpoint/2010/main" val="3329549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23" descr="Macintosh HD:Users:misinformationsystemmanager:Desktop:SKC4343 SEP. PROC I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1" y="1143000"/>
            <a:ext cx="30130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13"/>
          <p:cNvSpPr txBox="1">
            <a:spLocks noChangeArrowheads="1"/>
          </p:cNvSpPr>
          <p:nvPr/>
        </p:nvSpPr>
        <p:spPr bwMode="auto">
          <a:xfrm>
            <a:off x="841419" y="1339851"/>
            <a:ext cx="5943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dirty="0">
                <a:solidFill>
                  <a:srgbClr val="FF0000"/>
                </a:solidFill>
                <a:latin typeface="+mn-lt"/>
              </a:rPr>
              <a:t>Point C-D</a:t>
            </a:r>
            <a:r>
              <a:rPr lang="en-US" altLang="hu-HU" sz="2000" dirty="0">
                <a:latin typeface="+mn-lt"/>
              </a:rPr>
              <a:t> : first falling-rate drying period which surface is drying out. Rate of water to surface is less that rate of evaporation from surface</a:t>
            </a:r>
          </a:p>
        </p:txBody>
      </p:sp>
      <p:sp>
        <p:nvSpPr>
          <p:cNvPr id="53254" name="Text Box 17"/>
          <p:cNvSpPr txBox="1">
            <a:spLocks noChangeArrowheads="1"/>
          </p:cNvSpPr>
          <p:nvPr/>
        </p:nvSpPr>
        <p:spPr bwMode="auto">
          <a:xfrm>
            <a:off x="841419" y="2549526"/>
            <a:ext cx="5943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dirty="0">
                <a:solidFill>
                  <a:srgbClr val="FF0000"/>
                </a:solidFill>
                <a:latin typeface="+mn-lt"/>
              </a:rPr>
              <a:t>Point D</a:t>
            </a:r>
            <a:r>
              <a:rPr lang="en-US" altLang="hu-HU" sz="2000" dirty="0">
                <a:latin typeface="+mn-lt"/>
              </a:rPr>
              <a:t> : surface completely dry</a:t>
            </a:r>
          </a:p>
        </p:txBody>
      </p:sp>
      <p:sp>
        <p:nvSpPr>
          <p:cNvPr id="53255" name="Text Box 18"/>
          <p:cNvSpPr txBox="1">
            <a:spLocks noChangeArrowheads="1"/>
          </p:cNvSpPr>
          <p:nvPr/>
        </p:nvSpPr>
        <p:spPr bwMode="auto">
          <a:xfrm>
            <a:off x="841419" y="3318433"/>
            <a:ext cx="555783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dirty="0">
                <a:solidFill>
                  <a:srgbClr val="FF0000"/>
                </a:solidFill>
                <a:latin typeface="+mn-lt"/>
              </a:rPr>
              <a:t>Point D-E</a:t>
            </a:r>
            <a:r>
              <a:rPr lang="en-US" altLang="hu-HU" sz="2000" dirty="0">
                <a:latin typeface="+mn-lt"/>
              </a:rPr>
              <a:t> : second falling-rate period in which evaporation is from inside of solid.</a:t>
            </a:r>
            <a:endParaRPr lang="en-US" altLang="hu-HU" sz="2000" dirty="0">
              <a:latin typeface="+mn-lt"/>
              <a:sym typeface="Symbol" panose="05050102010706020507" pitchFamily="18" charset="2"/>
            </a:endParaRPr>
          </a:p>
        </p:txBody>
      </p:sp>
      <p:sp>
        <p:nvSpPr>
          <p:cNvPr id="53256" name="Text Box 20"/>
          <p:cNvSpPr txBox="1">
            <a:spLocks noChangeArrowheads="1"/>
          </p:cNvSpPr>
          <p:nvPr/>
        </p:nvSpPr>
        <p:spPr bwMode="auto">
          <a:xfrm>
            <a:off x="841419" y="4686299"/>
            <a:ext cx="555783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dirty="0">
                <a:solidFill>
                  <a:srgbClr val="FF0000"/>
                </a:solidFill>
                <a:latin typeface="+mn-lt"/>
              </a:rPr>
              <a:t>Point E</a:t>
            </a:r>
            <a:r>
              <a:rPr lang="en-US" altLang="hu-HU" sz="2000" dirty="0">
                <a:latin typeface="+mn-lt"/>
              </a:rPr>
              <a:t> : equilibrium moisture content, X*, where no further drying occur</a:t>
            </a:r>
          </a:p>
        </p:txBody>
      </p:sp>
    </p:spTree>
    <p:extLst>
      <p:ext uri="{BB962C8B-B14F-4D97-AF65-F5344CB8AC3E}">
        <p14:creationId xmlns:p14="http://schemas.microsoft.com/office/powerpoint/2010/main" val="2202213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Perhitungan </a:t>
            </a:r>
            <a:r>
              <a:rPr lang="id-ID" i="1" dirty="0" smtClean="0"/>
              <a:t>constant rate periode</a:t>
            </a:r>
            <a:endParaRPr lang="id-ID" i="1" dirty="0"/>
          </a:p>
        </p:txBody>
      </p:sp>
      <p:pic>
        <p:nvPicPr>
          <p:cNvPr id="5" name="Picture 4"/>
          <p:cNvPicPr>
            <a:picLocks noChangeAspect="1"/>
          </p:cNvPicPr>
          <p:nvPr/>
        </p:nvPicPr>
        <p:blipFill>
          <a:blip r:embed="rId2"/>
          <a:stretch>
            <a:fillRect/>
          </a:stretch>
        </p:blipFill>
        <p:spPr>
          <a:xfrm>
            <a:off x="2916632" y="3336649"/>
            <a:ext cx="4720540" cy="1834737"/>
          </a:xfrm>
          <a:prstGeom prst="rect">
            <a:avLst/>
          </a:prstGeom>
        </p:spPr>
      </p:pic>
      <p:pic>
        <p:nvPicPr>
          <p:cNvPr id="6" name="Picture 5"/>
          <p:cNvPicPr>
            <a:picLocks noChangeAspect="1"/>
          </p:cNvPicPr>
          <p:nvPr/>
        </p:nvPicPr>
        <p:blipFill>
          <a:blip r:embed="rId3"/>
          <a:stretch>
            <a:fillRect/>
          </a:stretch>
        </p:blipFill>
        <p:spPr>
          <a:xfrm>
            <a:off x="7778840" y="4739427"/>
            <a:ext cx="4137782" cy="1778170"/>
          </a:xfrm>
          <a:prstGeom prst="rect">
            <a:avLst/>
          </a:prstGeom>
        </p:spPr>
      </p:pic>
      <p:pic>
        <p:nvPicPr>
          <p:cNvPr id="8" name="Content Placeholder 7"/>
          <p:cNvPicPr>
            <a:picLocks noGrp="1" noChangeAspect="1"/>
          </p:cNvPicPr>
          <p:nvPr>
            <p:ph idx="1"/>
          </p:nvPr>
        </p:nvPicPr>
        <p:blipFill>
          <a:blip r:embed="rId4"/>
          <a:stretch>
            <a:fillRect/>
          </a:stretch>
        </p:blipFill>
        <p:spPr>
          <a:xfrm>
            <a:off x="981648" y="1613527"/>
            <a:ext cx="3425675" cy="1245583"/>
          </a:xfrm>
          <a:prstGeom prst="rect">
            <a:avLst/>
          </a:prstGeom>
        </p:spPr>
      </p:pic>
    </p:spTree>
    <p:extLst>
      <p:ext uri="{BB962C8B-B14F-4D97-AF65-F5344CB8AC3E}">
        <p14:creationId xmlns:p14="http://schemas.microsoft.com/office/powerpoint/2010/main" val="1032672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8214" y="549275"/>
            <a:ext cx="8135937" cy="1155700"/>
          </a:xfrm>
          <a:noFill/>
        </p:spPr>
      </p:pic>
      <p:pic>
        <p:nvPicPr>
          <p:cNvPr id="3109" name="Picture 37" descr="Macintosh HD:Users:misinformationsystemmanager:Desktop:SKC4343 SEP. PROC II:"/>
          <p:cNvPicPr>
            <a:picLocks noChangeAspect="1" noChangeArrowheads="1"/>
          </p:cNvPicPr>
          <p:nvPr/>
        </p:nvPicPr>
        <p:blipFill>
          <a:blip r:embed="rId3" cstate="print">
            <a:extLst>
              <a:ext uri="{28A0092B-C50C-407E-A947-70E740481C1C}">
                <a14:useLocalDpi xmlns:a14="http://schemas.microsoft.com/office/drawing/2010/main" val="0"/>
              </a:ext>
            </a:extLst>
          </a:blip>
          <a:srcRect b="54839"/>
          <a:stretch>
            <a:fillRect/>
          </a:stretch>
        </p:blipFill>
        <p:spPr bwMode="auto">
          <a:xfrm>
            <a:off x="3287713" y="2133600"/>
            <a:ext cx="5256212"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6" name="Line 12"/>
          <p:cNvSpPr>
            <a:spLocks noChangeShapeType="1"/>
          </p:cNvSpPr>
          <p:nvPr/>
        </p:nvSpPr>
        <p:spPr bwMode="auto">
          <a:xfrm>
            <a:off x="4270017" y="2924175"/>
            <a:ext cx="360363" cy="0"/>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62477" name="Line 13"/>
          <p:cNvSpPr>
            <a:spLocks noChangeShapeType="1"/>
          </p:cNvSpPr>
          <p:nvPr/>
        </p:nvSpPr>
        <p:spPr bwMode="auto">
          <a:xfrm>
            <a:off x="4572974" y="2924175"/>
            <a:ext cx="0" cy="2376488"/>
          </a:xfrm>
          <a:prstGeom prst="line">
            <a:avLst/>
          </a:prstGeom>
          <a:noFill/>
          <a:ln w="381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62478" name="Line 14"/>
          <p:cNvSpPr>
            <a:spLocks noChangeShapeType="1"/>
          </p:cNvSpPr>
          <p:nvPr/>
        </p:nvSpPr>
        <p:spPr bwMode="auto">
          <a:xfrm>
            <a:off x="4295775" y="3716338"/>
            <a:ext cx="863600" cy="0"/>
          </a:xfrm>
          <a:prstGeom prst="line">
            <a:avLst/>
          </a:prstGeom>
          <a:noFill/>
          <a:ln w="38100">
            <a:solidFill>
              <a:schemeClr val="accent1">
                <a:lumMod val="50000"/>
              </a:schemeClr>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62479" name="Line 15"/>
          <p:cNvSpPr>
            <a:spLocks noChangeShapeType="1"/>
          </p:cNvSpPr>
          <p:nvPr/>
        </p:nvSpPr>
        <p:spPr bwMode="auto">
          <a:xfrm>
            <a:off x="5159375" y="3716339"/>
            <a:ext cx="0" cy="1584325"/>
          </a:xfrm>
          <a:prstGeom prst="line">
            <a:avLst/>
          </a:prstGeom>
          <a:noFill/>
          <a:ln w="38100">
            <a:solidFill>
              <a:schemeClr val="accent1">
                <a:lumMod val="50000"/>
              </a:schemeClr>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sp>
        <p:nvSpPr>
          <p:cNvPr id="2" name="TextBox 1"/>
          <p:cNvSpPr txBox="1"/>
          <p:nvPr/>
        </p:nvSpPr>
        <p:spPr>
          <a:xfrm>
            <a:off x="4338828" y="5462954"/>
            <a:ext cx="996726" cy="369332"/>
          </a:xfrm>
          <a:prstGeom prst="rect">
            <a:avLst/>
          </a:prstGeom>
          <a:noFill/>
        </p:spPr>
        <p:txBody>
          <a:bodyPr wrap="square" rtlCol="0">
            <a:spAutoFit/>
          </a:bodyPr>
          <a:lstStyle/>
          <a:p>
            <a:r>
              <a:rPr lang="id-ID" dirty="0" smtClean="0"/>
              <a:t>t1 =?</a:t>
            </a:r>
            <a:endParaRPr lang="id-ID" dirty="0"/>
          </a:p>
        </p:txBody>
      </p:sp>
      <p:sp>
        <p:nvSpPr>
          <p:cNvPr id="9" name="TextBox 8"/>
          <p:cNvSpPr txBox="1"/>
          <p:nvPr/>
        </p:nvSpPr>
        <p:spPr>
          <a:xfrm>
            <a:off x="4919093" y="5809910"/>
            <a:ext cx="996726" cy="369332"/>
          </a:xfrm>
          <a:prstGeom prst="rect">
            <a:avLst/>
          </a:prstGeom>
          <a:noFill/>
        </p:spPr>
        <p:txBody>
          <a:bodyPr wrap="square" rtlCol="0">
            <a:spAutoFit/>
          </a:bodyPr>
          <a:lstStyle/>
          <a:p>
            <a:r>
              <a:rPr lang="id-ID" dirty="0" smtClean="0"/>
              <a:t>t2 =?</a:t>
            </a:r>
            <a:endParaRPr lang="id-ID" dirty="0"/>
          </a:p>
        </p:txBody>
      </p:sp>
    </p:spTree>
    <p:extLst>
      <p:ext uri="{BB962C8B-B14F-4D97-AF65-F5344CB8AC3E}">
        <p14:creationId xmlns:p14="http://schemas.microsoft.com/office/powerpoint/2010/main" val="1513773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09"/>
                                        </p:tgtEl>
                                        <p:attrNameLst>
                                          <p:attrName>style.visibility</p:attrName>
                                        </p:attrNameLst>
                                      </p:cBhvr>
                                      <p:to>
                                        <p:strVal val="visible"/>
                                      </p:to>
                                    </p:set>
                                    <p:animEffect transition="in" filter="blinds(horizontal)">
                                      <p:cBhvr>
                                        <p:cTn id="7" dur="500"/>
                                        <p:tgtEl>
                                          <p:spTgt spid="3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76"/>
                                        </p:tgtEl>
                                        <p:attrNameLst>
                                          <p:attrName>style.visibility</p:attrName>
                                        </p:attrNameLst>
                                      </p:cBhvr>
                                      <p:to>
                                        <p:strVal val="visible"/>
                                      </p:to>
                                    </p:set>
                                    <p:animEffect transition="in" filter="blinds(horizontal)">
                                      <p:cBhvr>
                                        <p:cTn id="12" dur="500"/>
                                        <p:tgtEl>
                                          <p:spTgt spid="6247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2477"/>
                                        </p:tgtEl>
                                        <p:attrNameLst>
                                          <p:attrName>style.visibility</p:attrName>
                                        </p:attrNameLst>
                                      </p:cBhvr>
                                      <p:to>
                                        <p:strVal val="visible"/>
                                      </p:to>
                                    </p:set>
                                    <p:animEffect transition="in" filter="blinds(horizontal)">
                                      <p:cBhvr>
                                        <p:cTn id="15" dur="500"/>
                                        <p:tgtEl>
                                          <p:spTgt spid="624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2478"/>
                                        </p:tgtEl>
                                        <p:attrNameLst>
                                          <p:attrName>style.visibility</p:attrName>
                                        </p:attrNameLst>
                                      </p:cBhvr>
                                      <p:to>
                                        <p:strVal val="visible"/>
                                      </p:to>
                                    </p:set>
                                    <p:animEffect transition="in" filter="blinds(horizontal)">
                                      <p:cBhvr>
                                        <p:cTn id="20" dur="500"/>
                                        <p:tgtEl>
                                          <p:spTgt spid="6247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2479"/>
                                        </p:tgtEl>
                                        <p:attrNameLst>
                                          <p:attrName>style.visibility</p:attrName>
                                        </p:attrNameLst>
                                      </p:cBhvr>
                                      <p:to>
                                        <p:strVal val="visible"/>
                                      </p:to>
                                    </p:set>
                                    <p:animEffect transition="in" filter="blinds(horizontal)">
                                      <p:cBhvr>
                                        <p:cTn id="23" dur="500"/>
                                        <p:tgtEl>
                                          <p:spTgt spid="6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animBg="1"/>
      <p:bldP spid="62477" grpId="0" animBg="1"/>
      <p:bldP spid="62478" grpId="0" animBg="1"/>
      <p:bldP spid="6247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811369" y="244699"/>
            <a:ext cx="10225825" cy="5640946"/>
          </a:xfrm>
        </p:spPr>
        <p:txBody>
          <a:bodyPr>
            <a:noAutofit/>
          </a:bodyPr>
          <a:lstStyle/>
          <a:p>
            <a:pPr eaLnBrk="1" hangingPunct="1"/>
            <a:r>
              <a:rPr lang="en-US" sz="2000" dirty="0" err="1">
                <a:latin typeface="Bahnschrift" panose="020B0502040204020203" pitchFamily="34" charset="0"/>
              </a:rPr>
              <a:t>Terminologi</a:t>
            </a:r>
            <a:r>
              <a:rPr lang="en-US" sz="2000" dirty="0">
                <a:latin typeface="Bahnschrift" panose="020B0502040204020203" pitchFamily="34" charset="0"/>
              </a:rPr>
              <a:t> </a:t>
            </a:r>
            <a:r>
              <a:rPr lang="en-US" sz="2000" dirty="0" err="1">
                <a:latin typeface="Bahnschrift" panose="020B0502040204020203" pitchFamily="34" charset="0"/>
              </a:rPr>
              <a:t>untuk</a:t>
            </a:r>
            <a:r>
              <a:rPr lang="en-US" sz="2000" dirty="0">
                <a:latin typeface="Bahnschrift" panose="020B0502040204020203" pitchFamily="34" charset="0"/>
              </a:rPr>
              <a:t> </a:t>
            </a:r>
            <a:r>
              <a:rPr lang="en-US" sz="2000" dirty="0" err="1">
                <a:latin typeface="Bahnschrift" panose="020B0502040204020203" pitchFamily="34" charset="0"/>
              </a:rPr>
              <a:t>penghilangan</a:t>
            </a:r>
            <a:r>
              <a:rPr lang="en-US" sz="2000" dirty="0">
                <a:latin typeface="Bahnschrift" panose="020B0502040204020203" pitchFamily="34" charset="0"/>
              </a:rPr>
              <a:t> </a:t>
            </a:r>
            <a:r>
              <a:rPr lang="en-US" sz="2000" dirty="0" err="1">
                <a:latin typeface="Bahnschrift" panose="020B0502040204020203" pitchFamily="34" charset="0"/>
              </a:rPr>
              <a:t>kadar</a:t>
            </a:r>
            <a:r>
              <a:rPr lang="en-US" sz="2000" dirty="0">
                <a:latin typeface="Bahnschrift" panose="020B0502040204020203" pitchFamily="34" charset="0"/>
              </a:rPr>
              <a:t> </a:t>
            </a:r>
            <a:r>
              <a:rPr lang="en-US" sz="2000" dirty="0" err="1">
                <a:latin typeface="Bahnschrift" panose="020B0502040204020203" pitchFamily="34" charset="0"/>
              </a:rPr>
              <a:t>cair</a:t>
            </a:r>
            <a:r>
              <a:rPr lang="en-US" sz="2000" dirty="0">
                <a:latin typeface="Bahnschrift" panose="020B0502040204020203" pitchFamily="34" charset="0"/>
              </a:rPr>
              <a:t> (moisture content</a:t>
            </a:r>
            <a:r>
              <a:rPr lang="en-US" sz="2000" dirty="0" smtClean="0">
                <a:latin typeface="Bahnschrift" panose="020B0502040204020203" pitchFamily="34" charset="0"/>
              </a:rPr>
              <a:t>)</a:t>
            </a:r>
            <a:r>
              <a:rPr lang="id-ID" sz="2000" dirty="0" smtClean="0">
                <a:latin typeface="Bahnschrift" panose="020B0502040204020203" pitchFamily="34" charset="0"/>
              </a:rPr>
              <a:t> yang relatif sedikit </a:t>
            </a:r>
            <a:r>
              <a:rPr lang="en-US" sz="2000" dirty="0" smtClean="0">
                <a:latin typeface="Bahnschrift" panose="020B0502040204020203" pitchFamily="34" charset="0"/>
              </a:rPr>
              <a:t> </a:t>
            </a:r>
            <a:r>
              <a:rPr lang="en-US" sz="2000" dirty="0" err="1">
                <a:latin typeface="Bahnschrift" panose="020B0502040204020203" pitchFamily="34" charset="0"/>
              </a:rPr>
              <a:t>dari</a:t>
            </a:r>
            <a:r>
              <a:rPr lang="en-US" sz="2000" dirty="0">
                <a:latin typeface="Bahnschrift" panose="020B0502040204020203" pitchFamily="34" charset="0"/>
              </a:rPr>
              <a:t> </a:t>
            </a:r>
            <a:r>
              <a:rPr lang="en-US" sz="2000" dirty="0" err="1">
                <a:latin typeface="Bahnschrift" panose="020B0502040204020203" pitchFamily="34" charset="0"/>
              </a:rPr>
              <a:t>suatu</a:t>
            </a:r>
            <a:r>
              <a:rPr lang="en-US" sz="2000" dirty="0">
                <a:latin typeface="Bahnschrift" panose="020B0502040204020203" pitchFamily="34" charset="0"/>
              </a:rPr>
              <a:t> </a:t>
            </a:r>
            <a:r>
              <a:rPr lang="id-ID" sz="2000" dirty="0" smtClean="0">
                <a:latin typeface="Bahnschrift" panose="020B0502040204020203" pitchFamily="34" charset="0"/>
              </a:rPr>
              <a:t>zat </a:t>
            </a:r>
          </a:p>
          <a:p>
            <a:pPr eaLnBrk="1" hangingPunct="1"/>
            <a:r>
              <a:rPr lang="id-ID" sz="2000" dirty="0" smtClean="0">
                <a:latin typeface="Bahnschrift" panose="020B0502040204020203" pitchFamily="34" charset="0"/>
              </a:rPr>
              <a:t>Secara umum hasil berupa ‘solid product’</a:t>
            </a:r>
            <a:endParaRPr lang="en-US" sz="2000" dirty="0" smtClean="0">
              <a:latin typeface="Bahnschrift" panose="020B0502040204020203" pitchFamily="34" charset="0"/>
            </a:endParaRPr>
          </a:p>
          <a:p>
            <a:pPr lvl="1"/>
            <a:r>
              <a:rPr lang="id-ID" sz="1600" dirty="0"/>
              <a:t>Bentuk/wujud Hasil Pengeringan</a:t>
            </a:r>
          </a:p>
          <a:p>
            <a:pPr lvl="1"/>
            <a:r>
              <a:rPr lang="id-ID" sz="1600" dirty="0"/>
              <a:t>•serpih (flake),</a:t>
            </a:r>
          </a:p>
          <a:p>
            <a:pPr lvl="1"/>
            <a:r>
              <a:rPr lang="id-ID" sz="1600" dirty="0"/>
              <a:t>•bijian (granule),</a:t>
            </a:r>
          </a:p>
          <a:p>
            <a:pPr lvl="1"/>
            <a:r>
              <a:rPr lang="id-ID" sz="1600" dirty="0"/>
              <a:t>•kristal(crystal),</a:t>
            </a:r>
          </a:p>
          <a:p>
            <a:pPr lvl="1"/>
            <a:r>
              <a:rPr lang="id-ID" sz="1600" dirty="0"/>
              <a:t>•serbuk(powder),</a:t>
            </a:r>
          </a:p>
          <a:p>
            <a:pPr lvl="1"/>
            <a:r>
              <a:rPr lang="id-ID" sz="1600" dirty="0"/>
              <a:t>•lempeng(slab), atau</a:t>
            </a:r>
          </a:p>
          <a:p>
            <a:pPr lvl="1"/>
            <a:r>
              <a:rPr lang="id-ID" sz="1600" dirty="0"/>
              <a:t>•lembaran</a:t>
            </a:r>
            <a:r>
              <a:rPr lang="en-US" sz="1600" dirty="0"/>
              <a:t> </a:t>
            </a:r>
            <a:r>
              <a:rPr lang="id-ID" sz="1600" dirty="0"/>
              <a:t>sinambung (continous sheet)</a:t>
            </a:r>
            <a:endParaRPr lang="en-US" sz="1600" dirty="0"/>
          </a:p>
          <a:p>
            <a:pPr eaLnBrk="1" hangingPunct="1"/>
            <a:r>
              <a:rPr lang="id-ID" sz="2000" dirty="0" smtClean="0">
                <a:latin typeface="Bahnschrift" panose="020B0502040204020203" pitchFamily="34" charset="0"/>
              </a:rPr>
              <a:t>Proses dilakukan pada kondisi di bawah titik didih air </a:t>
            </a:r>
            <a:endParaRPr lang="en-US" sz="2000" dirty="0" smtClean="0">
              <a:latin typeface="Bahnschrift" panose="020B0502040204020203" pitchFamily="34" charset="0"/>
            </a:endParaRPr>
          </a:p>
          <a:p>
            <a:pPr eaLnBrk="1" hangingPunct="1"/>
            <a:r>
              <a:rPr lang="en-US" sz="2000" dirty="0" err="1" smtClean="0">
                <a:latin typeface="Bahnschrift" panose="020B0502040204020203" pitchFamily="34" charset="0"/>
              </a:rPr>
              <a:t>Bukan</a:t>
            </a:r>
            <a:r>
              <a:rPr lang="en-US" sz="2000" dirty="0" smtClean="0">
                <a:latin typeface="Bahnschrift" panose="020B0502040204020203" pitchFamily="34" charset="0"/>
              </a:rPr>
              <a:t> </a:t>
            </a:r>
            <a:r>
              <a:rPr lang="en-US" sz="2000" dirty="0">
                <a:latin typeface="Bahnschrift" panose="020B0502040204020203" pitchFamily="34" charset="0"/>
              </a:rPr>
              <a:t>proses yang </a:t>
            </a:r>
            <a:r>
              <a:rPr lang="en-US" sz="2000" dirty="0" err="1">
                <a:latin typeface="Bahnschrift" panose="020B0502040204020203" pitchFamily="34" charset="0"/>
              </a:rPr>
              <a:t>melibatkan</a:t>
            </a:r>
            <a:r>
              <a:rPr lang="en-US" sz="2000" dirty="0">
                <a:latin typeface="Bahnschrift" panose="020B0502040204020203" pitchFamily="34" charset="0"/>
              </a:rPr>
              <a:t> </a:t>
            </a:r>
            <a:r>
              <a:rPr lang="en-US" sz="2000" dirty="0" err="1">
                <a:latin typeface="Bahnschrift" panose="020B0502040204020203" pitchFamily="34" charset="0"/>
              </a:rPr>
              <a:t>mekanik</a:t>
            </a:r>
            <a:r>
              <a:rPr lang="en-US" sz="2000" dirty="0">
                <a:latin typeface="Bahnschrift" panose="020B0502040204020203" pitchFamily="34" charset="0"/>
              </a:rPr>
              <a:t>, </a:t>
            </a:r>
            <a:r>
              <a:rPr lang="en-US" sz="2000" dirty="0" err="1">
                <a:latin typeface="Bahnschrift" panose="020B0502040204020203" pitchFamily="34" charset="0"/>
              </a:rPr>
              <a:t>seperti</a:t>
            </a:r>
            <a:r>
              <a:rPr lang="en-US" sz="2000" dirty="0">
                <a:latin typeface="Bahnschrift" panose="020B0502040204020203" pitchFamily="34" charset="0"/>
              </a:rPr>
              <a:t> </a:t>
            </a:r>
            <a:r>
              <a:rPr lang="en-US" sz="2000" dirty="0" err="1">
                <a:latin typeface="Bahnschrift" panose="020B0502040204020203" pitchFamily="34" charset="0"/>
              </a:rPr>
              <a:t>pengurangan</a:t>
            </a:r>
            <a:r>
              <a:rPr lang="en-US" sz="2000" dirty="0">
                <a:latin typeface="Bahnschrift" panose="020B0502040204020203" pitchFamily="34" charset="0"/>
              </a:rPr>
              <a:t> </a:t>
            </a:r>
            <a:r>
              <a:rPr lang="en-US" sz="2000" dirty="0" err="1">
                <a:latin typeface="Bahnschrift" panose="020B0502040204020203" pitchFamily="34" charset="0"/>
              </a:rPr>
              <a:t>kadar</a:t>
            </a:r>
            <a:r>
              <a:rPr lang="en-US" sz="2000" dirty="0">
                <a:latin typeface="Bahnschrift" panose="020B0502040204020203" pitchFamily="34" charset="0"/>
              </a:rPr>
              <a:t> air </a:t>
            </a:r>
            <a:r>
              <a:rPr lang="en-US" sz="2000" dirty="0" err="1">
                <a:latin typeface="Bahnschrift" panose="020B0502040204020203" pitchFamily="34" charset="0"/>
              </a:rPr>
              <a:t>menggunakan</a:t>
            </a:r>
            <a:r>
              <a:rPr lang="en-US" sz="2000" dirty="0">
                <a:latin typeface="Bahnschrift" panose="020B0502040204020203" pitchFamily="34" charset="0"/>
              </a:rPr>
              <a:t> </a:t>
            </a:r>
            <a:r>
              <a:rPr lang="en-US" sz="2000" dirty="0" smtClean="0">
                <a:latin typeface="Bahnschrift" panose="020B0502040204020203" pitchFamily="34" charset="0"/>
              </a:rPr>
              <a:t>centrifuge</a:t>
            </a:r>
            <a:endParaRPr lang="id-ID" sz="2000" dirty="0" smtClean="0">
              <a:latin typeface="Bahnschrift" panose="020B0502040204020203" pitchFamily="34" charset="0"/>
            </a:endParaRPr>
          </a:p>
          <a:p>
            <a:pPr eaLnBrk="1" hangingPunct="1"/>
            <a:r>
              <a:rPr lang="id-ID" sz="2000" dirty="0" smtClean="0">
                <a:latin typeface="Bahnschrift" panose="020B0502040204020203" pitchFamily="34" charset="0"/>
              </a:rPr>
              <a:t>Pengeringan biasanya merupakan tahap akhir dari suatu proses</a:t>
            </a:r>
          </a:p>
          <a:p>
            <a:pPr marL="0" indent="0" eaLnBrk="1" hangingPunct="1">
              <a:buNone/>
            </a:pPr>
            <a:endParaRPr lang="id-ID" sz="2000" dirty="0" smtClean="0">
              <a:latin typeface="Bahnschrift" panose="020B0502040204020203" pitchFamily="34" charset="0"/>
            </a:endParaRPr>
          </a:p>
          <a:p>
            <a:pPr eaLnBrk="1" hangingPunct="1"/>
            <a:endParaRPr lang="en-US" sz="2000" dirty="0">
              <a:latin typeface="Bahnschrift" panose="020B0502040204020203" pitchFamily="34" charset="0"/>
            </a:endParaRPr>
          </a:p>
        </p:txBody>
      </p:sp>
    </p:spTree>
    <p:extLst>
      <p:ext uri="{BB962C8B-B14F-4D97-AF65-F5344CB8AC3E}">
        <p14:creationId xmlns:p14="http://schemas.microsoft.com/office/powerpoint/2010/main" val="704785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67670" y="112714"/>
            <a:ext cx="8135938" cy="1155700"/>
          </a:xfrm>
          <a:noFill/>
        </p:spPr>
      </p:pic>
      <p:pic>
        <p:nvPicPr>
          <p:cNvPr id="552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03389" y="1268414"/>
            <a:ext cx="7488237" cy="750887"/>
          </a:xfrm>
          <a:noFill/>
        </p:spPr>
      </p:pic>
      <p:pic>
        <p:nvPicPr>
          <p:cNvPr id="55300" name="Picture 39" descr="Macintosh HD:Users:misinformationsystemmanager:Desktop:SKC4343 SEP. PROC II:"/>
          <p:cNvPicPr>
            <a:picLocks noChangeAspect="1" noChangeArrowheads="1"/>
          </p:cNvPicPr>
          <p:nvPr/>
        </p:nvPicPr>
        <p:blipFill>
          <a:blip r:embed="rId4" cstate="print">
            <a:extLst>
              <a:ext uri="{28A0092B-C50C-407E-A947-70E740481C1C}">
                <a14:useLocalDpi xmlns:a14="http://schemas.microsoft.com/office/drawing/2010/main" val="0"/>
              </a:ext>
            </a:extLst>
          </a:blip>
          <a:srcRect t="50000" b="3226"/>
          <a:stretch>
            <a:fillRect/>
          </a:stretch>
        </p:blipFill>
        <p:spPr bwMode="auto">
          <a:xfrm>
            <a:off x="5735639" y="2140645"/>
            <a:ext cx="5040313"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Line 5"/>
          <p:cNvSpPr>
            <a:spLocks noChangeShapeType="1"/>
          </p:cNvSpPr>
          <p:nvPr/>
        </p:nvSpPr>
        <p:spPr bwMode="auto">
          <a:xfrm flipH="1">
            <a:off x="6952827" y="3142087"/>
            <a:ext cx="1152525" cy="0"/>
          </a:xfrm>
          <a:prstGeom prst="line">
            <a:avLst/>
          </a:prstGeom>
          <a:noFill/>
          <a:ln w="38100">
            <a:solidFill>
              <a:srgbClr val="7030A0"/>
            </a:solidFill>
            <a:prstDash val="sysDot"/>
            <a:round/>
            <a:headEnd/>
            <a:tailEnd/>
          </a:ln>
          <a:extLst>
            <a:ext uri="{909E8E84-426E-40DD-AFC4-6F175D3DCCD1}">
              <a14:hiddenFill xmlns:a14="http://schemas.microsoft.com/office/drawing/2010/main">
                <a:noFill/>
              </a14:hiddenFill>
            </a:ext>
          </a:extLst>
        </p:spPr>
        <p:txBody>
          <a:bodyPr/>
          <a:lstStyle/>
          <a:p>
            <a:endParaRPr lang="id-ID"/>
          </a:p>
        </p:txBody>
      </p:sp>
      <p:pic>
        <p:nvPicPr>
          <p:cNvPr id="2" name="Picture 1"/>
          <p:cNvPicPr>
            <a:picLocks noChangeAspect="1"/>
          </p:cNvPicPr>
          <p:nvPr/>
        </p:nvPicPr>
        <p:blipFill>
          <a:blip r:embed="rId5"/>
          <a:stretch>
            <a:fillRect/>
          </a:stretch>
        </p:blipFill>
        <p:spPr>
          <a:xfrm>
            <a:off x="606329" y="2621116"/>
            <a:ext cx="4900869" cy="650118"/>
          </a:xfrm>
          <a:prstGeom prst="rect">
            <a:avLst/>
          </a:prstGeom>
        </p:spPr>
      </p:pic>
      <p:pic>
        <p:nvPicPr>
          <p:cNvPr id="3" name="Picture 2"/>
          <p:cNvPicPr>
            <a:picLocks noChangeAspect="1"/>
          </p:cNvPicPr>
          <p:nvPr/>
        </p:nvPicPr>
        <p:blipFill>
          <a:blip r:embed="rId6"/>
          <a:stretch>
            <a:fillRect/>
          </a:stretch>
        </p:blipFill>
        <p:spPr>
          <a:xfrm>
            <a:off x="777129" y="2140645"/>
            <a:ext cx="4301552" cy="283469"/>
          </a:xfrm>
          <a:prstGeom prst="rect">
            <a:avLst/>
          </a:prstGeom>
        </p:spPr>
      </p:pic>
      <p:cxnSp>
        <p:nvCxnSpPr>
          <p:cNvPr id="5" name="Straight Connector 4"/>
          <p:cNvCxnSpPr/>
          <p:nvPr/>
        </p:nvCxnSpPr>
        <p:spPr>
          <a:xfrm flipV="1">
            <a:off x="9191626" y="3142087"/>
            <a:ext cx="0" cy="2344313"/>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8384147" y="3142087"/>
            <a:ext cx="12879" cy="2344313"/>
          </a:xfrm>
          <a:prstGeom prst="line">
            <a:avLst/>
          </a:prstGeom>
          <a:ln w="381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41039" y="4314243"/>
            <a:ext cx="1253699" cy="369332"/>
          </a:xfrm>
          <a:prstGeom prst="rect">
            <a:avLst/>
          </a:prstGeom>
          <a:noFill/>
        </p:spPr>
        <p:txBody>
          <a:bodyPr wrap="square" rtlCol="0">
            <a:spAutoFit/>
          </a:bodyPr>
          <a:lstStyle/>
          <a:p>
            <a:r>
              <a:rPr lang="id-ID" dirty="0" smtClean="0"/>
              <a:t>Rc = 1,51</a:t>
            </a:r>
            <a:endParaRPr lang="id-ID" dirty="0"/>
          </a:p>
        </p:txBody>
      </p:sp>
      <p:cxnSp>
        <p:nvCxnSpPr>
          <p:cNvPr id="10" name="Straight Arrow Connector 9"/>
          <p:cNvCxnSpPr/>
          <p:nvPr/>
        </p:nvCxnSpPr>
        <p:spPr>
          <a:xfrm flipV="1">
            <a:off x="5735639" y="3175001"/>
            <a:ext cx="1217188" cy="1139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610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blinds(horizontal)">
                                      <p:cBhvr>
                                        <p:cTn id="7"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50976" y="1690688"/>
            <a:ext cx="3638026" cy="305537"/>
          </a:xfrm>
          <a:prstGeom prst="rect">
            <a:avLst/>
          </a:prstGeom>
        </p:spPr>
      </p:pic>
      <p:sp>
        <p:nvSpPr>
          <p:cNvPr id="4" name="Title 1"/>
          <p:cNvSpPr>
            <a:spLocks noGrp="1"/>
          </p:cNvSpPr>
          <p:nvPr>
            <p:ph type="title"/>
          </p:nvPr>
        </p:nvSpPr>
        <p:spPr/>
        <p:txBody>
          <a:bodyPr/>
          <a:lstStyle/>
          <a:p>
            <a:r>
              <a:rPr lang="id-ID" dirty="0" smtClean="0"/>
              <a:t>Perhitungan </a:t>
            </a:r>
            <a:r>
              <a:rPr lang="id-ID" i="1" dirty="0" smtClean="0"/>
              <a:t>falling rate periode</a:t>
            </a:r>
            <a:endParaRPr lang="id-ID" i="1" dirty="0"/>
          </a:p>
        </p:txBody>
      </p:sp>
      <p:pic>
        <p:nvPicPr>
          <p:cNvPr id="6" name="Picture 5"/>
          <p:cNvPicPr>
            <a:picLocks noChangeAspect="1"/>
          </p:cNvPicPr>
          <p:nvPr/>
        </p:nvPicPr>
        <p:blipFill>
          <a:blip r:embed="rId3"/>
          <a:stretch>
            <a:fillRect/>
          </a:stretch>
        </p:blipFill>
        <p:spPr>
          <a:xfrm>
            <a:off x="1716139" y="2288954"/>
            <a:ext cx="4028699" cy="1278494"/>
          </a:xfrm>
          <a:prstGeom prst="rect">
            <a:avLst/>
          </a:prstGeom>
        </p:spPr>
      </p:pic>
      <p:pic>
        <p:nvPicPr>
          <p:cNvPr id="7" name="Picture 6"/>
          <p:cNvPicPr>
            <a:picLocks noChangeAspect="1"/>
          </p:cNvPicPr>
          <p:nvPr/>
        </p:nvPicPr>
        <p:blipFill>
          <a:blip r:embed="rId4"/>
          <a:stretch>
            <a:fillRect/>
          </a:stretch>
        </p:blipFill>
        <p:spPr>
          <a:xfrm>
            <a:off x="2789248" y="3719698"/>
            <a:ext cx="3688825" cy="587313"/>
          </a:xfrm>
          <a:prstGeom prst="rect">
            <a:avLst/>
          </a:prstGeom>
        </p:spPr>
      </p:pic>
      <p:pic>
        <p:nvPicPr>
          <p:cNvPr id="8" name="Picture 7"/>
          <p:cNvPicPr>
            <a:picLocks noChangeAspect="1"/>
          </p:cNvPicPr>
          <p:nvPr/>
        </p:nvPicPr>
        <p:blipFill>
          <a:blip r:embed="rId5"/>
          <a:stretch>
            <a:fillRect/>
          </a:stretch>
        </p:blipFill>
        <p:spPr>
          <a:xfrm>
            <a:off x="3906431" y="4496170"/>
            <a:ext cx="3945548" cy="887199"/>
          </a:xfrm>
          <a:prstGeom prst="rect">
            <a:avLst/>
          </a:prstGeom>
        </p:spPr>
      </p:pic>
      <p:pic>
        <p:nvPicPr>
          <p:cNvPr id="9" name="Picture 8"/>
          <p:cNvPicPr>
            <a:picLocks noChangeAspect="1"/>
          </p:cNvPicPr>
          <p:nvPr/>
        </p:nvPicPr>
        <p:blipFill>
          <a:blip r:embed="rId6"/>
          <a:stretch>
            <a:fillRect/>
          </a:stretch>
        </p:blipFill>
        <p:spPr>
          <a:xfrm>
            <a:off x="7957443" y="5462370"/>
            <a:ext cx="2149880" cy="867703"/>
          </a:xfrm>
          <a:prstGeom prst="rect">
            <a:avLst/>
          </a:prstGeom>
        </p:spPr>
      </p:pic>
    </p:spTree>
    <p:extLst>
      <p:ext uri="{BB962C8B-B14F-4D97-AF65-F5344CB8AC3E}">
        <p14:creationId xmlns:p14="http://schemas.microsoft.com/office/powerpoint/2010/main" val="1498761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Falling rate periode : special case</a:t>
            </a:r>
            <a:endParaRPr lang="id-ID" dirty="0"/>
          </a:p>
        </p:txBody>
      </p:sp>
      <p:pic>
        <p:nvPicPr>
          <p:cNvPr id="4" name="Content Placeholder 3"/>
          <p:cNvPicPr>
            <a:picLocks noGrp="1" noChangeAspect="1"/>
          </p:cNvPicPr>
          <p:nvPr>
            <p:ph idx="1"/>
          </p:nvPr>
        </p:nvPicPr>
        <p:blipFill>
          <a:blip r:embed="rId2"/>
          <a:stretch>
            <a:fillRect/>
          </a:stretch>
        </p:blipFill>
        <p:spPr>
          <a:xfrm>
            <a:off x="1025601" y="2517033"/>
            <a:ext cx="4476549" cy="2710571"/>
          </a:xfrm>
          <a:prstGeom prst="rect">
            <a:avLst/>
          </a:prstGeom>
        </p:spPr>
      </p:pic>
      <p:pic>
        <p:nvPicPr>
          <p:cNvPr id="5" name="Picture 4"/>
          <p:cNvPicPr>
            <a:picLocks noChangeAspect="1"/>
          </p:cNvPicPr>
          <p:nvPr/>
        </p:nvPicPr>
        <p:blipFill>
          <a:blip r:embed="rId3"/>
          <a:stretch>
            <a:fillRect/>
          </a:stretch>
        </p:blipFill>
        <p:spPr>
          <a:xfrm>
            <a:off x="935449" y="1690688"/>
            <a:ext cx="5633192" cy="536494"/>
          </a:xfrm>
          <a:prstGeom prst="rect">
            <a:avLst/>
          </a:prstGeom>
        </p:spPr>
      </p:pic>
    </p:spTree>
    <p:extLst>
      <p:ext uri="{BB962C8B-B14F-4D97-AF65-F5344CB8AC3E}">
        <p14:creationId xmlns:p14="http://schemas.microsoft.com/office/powerpoint/2010/main" val="1921255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id-ID" dirty="0" smtClean="0"/>
              <a:t>Falling rate periode : special case</a:t>
            </a:r>
            <a:endParaRPr lang="id-ID" dirty="0"/>
          </a:p>
        </p:txBody>
      </p:sp>
      <p:sp>
        <p:nvSpPr>
          <p:cNvPr id="5" name="Text Box 12"/>
          <p:cNvSpPr txBox="1">
            <a:spLocks noGrp="1" noChangeArrowheads="1"/>
          </p:cNvSpPr>
          <p:nvPr>
            <p:ph idx="1"/>
          </p:nvPr>
        </p:nvSpPr>
        <p:spPr bwMode="auto">
          <a:xfrm>
            <a:off x="838200" y="1825625"/>
            <a:ext cx="9477777" cy="36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975" tIns="42488" rIns="84975" bIns="42488">
            <a:spAutoFit/>
          </a:bodyPr>
          <a:lstStyle>
            <a:lvl1pPr marL="457200" indent="-457200"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Arial" panose="020B0604020202020204" pitchFamily="34" charset="0"/>
              <a:buNone/>
            </a:pPr>
            <a:r>
              <a:rPr lang="id-ID" altLang="hu-HU" sz="2000" b="1" dirty="0" smtClean="0">
                <a:latin typeface="Times New Roman" panose="02020603050405020304" pitchFamily="18" charset="0"/>
              </a:rPr>
              <a:t>b) </a:t>
            </a:r>
            <a:r>
              <a:rPr lang="en-US" altLang="hu-HU" sz="2000" b="1" dirty="0" smtClean="0">
                <a:latin typeface="Times New Roman" panose="02020603050405020304" pitchFamily="18" charset="0"/>
              </a:rPr>
              <a:t>Rate </a:t>
            </a:r>
            <a:r>
              <a:rPr lang="en-US" altLang="hu-HU" sz="2000" b="1" dirty="0">
                <a:latin typeface="Times New Roman" panose="02020603050405020304" pitchFamily="18" charset="0"/>
              </a:rPr>
              <a:t>is a linear function thru’ origin (a straight line from C to E at the origin)</a:t>
            </a:r>
          </a:p>
        </p:txBody>
      </p:sp>
      <p:pic>
        <p:nvPicPr>
          <p:cNvPr id="6" name="Picture 5"/>
          <p:cNvPicPr>
            <a:picLocks noChangeAspect="1"/>
          </p:cNvPicPr>
          <p:nvPr/>
        </p:nvPicPr>
        <p:blipFill>
          <a:blip r:embed="rId2"/>
          <a:stretch>
            <a:fillRect/>
          </a:stretch>
        </p:blipFill>
        <p:spPr>
          <a:xfrm>
            <a:off x="6280075" y="2687354"/>
            <a:ext cx="4035902" cy="2822693"/>
          </a:xfrm>
          <a:prstGeom prst="rect">
            <a:avLst/>
          </a:prstGeom>
        </p:spPr>
      </p:pic>
      <p:pic>
        <p:nvPicPr>
          <p:cNvPr id="7" name="Picture 6"/>
          <p:cNvPicPr>
            <a:picLocks noChangeAspect="1"/>
          </p:cNvPicPr>
          <p:nvPr/>
        </p:nvPicPr>
        <p:blipFill>
          <a:blip r:embed="rId3"/>
          <a:stretch>
            <a:fillRect/>
          </a:stretch>
        </p:blipFill>
        <p:spPr>
          <a:xfrm>
            <a:off x="1113846" y="2687354"/>
            <a:ext cx="3754368" cy="3526785"/>
          </a:xfrm>
          <a:prstGeom prst="rect">
            <a:avLst/>
          </a:prstGeom>
        </p:spPr>
      </p:pic>
      <p:cxnSp>
        <p:nvCxnSpPr>
          <p:cNvPr id="9" name="Straight Connector 8"/>
          <p:cNvCxnSpPr/>
          <p:nvPr/>
        </p:nvCxnSpPr>
        <p:spPr>
          <a:xfrm flipH="1">
            <a:off x="6761408" y="3129566"/>
            <a:ext cx="1429556" cy="1287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20496" y="2944900"/>
            <a:ext cx="540912" cy="369332"/>
          </a:xfrm>
          <a:prstGeom prst="rect">
            <a:avLst/>
          </a:prstGeom>
          <a:noFill/>
        </p:spPr>
        <p:txBody>
          <a:bodyPr wrap="square" rtlCol="0">
            <a:spAutoFit/>
          </a:bodyPr>
          <a:lstStyle/>
          <a:p>
            <a:r>
              <a:rPr lang="id-ID" dirty="0" smtClean="0"/>
              <a:t>Rc</a:t>
            </a:r>
            <a:endParaRPr lang="id-ID" dirty="0"/>
          </a:p>
        </p:txBody>
      </p:sp>
      <p:cxnSp>
        <p:nvCxnSpPr>
          <p:cNvPr id="13" name="Straight Connector 12"/>
          <p:cNvCxnSpPr/>
          <p:nvPr/>
        </p:nvCxnSpPr>
        <p:spPr>
          <a:xfrm>
            <a:off x="8190964" y="3142445"/>
            <a:ext cx="0" cy="2047741"/>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989627" y="5499419"/>
            <a:ext cx="402674" cy="369332"/>
          </a:xfrm>
          <a:prstGeom prst="rect">
            <a:avLst/>
          </a:prstGeom>
          <a:noFill/>
        </p:spPr>
        <p:txBody>
          <a:bodyPr wrap="none" rtlCol="0">
            <a:spAutoFit/>
          </a:bodyPr>
          <a:lstStyle/>
          <a:p>
            <a:r>
              <a:rPr lang="id-ID" dirty="0" smtClean="0"/>
              <a:t>Xc</a:t>
            </a:r>
            <a:endParaRPr lang="id-ID" dirty="0"/>
          </a:p>
        </p:txBody>
      </p:sp>
    </p:spTree>
    <p:extLst>
      <p:ext uri="{BB962C8B-B14F-4D97-AF65-F5344CB8AC3E}">
        <p14:creationId xmlns:p14="http://schemas.microsoft.com/office/powerpoint/2010/main" val="969494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0"/>
          <p:cNvSpPr>
            <a:spLocks noChangeArrowheads="1"/>
          </p:cNvSpPr>
          <p:nvPr/>
        </p:nvSpPr>
        <p:spPr bwMode="auto">
          <a:xfrm>
            <a:off x="2209800" y="1524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id-ID" altLang="hu-HU" b="1" dirty="0" smtClean="0">
                <a:solidFill>
                  <a:schemeClr val="tx2"/>
                </a:solidFill>
                <a:latin typeface="Times New Roman" panose="02020603050405020304" pitchFamily="18" charset="0"/>
              </a:rPr>
              <a:t>PREDICTING </a:t>
            </a:r>
            <a:r>
              <a:rPr lang="en-US" altLang="hu-HU" b="1" dirty="0" smtClean="0">
                <a:solidFill>
                  <a:schemeClr val="tx2"/>
                </a:solidFill>
                <a:latin typeface="Times New Roman" panose="02020603050405020304" pitchFamily="18" charset="0"/>
              </a:rPr>
              <a:t>CONSTANT </a:t>
            </a:r>
            <a:r>
              <a:rPr lang="en-US" altLang="hu-HU" b="1" dirty="0">
                <a:solidFill>
                  <a:schemeClr val="tx2"/>
                </a:solidFill>
                <a:latin typeface="Times New Roman" panose="02020603050405020304" pitchFamily="18" charset="0"/>
              </a:rPr>
              <a:t>RATE OF DRYING PERIOD</a:t>
            </a:r>
            <a:endParaRPr lang="en-US" altLang="hu-HU" sz="3200" b="1" dirty="0">
              <a:solidFill>
                <a:schemeClr val="tx2"/>
              </a:solidFill>
              <a:latin typeface="Times New Roman" panose="02020603050405020304" pitchFamily="18" charset="0"/>
            </a:endParaRPr>
          </a:p>
        </p:txBody>
      </p:sp>
      <p:sp>
        <p:nvSpPr>
          <p:cNvPr id="59396" name="Text Box 11"/>
          <p:cNvSpPr txBox="1">
            <a:spLocks noChangeArrowheads="1"/>
          </p:cNvSpPr>
          <p:nvPr/>
        </p:nvSpPr>
        <p:spPr bwMode="auto">
          <a:xfrm>
            <a:off x="1752600" y="1219201"/>
            <a:ext cx="5257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marL="457200" indent="-457200"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Arial" panose="020B0604020202020204" pitchFamily="34" charset="0"/>
              <a:buNone/>
            </a:pPr>
            <a:r>
              <a:rPr lang="en-US" altLang="hu-HU" sz="2000" b="1">
                <a:latin typeface="Times New Roman" panose="02020603050405020304" pitchFamily="18" charset="0"/>
              </a:rPr>
              <a:t>Predicted mass-and-heat coefficients:</a:t>
            </a:r>
          </a:p>
        </p:txBody>
      </p:sp>
      <p:sp>
        <p:nvSpPr>
          <p:cNvPr id="59397" name="Text Box 12"/>
          <p:cNvSpPr txBox="1">
            <a:spLocks noChangeArrowheads="1"/>
          </p:cNvSpPr>
          <p:nvPr/>
        </p:nvSpPr>
        <p:spPr bwMode="auto">
          <a:xfrm>
            <a:off x="3886200" y="1590676"/>
            <a:ext cx="3657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Mass transfer of water vapour</a:t>
            </a:r>
          </a:p>
        </p:txBody>
      </p:sp>
      <p:sp>
        <p:nvSpPr>
          <p:cNvPr id="59398" name="Text Box 13"/>
          <p:cNvSpPr txBox="1">
            <a:spLocks noChangeArrowheads="1"/>
          </p:cNvSpPr>
          <p:nvPr/>
        </p:nvSpPr>
        <p:spPr bwMode="auto">
          <a:xfrm>
            <a:off x="3124200" y="3952876"/>
            <a:ext cx="68532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marL="457200" indent="-457200"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Arial" panose="020B0604020202020204" pitchFamily="34" charset="0"/>
              <a:buNone/>
            </a:pPr>
            <a:r>
              <a:rPr lang="en-US" altLang="hu-HU" sz="2000" b="1">
                <a:latin typeface="Times New Roman" panose="02020603050405020304" pitchFamily="18" charset="0"/>
              </a:rPr>
              <a:t>Steady-state :	rate of mass transfer = rate of heat transfer</a:t>
            </a:r>
          </a:p>
        </p:txBody>
      </p:sp>
      <p:sp>
        <p:nvSpPr>
          <p:cNvPr id="59399" name="Text Box 14"/>
          <p:cNvSpPr txBox="1">
            <a:spLocks noChangeArrowheads="1"/>
          </p:cNvSpPr>
          <p:nvPr/>
        </p:nvSpPr>
        <p:spPr bwMode="auto">
          <a:xfrm>
            <a:off x="2057400" y="838201"/>
            <a:ext cx="8305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dirty="0">
                <a:latin typeface="Times New Roman" panose="02020603050405020304" pitchFamily="18" charset="0"/>
              </a:rPr>
              <a:t>To determine the time required for drying from X</a:t>
            </a:r>
            <a:r>
              <a:rPr lang="en-US" altLang="hu-HU" sz="2000" b="1" baseline="-25000" dirty="0">
                <a:latin typeface="Times New Roman" panose="02020603050405020304" pitchFamily="18" charset="0"/>
              </a:rPr>
              <a:t>1 </a:t>
            </a:r>
            <a:r>
              <a:rPr lang="en-US" altLang="hu-HU" sz="2000" b="1" dirty="0">
                <a:latin typeface="Times New Roman" panose="02020603050405020304" pitchFamily="18" charset="0"/>
              </a:rPr>
              <a:t>to X</a:t>
            </a:r>
            <a:r>
              <a:rPr lang="en-US" altLang="hu-HU" sz="2000" b="1" baseline="-25000" dirty="0">
                <a:latin typeface="Times New Roman" panose="02020603050405020304" pitchFamily="18" charset="0"/>
              </a:rPr>
              <a:t>2</a:t>
            </a:r>
            <a:r>
              <a:rPr lang="en-US" altLang="hu-HU" sz="2000" b="1" dirty="0">
                <a:latin typeface="Times New Roman" panose="02020603050405020304" pitchFamily="18" charset="0"/>
              </a:rPr>
              <a:t>:</a:t>
            </a:r>
          </a:p>
        </p:txBody>
      </p:sp>
      <p:sp>
        <p:nvSpPr>
          <p:cNvPr id="59400" name="Text Box 15"/>
          <p:cNvSpPr txBox="1">
            <a:spLocks noChangeArrowheads="1"/>
          </p:cNvSpPr>
          <p:nvPr/>
        </p:nvSpPr>
        <p:spPr bwMode="auto">
          <a:xfrm>
            <a:off x="2976564" y="3495676"/>
            <a:ext cx="66246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Heat transfer furnishes the latent heat of evaporation</a:t>
            </a:r>
          </a:p>
        </p:txBody>
      </p:sp>
      <p:sp>
        <p:nvSpPr>
          <p:cNvPr id="59401" name="Text Box 16"/>
          <p:cNvSpPr txBox="1">
            <a:spLocks noChangeArrowheads="1"/>
          </p:cNvSpPr>
          <p:nvPr/>
        </p:nvSpPr>
        <p:spPr bwMode="auto">
          <a:xfrm>
            <a:off x="1828800" y="4495801"/>
            <a:ext cx="1828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Assumptions:</a:t>
            </a:r>
          </a:p>
        </p:txBody>
      </p:sp>
      <p:sp>
        <p:nvSpPr>
          <p:cNvPr id="59402" name="Text Box 17"/>
          <p:cNvSpPr txBox="1">
            <a:spLocks noChangeArrowheads="1"/>
          </p:cNvSpPr>
          <p:nvPr/>
        </p:nvSpPr>
        <p:spPr bwMode="auto">
          <a:xfrm>
            <a:off x="1981200" y="5019676"/>
            <a:ext cx="76962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marL="457200" indent="-457200"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Arial" panose="020B0604020202020204" pitchFamily="34" charset="0"/>
              <a:buAutoNum type="arabicPeriod"/>
            </a:pPr>
            <a:r>
              <a:rPr lang="en-US" altLang="hu-HU" sz="2000" b="1">
                <a:latin typeface="Times New Roman" panose="02020603050405020304" pitchFamily="18" charset="0"/>
              </a:rPr>
              <a:t>Only convective heat transfer to solid surface from hot gas to surface</a:t>
            </a:r>
          </a:p>
          <a:p>
            <a:pPr>
              <a:spcBef>
                <a:spcPct val="50000"/>
              </a:spcBef>
              <a:buFont typeface="Arial" panose="020B0604020202020204" pitchFamily="34" charset="0"/>
              <a:buAutoNum type="arabicPeriod"/>
            </a:pPr>
            <a:r>
              <a:rPr lang="en-US" altLang="hu-HU" sz="2000" b="1">
                <a:latin typeface="Times New Roman" panose="02020603050405020304" pitchFamily="18" charset="0"/>
              </a:rPr>
              <a:t>Mass transfer is from surface to hot gas</a:t>
            </a:r>
          </a:p>
        </p:txBody>
      </p:sp>
      <p:pic>
        <p:nvPicPr>
          <p:cNvPr id="59403" name="Picture 18" descr="Macintosh HD:Users:misinformationsystemmanager:Desktop:SKC4343 SEP. PROC I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057400"/>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986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11"/>
          <p:cNvSpPr txBox="1">
            <a:spLocks noChangeArrowheads="1"/>
          </p:cNvSpPr>
          <p:nvPr/>
        </p:nvSpPr>
        <p:spPr bwMode="auto">
          <a:xfrm>
            <a:off x="1774825" y="1557339"/>
            <a:ext cx="1066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marL="457200" indent="-457200"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Arial" panose="020B0604020202020204" pitchFamily="34" charset="0"/>
              <a:buNone/>
            </a:pPr>
            <a:r>
              <a:rPr lang="en-US" altLang="hu-HU" sz="2000" b="1">
                <a:latin typeface="Times New Roman" panose="02020603050405020304" pitchFamily="18" charset="0"/>
              </a:rPr>
              <a:t>where</a:t>
            </a:r>
          </a:p>
        </p:txBody>
      </p:sp>
      <p:sp>
        <p:nvSpPr>
          <p:cNvPr id="13318" name="Text Box 12"/>
          <p:cNvSpPr txBox="1">
            <a:spLocks noChangeArrowheads="1"/>
          </p:cNvSpPr>
          <p:nvPr/>
        </p:nvSpPr>
        <p:spPr bwMode="auto">
          <a:xfrm>
            <a:off x="2711450" y="2060576"/>
            <a:ext cx="3657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A = exposed drying area (m</a:t>
            </a:r>
            <a:r>
              <a:rPr lang="en-US" altLang="hu-HU" sz="2000" b="1" baseline="30000">
                <a:latin typeface="Times New Roman" panose="02020603050405020304" pitchFamily="18" charset="0"/>
              </a:rPr>
              <a:t>2</a:t>
            </a:r>
            <a:r>
              <a:rPr lang="en-US" altLang="hu-HU" sz="2000" b="1">
                <a:latin typeface="Times New Roman" panose="02020603050405020304" pitchFamily="18" charset="0"/>
              </a:rPr>
              <a:t>)</a:t>
            </a:r>
          </a:p>
        </p:txBody>
      </p:sp>
      <p:sp>
        <p:nvSpPr>
          <p:cNvPr id="13319" name="Text Box 13"/>
          <p:cNvSpPr txBox="1">
            <a:spLocks noChangeArrowheads="1"/>
          </p:cNvSpPr>
          <p:nvPr/>
        </p:nvSpPr>
        <p:spPr bwMode="auto">
          <a:xfrm>
            <a:off x="2566989" y="3068639"/>
            <a:ext cx="68532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marL="457200" indent="-457200"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Arial" panose="020B0604020202020204" pitchFamily="34" charset="0"/>
              <a:buNone/>
            </a:pPr>
            <a:r>
              <a:rPr lang="en-US" altLang="hu-HU" sz="2000" b="1">
                <a:latin typeface="Times New Roman" panose="02020603050405020304" pitchFamily="18" charset="0"/>
                <a:sym typeface="Symbol" panose="05050102010706020507" pitchFamily="18" charset="2"/>
              </a:rPr>
              <a:t></a:t>
            </a:r>
            <a:r>
              <a:rPr lang="en-US" altLang="hu-HU" sz="2000" b="1" baseline="-25000">
                <a:latin typeface="Times New Roman" panose="02020603050405020304" pitchFamily="18" charset="0"/>
                <a:sym typeface="Symbol" panose="05050102010706020507" pitchFamily="18" charset="2"/>
              </a:rPr>
              <a:t>W</a:t>
            </a:r>
            <a:r>
              <a:rPr lang="en-US" altLang="hu-HU" sz="2000" b="1">
                <a:latin typeface="Times New Roman" panose="02020603050405020304" pitchFamily="18" charset="0"/>
                <a:sym typeface="Symbol" panose="05050102010706020507" pitchFamily="18" charset="2"/>
              </a:rPr>
              <a:t> = latent heat at T</a:t>
            </a:r>
            <a:r>
              <a:rPr lang="en-US" altLang="hu-HU" sz="2000" b="1" baseline="-25000">
                <a:latin typeface="Times New Roman" panose="02020603050405020304" pitchFamily="18" charset="0"/>
                <a:sym typeface="Symbol" panose="05050102010706020507" pitchFamily="18" charset="2"/>
              </a:rPr>
              <a:t>W </a:t>
            </a:r>
            <a:r>
              <a:rPr lang="en-US" altLang="hu-HU" sz="2000" b="1">
                <a:latin typeface="Times New Roman" panose="02020603050405020304" pitchFamily="18" charset="0"/>
                <a:sym typeface="Symbol" panose="05050102010706020507" pitchFamily="18" charset="2"/>
              </a:rPr>
              <a:t>(J/kg)</a:t>
            </a:r>
            <a:endParaRPr lang="en-US" altLang="hu-HU" sz="2000" b="1">
              <a:latin typeface="Times New Roman" panose="02020603050405020304" pitchFamily="18" charset="0"/>
            </a:endParaRPr>
          </a:p>
        </p:txBody>
      </p:sp>
      <p:sp>
        <p:nvSpPr>
          <p:cNvPr id="13320" name="Text Box 14"/>
          <p:cNvSpPr txBox="1">
            <a:spLocks noChangeArrowheads="1"/>
          </p:cNvSpPr>
          <p:nvPr/>
        </p:nvSpPr>
        <p:spPr bwMode="auto">
          <a:xfrm>
            <a:off x="1992313" y="1125539"/>
            <a:ext cx="2514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dirty="0">
                <a:latin typeface="Times New Roman" panose="02020603050405020304" pitchFamily="18" charset="0"/>
              </a:rPr>
              <a:t>Rate of drying, R</a:t>
            </a:r>
            <a:r>
              <a:rPr lang="en-US" altLang="hu-HU" sz="2000" b="1" baseline="-25000" dirty="0">
                <a:latin typeface="Times New Roman" panose="02020603050405020304" pitchFamily="18" charset="0"/>
              </a:rPr>
              <a:t>C</a:t>
            </a:r>
            <a:r>
              <a:rPr lang="en-US" altLang="hu-HU" sz="2000" b="1" dirty="0">
                <a:latin typeface="Times New Roman" panose="02020603050405020304" pitchFamily="18" charset="0"/>
              </a:rPr>
              <a:t>:</a:t>
            </a:r>
          </a:p>
        </p:txBody>
      </p:sp>
      <p:sp>
        <p:nvSpPr>
          <p:cNvPr id="13321" name="Text Box 15"/>
          <p:cNvSpPr txBox="1">
            <a:spLocks noChangeArrowheads="1"/>
          </p:cNvSpPr>
          <p:nvPr/>
        </p:nvSpPr>
        <p:spPr bwMode="auto">
          <a:xfrm>
            <a:off x="2640014" y="2565401"/>
            <a:ext cx="66246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dirty="0">
                <a:latin typeface="Times New Roman" panose="02020603050405020304" pitchFamily="18" charset="0"/>
              </a:rPr>
              <a:t>T, T</a:t>
            </a:r>
            <a:r>
              <a:rPr lang="en-US" altLang="hu-HU" sz="2000" b="1" baseline="-25000" dirty="0">
                <a:latin typeface="Times New Roman" panose="02020603050405020304" pitchFamily="18" charset="0"/>
              </a:rPr>
              <a:t>W</a:t>
            </a:r>
            <a:r>
              <a:rPr lang="en-US" altLang="hu-HU" sz="2000" b="1" dirty="0">
                <a:latin typeface="Times New Roman" panose="02020603050405020304" pitchFamily="18" charset="0"/>
              </a:rPr>
              <a:t> = temp. of gas &amp; surface of solid, respectively (</a:t>
            </a:r>
            <a:r>
              <a:rPr lang="en-US" altLang="hu-HU" sz="2000" b="1" baseline="30000" dirty="0" err="1">
                <a:latin typeface="Times New Roman" panose="02020603050405020304" pitchFamily="18" charset="0"/>
              </a:rPr>
              <a:t>o</a:t>
            </a:r>
            <a:r>
              <a:rPr lang="en-US" altLang="hu-HU" sz="2000" b="1" dirty="0" err="1">
                <a:latin typeface="Times New Roman" panose="02020603050405020304" pitchFamily="18" charset="0"/>
              </a:rPr>
              <a:t>C</a:t>
            </a:r>
            <a:r>
              <a:rPr lang="en-US" altLang="hu-HU" sz="2000" b="1" dirty="0">
                <a:latin typeface="Times New Roman" panose="02020603050405020304" pitchFamily="18" charset="0"/>
              </a:rPr>
              <a:t>)</a:t>
            </a:r>
          </a:p>
        </p:txBody>
      </p:sp>
      <p:sp>
        <p:nvSpPr>
          <p:cNvPr id="13322" name="Text Box 16"/>
          <p:cNvSpPr txBox="1">
            <a:spLocks noChangeArrowheads="1"/>
          </p:cNvSpPr>
          <p:nvPr/>
        </p:nvSpPr>
        <p:spPr bwMode="auto">
          <a:xfrm>
            <a:off x="2640013" y="3573464"/>
            <a:ext cx="7696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M</a:t>
            </a:r>
            <a:r>
              <a:rPr lang="en-US" altLang="hu-HU" sz="2000" b="1" baseline="-25000">
                <a:latin typeface="Times New Roman" panose="02020603050405020304" pitchFamily="18" charset="0"/>
              </a:rPr>
              <a:t>A</a:t>
            </a:r>
            <a:r>
              <a:rPr lang="en-US" altLang="hu-HU" sz="2000" b="1">
                <a:latin typeface="Times New Roman" panose="02020603050405020304" pitchFamily="18" charset="0"/>
              </a:rPr>
              <a:t>,M</a:t>
            </a:r>
            <a:r>
              <a:rPr lang="en-US" altLang="hu-HU" sz="2000" b="1" baseline="-25000">
                <a:latin typeface="Times New Roman" panose="02020603050405020304" pitchFamily="18" charset="0"/>
              </a:rPr>
              <a:t>B</a:t>
            </a:r>
            <a:r>
              <a:rPr lang="en-US" altLang="hu-HU" sz="2000" b="1">
                <a:latin typeface="Times New Roman" panose="02020603050405020304" pitchFamily="18" charset="0"/>
              </a:rPr>
              <a:t> = molecular weight of water &amp; air, respectively</a:t>
            </a:r>
          </a:p>
        </p:txBody>
      </p:sp>
      <p:sp>
        <p:nvSpPr>
          <p:cNvPr id="13323" name="Text Box 17"/>
          <p:cNvSpPr txBox="1">
            <a:spLocks noChangeArrowheads="1"/>
          </p:cNvSpPr>
          <p:nvPr/>
        </p:nvSpPr>
        <p:spPr bwMode="auto">
          <a:xfrm>
            <a:off x="2566988" y="4149726"/>
            <a:ext cx="7696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marL="457200" indent="-457200"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Arial" panose="020B0604020202020204" pitchFamily="34" charset="0"/>
              <a:buNone/>
            </a:pPr>
            <a:r>
              <a:rPr lang="en-US" altLang="hu-HU" sz="2000" b="1">
                <a:latin typeface="Times New Roman" panose="02020603050405020304" pitchFamily="18" charset="0"/>
              </a:rPr>
              <a:t>h = heat-transfer coefficient (W/m</a:t>
            </a:r>
            <a:r>
              <a:rPr lang="en-US" altLang="hu-HU" sz="2000" b="1" baseline="30000">
                <a:latin typeface="Times New Roman" panose="02020603050405020304" pitchFamily="18" charset="0"/>
              </a:rPr>
              <a:t>2</a:t>
            </a:r>
            <a:r>
              <a:rPr lang="en-US" altLang="hu-HU" sz="2000" b="1">
                <a:latin typeface="Times New Roman" panose="02020603050405020304" pitchFamily="18" charset="0"/>
              </a:rPr>
              <a:t>.K)</a:t>
            </a:r>
          </a:p>
        </p:txBody>
      </p:sp>
      <p:graphicFrame>
        <p:nvGraphicFramePr>
          <p:cNvPr id="13314" name="Object 18"/>
          <p:cNvGraphicFramePr>
            <a:graphicFrameLocks noChangeAspect="1"/>
          </p:cNvGraphicFramePr>
          <p:nvPr/>
        </p:nvGraphicFramePr>
        <p:xfrm>
          <a:off x="4656138" y="1125538"/>
          <a:ext cx="3810000" cy="584200"/>
        </p:xfrm>
        <a:graphic>
          <a:graphicData uri="http://schemas.openxmlformats.org/presentationml/2006/ole">
            <mc:AlternateContent xmlns:mc="http://schemas.openxmlformats.org/markup-compatibility/2006">
              <mc:Choice xmlns:v="urn:schemas-microsoft-com:vml" Requires="v">
                <p:oleObj spid="_x0000_s1040" name="Equation" r:id="rId4" imgW="3810000" imgH="584200" progId="Equation.3">
                  <p:embed/>
                </p:oleObj>
              </mc:Choice>
              <mc:Fallback>
                <p:oleObj name="Equation" r:id="rId4" imgW="3810000" imgH="584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138" y="1125538"/>
                        <a:ext cx="3810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p:nvPr/>
        </p:nvSpPr>
        <p:spPr>
          <a:xfrm>
            <a:off x="2640013" y="4861481"/>
            <a:ext cx="4766177" cy="369332"/>
          </a:xfrm>
          <a:prstGeom prst="rect">
            <a:avLst/>
          </a:prstGeom>
          <a:noFill/>
        </p:spPr>
        <p:txBody>
          <a:bodyPr wrap="none" rtlCol="0">
            <a:spAutoFit/>
          </a:bodyPr>
          <a:lstStyle/>
          <a:p>
            <a:r>
              <a:rPr lang="id-ID" b="1" dirty="0" smtClean="0">
                <a:latin typeface="Times New Roman" panose="02020603050405020304" pitchFamily="18" charset="0"/>
                <a:cs typeface="Times New Roman" panose="02020603050405020304" pitchFamily="18" charset="0"/>
              </a:rPr>
              <a:t>Hw, H = absolute humidity, kg H2O/kg dry air</a:t>
            </a:r>
            <a:endParaRPr lang="id-ID"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123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18"/>
          <p:cNvSpPr txBox="1">
            <a:spLocks noChangeArrowheads="1"/>
          </p:cNvSpPr>
          <p:nvPr/>
        </p:nvSpPr>
        <p:spPr bwMode="auto">
          <a:xfrm>
            <a:off x="1992313" y="1412876"/>
            <a:ext cx="6477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Air flowing </a:t>
            </a:r>
            <a:r>
              <a:rPr lang="en-US" altLang="hu-HU" sz="2000" b="1">
                <a:solidFill>
                  <a:srgbClr val="FF0000"/>
                </a:solidFill>
                <a:latin typeface="Times New Roman" panose="02020603050405020304" pitchFamily="18" charset="0"/>
              </a:rPr>
              <a:t>parallel </a:t>
            </a:r>
            <a:r>
              <a:rPr lang="en-US" altLang="hu-HU" sz="2000" b="1">
                <a:latin typeface="Times New Roman" panose="02020603050405020304" pitchFamily="18" charset="0"/>
              </a:rPr>
              <a:t>to the drying surface                          (T = 45-150</a:t>
            </a:r>
            <a:r>
              <a:rPr lang="en-US" altLang="hu-HU" sz="2000" b="1" baseline="30000">
                <a:latin typeface="Times New Roman" panose="02020603050405020304" pitchFamily="18" charset="0"/>
              </a:rPr>
              <a:t>o</a:t>
            </a:r>
            <a:r>
              <a:rPr lang="en-US" altLang="hu-HU" sz="2000" b="1">
                <a:latin typeface="Times New Roman" panose="02020603050405020304" pitchFamily="18" charset="0"/>
              </a:rPr>
              <a:t>C, G = 2450 -29300 kg/h.m</a:t>
            </a:r>
            <a:r>
              <a:rPr lang="en-US" altLang="hu-HU" sz="2000" b="1" baseline="30000">
                <a:latin typeface="Times New Roman" panose="02020603050405020304" pitchFamily="18" charset="0"/>
              </a:rPr>
              <a:t>2</a:t>
            </a:r>
            <a:r>
              <a:rPr lang="en-US" altLang="hu-HU" sz="2000" b="1">
                <a:latin typeface="Times New Roman" panose="02020603050405020304" pitchFamily="18" charset="0"/>
              </a:rPr>
              <a:t>, </a:t>
            </a:r>
            <a:r>
              <a:rPr lang="en-US" altLang="hu-HU" sz="2000" b="1">
                <a:latin typeface="Times New Roman" panose="02020603050405020304" pitchFamily="18" charset="0"/>
                <a:sym typeface="Symbol" panose="05050102010706020507" pitchFamily="18" charset="2"/>
              </a:rPr>
              <a:t> = 0.61-7.6 m/s)</a:t>
            </a:r>
            <a:endParaRPr lang="en-US" altLang="hu-HU" sz="2000" b="1">
              <a:latin typeface="Times New Roman" panose="02020603050405020304" pitchFamily="18" charset="0"/>
            </a:endParaRPr>
          </a:p>
        </p:txBody>
      </p:sp>
      <p:sp>
        <p:nvSpPr>
          <p:cNvPr id="14342" name="Text Box 19"/>
          <p:cNvSpPr txBox="1">
            <a:spLocks noChangeArrowheads="1"/>
          </p:cNvSpPr>
          <p:nvPr/>
        </p:nvSpPr>
        <p:spPr bwMode="auto">
          <a:xfrm>
            <a:off x="2208213" y="2205039"/>
            <a:ext cx="2057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h = 0.0204G</a:t>
            </a:r>
            <a:r>
              <a:rPr lang="en-US" altLang="hu-HU" sz="2000" b="1" baseline="30000">
                <a:latin typeface="Times New Roman" panose="02020603050405020304" pitchFamily="18" charset="0"/>
              </a:rPr>
              <a:t>0.8</a:t>
            </a:r>
            <a:endParaRPr lang="en-US" altLang="hu-HU" sz="2000" b="1">
              <a:latin typeface="Times New Roman" panose="02020603050405020304" pitchFamily="18" charset="0"/>
            </a:endParaRPr>
          </a:p>
        </p:txBody>
      </p:sp>
      <p:sp>
        <p:nvSpPr>
          <p:cNvPr id="14343" name="Text Box 20"/>
          <p:cNvSpPr txBox="1">
            <a:spLocks noChangeArrowheads="1"/>
          </p:cNvSpPr>
          <p:nvPr/>
        </p:nvSpPr>
        <p:spPr bwMode="auto">
          <a:xfrm>
            <a:off x="1919288" y="2852739"/>
            <a:ext cx="6553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Air flowing </a:t>
            </a:r>
            <a:r>
              <a:rPr lang="en-US" altLang="hu-HU" sz="2000" b="1">
                <a:solidFill>
                  <a:srgbClr val="FF0000"/>
                </a:solidFill>
                <a:latin typeface="Times New Roman" panose="02020603050405020304" pitchFamily="18" charset="0"/>
              </a:rPr>
              <a:t>perpendicular</a:t>
            </a:r>
            <a:r>
              <a:rPr lang="en-US" altLang="hu-HU" sz="2000" b="1">
                <a:latin typeface="Times New Roman" panose="02020603050405020304" pitchFamily="18" charset="0"/>
              </a:rPr>
              <a:t> to the drying surface                     (G = 3900 -19500 kg/h.m</a:t>
            </a:r>
            <a:r>
              <a:rPr lang="en-US" altLang="hu-HU" sz="2000" b="1" baseline="30000">
                <a:latin typeface="Times New Roman" panose="02020603050405020304" pitchFamily="18" charset="0"/>
              </a:rPr>
              <a:t>2</a:t>
            </a:r>
            <a:r>
              <a:rPr lang="en-US" altLang="hu-HU" sz="2000" b="1">
                <a:latin typeface="Times New Roman" panose="02020603050405020304" pitchFamily="18" charset="0"/>
              </a:rPr>
              <a:t>, </a:t>
            </a:r>
            <a:r>
              <a:rPr lang="en-US" altLang="hu-HU" sz="2000" b="1">
                <a:latin typeface="Times New Roman" panose="02020603050405020304" pitchFamily="18" charset="0"/>
                <a:sym typeface="Symbol" panose="05050102010706020507" pitchFamily="18" charset="2"/>
              </a:rPr>
              <a:t> = 0.9-4.6 m/s)</a:t>
            </a:r>
            <a:endParaRPr lang="en-US" altLang="hu-HU" sz="2000" b="1">
              <a:latin typeface="Times New Roman" panose="02020603050405020304" pitchFamily="18" charset="0"/>
            </a:endParaRPr>
          </a:p>
        </p:txBody>
      </p:sp>
      <p:sp>
        <p:nvSpPr>
          <p:cNvPr id="14344" name="Text Box 21"/>
          <p:cNvSpPr txBox="1">
            <a:spLocks noChangeArrowheads="1"/>
          </p:cNvSpPr>
          <p:nvPr/>
        </p:nvSpPr>
        <p:spPr bwMode="auto">
          <a:xfrm>
            <a:off x="2279650" y="3789364"/>
            <a:ext cx="2057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h = 1.17G</a:t>
            </a:r>
            <a:r>
              <a:rPr lang="en-US" altLang="hu-HU" sz="2000" b="1" baseline="30000">
                <a:latin typeface="Times New Roman" panose="02020603050405020304" pitchFamily="18" charset="0"/>
              </a:rPr>
              <a:t>0.37</a:t>
            </a:r>
            <a:endParaRPr lang="en-US" altLang="hu-HU" sz="2000" b="1">
              <a:latin typeface="Times New Roman" panose="02020603050405020304" pitchFamily="18" charset="0"/>
            </a:endParaRPr>
          </a:p>
        </p:txBody>
      </p:sp>
      <p:sp>
        <p:nvSpPr>
          <p:cNvPr id="14345" name="Text Box 22"/>
          <p:cNvSpPr txBox="1">
            <a:spLocks noChangeArrowheads="1"/>
          </p:cNvSpPr>
          <p:nvPr/>
        </p:nvSpPr>
        <p:spPr bwMode="auto">
          <a:xfrm>
            <a:off x="5591175" y="4292601"/>
            <a:ext cx="3886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where	G = mass velocity =</a:t>
            </a:r>
            <a:r>
              <a:rPr lang="en-US" altLang="hu-HU" sz="2000" b="1">
                <a:latin typeface="Times New Roman" panose="02020603050405020304" pitchFamily="18" charset="0"/>
                <a:sym typeface="Symbol" panose="05050102010706020507" pitchFamily="18" charset="2"/>
              </a:rPr>
              <a:t></a:t>
            </a:r>
            <a:endParaRPr lang="en-US" altLang="hu-HU" b="1">
              <a:sym typeface="Symbol" panose="05050102010706020507" pitchFamily="18" charset="2"/>
            </a:endParaRPr>
          </a:p>
        </p:txBody>
      </p:sp>
      <p:sp>
        <p:nvSpPr>
          <p:cNvPr id="14346" name="Text Box 23"/>
          <p:cNvSpPr txBox="1">
            <a:spLocks noChangeArrowheads="1"/>
          </p:cNvSpPr>
          <p:nvPr/>
        </p:nvSpPr>
        <p:spPr bwMode="auto">
          <a:xfrm>
            <a:off x="1774825" y="4797426"/>
            <a:ext cx="8305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75" tIns="42488" rIns="84975" bIns="42488">
            <a:spAutoFit/>
          </a:bodyPr>
          <a:lstStyle>
            <a:lvl1pPr defTabSz="849313">
              <a:defRPr sz="2400">
                <a:solidFill>
                  <a:schemeClr val="tx1"/>
                </a:solidFill>
                <a:latin typeface="Arial" panose="020B0604020202020204" pitchFamily="34" charset="0"/>
                <a:ea typeface="ヒラギノ角ゴ Pro W3" charset="-128"/>
              </a:defRPr>
            </a:lvl1pPr>
            <a:lvl2pPr marL="742950" indent="-285750" defTabSz="849313">
              <a:defRPr sz="2400">
                <a:solidFill>
                  <a:schemeClr val="tx1"/>
                </a:solidFill>
                <a:latin typeface="Arial" panose="020B0604020202020204" pitchFamily="34" charset="0"/>
                <a:ea typeface="ヒラギノ角ゴ Pro W3" charset="-128"/>
              </a:defRPr>
            </a:lvl2pPr>
            <a:lvl3pPr marL="1143000" indent="-228600" defTabSz="849313">
              <a:defRPr sz="2400">
                <a:solidFill>
                  <a:schemeClr val="tx1"/>
                </a:solidFill>
                <a:latin typeface="Arial" panose="020B0604020202020204" pitchFamily="34" charset="0"/>
                <a:ea typeface="ヒラギノ角ゴ Pro W3" charset="-128"/>
              </a:defRPr>
            </a:lvl3pPr>
            <a:lvl4pPr marL="1600200" indent="-228600" defTabSz="849313">
              <a:defRPr sz="2400">
                <a:solidFill>
                  <a:schemeClr val="tx1"/>
                </a:solidFill>
                <a:latin typeface="Arial" panose="020B0604020202020204" pitchFamily="34" charset="0"/>
                <a:ea typeface="ヒラギノ角ゴ Pro W3" charset="-128"/>
              </a:defRPr>
            </a:lvl4pPr>
            <a:lvl5pPr marL="2057400" indent="-228600" defTabSz="849313">
              <a:defRPr sz="2400">
                <a:solidFill>
                  <a:schemeClr val="tx1"/>
                </a:solidFill>
                <a:latin typeface="Arial" panose="020B0604020202020204" pitchFamily="34" charset="0"/>
                <a:ea typeface="ヒラギノ角ゴ Pro W3" charset="-128"/>
              </a:defRPr>
            </a:lvl5pPr>
            <a:lvl6pPr marL="25146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84931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50000"/>
              </a:spcBef>
              <a:buFont typeface="Times" panose="02020603050405020304" pitchFamily="18" charset="0"/>
              <a:buNone/>
            </a:pPr>
            <a:r>
              <a:rPr lang="en-US" altLang="hu-HU" sz="2000" b="1">
                <a:latin typeface="Times New Roman" panose="02020603050405020304" pitchFamily="18" charset="0"/>
              </a:rPr>
              <a:t>To determine the time required for drying from X</a:t>
            </a:r>
            <a:r>
              <a:rPr lang="en-US" altLang="hu-HU" sz="2000" b="1" baseline="-25000">
                <a:latin typeface="Times New Roman" panose="02020603050405020304" pitchFamily="18" charset="0"/>
              </a:rPr>
              <a:t>1 </a:t>
            </a:r>
            <a:r>
              <a:rPr lang="en-US" altLang="hu-HU" sz="2000" b="1">
                <a:latin typeface="Times New Roman" panose="02020603050405020304" pitchFamily="18" charset="0"/>
              </a:rPr>
              <a:t>to X</a:t>
            </a:r>
            <a:r>
              <a:rPr lang="en-US" altLang="hu-HU" sz="2000" b="1" baseline="-25000">
                <a:latin typeface="Times New Roman" panose="02020603050405020304" pitchFamily="18" charset="0"/>
              </a:rPr>
              <a:t>2</a:t>
            </a:r>
            <a:r>
              <a:rPr lang="en-US" altLang="hu-HU" sz="2000" b="1">
                <a:latin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3308350" y="5385381"/>
            <a:ext cx="4683181" cy="978908"/>
          </a:xfrm>
          <a:prstGeom prst="rect">
            <a:avLst/>
          </a:prstGeom>
        </p:spPr>
      </p:pic>
      <p:pic>
        <p:nvPicPr>
          <p:cNvPr id="4" name="Picture 3"/>
          <p:cNvPicPr>
            <a:picLocks noChangeAspect="1"/>
          </p:cNvPicPr>
          <p:nvPr/>
        </p:nvPicPr>
        <p:blipFill>
          <a:blip r:embed="rId4"/>
          <a:stretch>
            <a:fillRect/>
          </a:stretch>
        </p:blipFill>
        <p:spPr>
          <a:xfrm>
            <a:off x="8469313" y="1743725"/>
            <a:ext cx="1421662" cy="353926"/>
          </a:xfrm>
          <a:prstGeom prst="rect">
            <a:avLst/>
          </a:prstGeom>
        </p:spPr>
      </p:pic>
    </p:spTree>
    <p:extLst>
      <p:ext uri="{BB962C8B-B14F-4D97-AF65-F5344CB8AC3E}">
        <p14:creationId xmlns:p14="http://schemas.microsoft.com/office/powerpoint/2010/main" val="1179227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8360" y="2215167"/>
            <a:ext cx="8761843" cy="2501055"/>
          </a:xfrm>
          <a:prstGeom prst="rect">
            <a:avLst/>
          </a:prstGeom>
        </p:spPr>
      </p:pic>
    </p:spTree>
    <p:extLst>
      <p:ext uri="{BB962C8B-B14F-4D97-AF65-F5344CB8AC3E}">
        <p14:creationId xmlns:p14="http://schemas.microsoft.com/office/powerpoint/2010/main" val="3303742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3939" y="613892"/>
            <a:ext cx="6463753" cy="300508"/>
          </a:xfrm>
          <a:prstGeom prst="rect">
            <a:avLst/>
          </a:prstGeom>
        </p:spPr>
      </p:pic>
      <p:pic>
        <p:nvPicPr>
          <p:cNvPr id="3" name="Picture 2"/>
          <p:cNvPicPr>
            <a:picLocks noChangeAspect="1"/>
          </p:cNvPicPr>
          <p:nvPr/>
        </p:nvPicPr>
        <p:blipFill>
          <a:blip r:embed="rId3"/>
          <a:stretch>
            <a:fillRect/>
          </a:stretch>
        </p:blipFill>
        <p:spPr>
          <a:xfrm>
            <a:off x="2155232" y="914400"/>
            <a:ext cx="5914017" cy="833718"/>
          </a:xfrm>
          <a:prstGeom prst="rect">
            <a:avLst/>
          </a:prstGeom>
        </p:spPr>
      </p:pic>
      <p:pic>
        <p:nvPicPr>
          <p:cNvPr id="4" name="Picture 3"/>
          <p:cNvPicPr>
            <a:picLocks noChangeAspect="1"/>
          </p:cNvPicPr>
          <p:nvPr/>
        </p:nvPicPr>
        <p:blipFill>
          <a:blip r:embed="rId4"/>
          <a:stretch>
            <a:fillRect/>
          </a:stretch>
        </p:blipFill>
        <p:spPr>
          <a:xfrm>
            <a:off x="2331890" y="1931547"/>
            <a:ext cx="5170004" cy="1134382"/>
          </a:xfrm>
          <a:prstGeom prst="rect">
            <a:avLst/>
          </a:prstGeom>
        </p:spPr>
      </p:pic>
      <p:pic>
        <p:nvPicPr>
          <p:cNvPr id="5" name="Picture 4"/>
          <p:cNvPicPr>
            <a:picLocks noChangeAspect="1"/>
          </p:cNvPicPr>
          <p:nvPr/>
        </p:nvPicPr>
        <p:blipFill>
          <a:blip r:embed="rId5"/>
          <a:stretch>
            <a:fillRect/>
          </a:stretch>
        </p:blipFill>
        <p:spPr>
          <a:xfrm>
            <a:off x="2214500" y="3249357"/>
            <a:ext cx="5314708" cy="1941207"/>
          </a:xfrm>
          <a:prstGeom prst="rect">
            <a:avLst/>
          </a:prstGeom>
        </p:spPr>
      </p:pic>
      <p:pic>
        <p:nvPicPr>
          <p:cNvPr id="6" name="Picture 5"/>
          <p:cNvPicPr>
            <a:picLocks noChangeAspect="1"/>
          </p:cNvPicPr>
          <p:nvPr/>
        </p:nvPicPr>
        <p:blipFill>
          <a:blip r:embed="rId6"/>
          <a:stretch>
            <a:fillRect/>
          </a:stretch>
        </p:blipFill>
        <p:spPr>
          <a:xfrm>
            <a:off x="2214500" y="5373992"/>
            <a:ext cx="5524570" cy="1026808"/>
          </a:xfrm>
          <a:prstGeom prst="rect">
            <a:avLst/>
          </a:prstGeom>
        </p:spPr>
      </p:pic>
    </p:spTree>
    <p:extLst>
      <p:ext uri="{BB962C8B-B14F-4D97-AF65-F5344CB8AC3E}">
        <p14:creationId xmlns:p14="http://schemas.microsoft.com/office/powerpoint/2010/main" val="479706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7576" y="759704"/>
            <a:ext cx="7056963" cy="732920"/>
          </a:xfrm>
          <a:prstGeom prst="rect">
            <a:avLst/>
          </a:prstGeom>
        </p:spPr>
      </p:pic>
      <p:pic>
        <p:nvPicPr>
          <p:cNvPr id="3" name="Picture 2"/>
          <p:cNvPicPr>
            <a:picLocks noChangeAspect="1"/>
          </p:cNvPicPr>
          <p:nvPr/>
        </p:nvPicPr>
        <p:blipFill>
          <a:blip r:embed="rId3"/>
          <a:stretch>
            <a:fillRect/>
          </a:stretch>
        </p:blipFill>
        <p:spPr>
          <a:xfrm>
            <a:off x="1827576" y="1726042"/>
            <a:ext cx="6409622" cy="1775490"/>
          </a:xfrm>
          <a:prstGeom prst="rect">
            <a:avLst/>
          </a:prstGeom>
        </p:spPr>
      </p:pic>
      <p:pic>
        <p:nvPicPr>
          <p:cNvPr id="4" name="Picture 3"/>
          <p:cNvPicPr>
            <a:picLocks noChangeAspect="1"/>
          </p:cNvPicPr>
          <p:nvPr/>
        </p:nvPicPr>
        <p:blipFill>
          <a:blip r:embed="rId4"/>
          <a:stretch>
            <a:fillRect/>
          </a:stretch>
        </p:blipFill>
        <p:spPr>
          <a:xfrm>
            <a:off x="2294801" y="4198762"/>
            <a:ext cx="6891298" cy="1166613"/>
          </a:xfrm>
          <a:prstGeom prst="rect">
            <a:avLst/>
          </a:prstGeom>
        </p:spPr>
      </p:pic>
    </p:spTree>
    <p:extLst>
      <p:ext uri="{BB962C8B-B14F-4D97-AF65-F5344CB8AC3E}">
        <p14:creationId xmlns:p14="http://schemas.microsoft.com/office/powerpoint/2010/main" val="3798935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0838" y="496600"/>
            <a:ext cx="4988497" cy="3513047"/>
          </a:xfrm>
          <a:prstGeom prst="rect">
            <a:avLst/>
          </a:prstGeom>
        </p:spPr>
      </p:pic>
      <p:pic>
        <p:nvPicPr>
          <p:cNvPr id="5" name="Picture 4"/>
          <p:cNvPicPr>
            <a:picLocks noChangeAspect="1"/>
          </p:cNvPicPr>
          <p:nvPr/>
        </p:nvPicPr>
        <p:blipFill>
          <a:blip r:embed="rId3"/>
          <a:stretch>
            <a:fillRect/>
          </a:stretch>
        </p:blipFill>
        <p:spPr>
          <a:xfrm>
            <a:off x="5769335" y="2253124"/>
            <a:ext cx="6084206" cy="2557809"/>
          </a:xfrm>
          <a:prstGeom prst="rect">
            <a:avLst/>
          </a:prstGeom>
        </p:spPr>
      </p:pic>
      <p:pic>
        <p:nvPicPr>
          <p:cNvPr id="6" name="Picture 5"/>
          <p:cNvPicPr>
            <a:picLocks noChangeAspect="1"/>
          </p:cNvPicPr>
          <p:nvPr/>
        </p:nvPicPr>
        <p:blipFill>
          <a:blip r:embed="rId4"/>
          <a:stretch>
            <a:fillRect/>
          </a:stretch>
        </p:blipFill>
        <p:spPr>
          <a:xfrm>
            <a:off x="6198216" y="5344732"/>
            <a:ext cx="4857947" cy="942059"/>
          </a:xfrm>
          <a:prstGeom prst="rect">
            <a:avLst/>
          </a:prstGeom>
        </p:spPr>
      </p:pic>
    </p:spTree>
    <p:extLst>
      <p:ext uri="{BB962C8B-B14F-4D97-AF65-F5344CB8AC3E}">
        <p14:creationId xmlns:p14="http://schemas.microsoft.com/office/powerpoint/2010/main" val="2274900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08213" y="188913"/>
            <a:ext cx="7772400" cy="1143000"/>
          </a:xfrm>
        </p:spPr>
        <p:txBody>
          <a:bodyPr/>
          <a:lstStyle/>
          <a:p>
            <a:r>
              <a:rPr lang="id-ID" altLang="hu-HU" sz="3600" u="sng" dirty="0" smtClean="0"/>
              <a:t>Contoh</a:t>
            </a:r>
            <a:r>
              <a:rPr lang="en-US" altLang="hu-HU" dirty="0" smtClean="0"/>
              <a:t> </a:t>
            </a:r>
          </a:p>
        </p:txBody>
      </p:sp>
      <p:sp>
        <p:nvSpPr>
          <p:cNvPr id="60419" name="Rectangle 3"/>
          <p:cNvSpPr>
            <a:spLocks noGrp="1" noChangeArrowheads="1"/>
          </p:cNvSpPr>
          <p:nvPr>
            <p:ph type="body" idx="1"/>
          </p:nvPr>
        </p:nvSpPr>
        <p:spPr>
          <a:xfrm>
            <a:off x="2208213" y="1341438"/>
            <a:ext cx="7772400" cy="4114800"/>
          </a:xfrm>
        </p:spPr>
        <p:txBody>
          <a:bodyPr>
            <a:normAutofit fontScale="92500"/>
          </a:bodyPr>
          <a:lstStyle/>
          <a:p>
            <a:pPr>
              <a:lnSpc>
                <a:spcPct val="80000"/>
              </a:lnSpc>
            </a:pPr>
            <a:r>
              <a:rPr lang="en-US" altLang="hu-HU" sz="2400"/>
              <a:t>A granular insoluble solid material wet with water is being dried in the constant-rate period in a pan 0.61m x 0.61m and the depth of material is 25.4 mm. The sides and bottom are insulated. Air flows parallel to the top drying surface at a velocity of 3.05 m/s and has a dry bulb temperature of 60</a:t>
            </a:r>
            <a:r>
              <a:rPr lang="en-US" altLang="hu-HU" sz="2400" baseline="30000"/>
              <a:t>o</a:t>
            </a:r>
            <a:r>
              <a:rPr lang="en-US" altLang="hu-HU" sz="2400"/>
              <a:t>C and a wet bulb temperature of 29.4</a:t>
            </a:r>
            <a:r>
              <a:rPr lang="en-US" altLang="hu-HU" sz="2400" baseline="30000"/>
              <a:t>o</a:t>
            </a:r>
            <a:r>
              <a:rPr lang="en-US" altLang="hu-HU" sz="2400"/>
              <a:t>C. The pan contains 11.34 kg of dry solid having a free moisture content of 0.35 kg H</a:t>
            </a:r>
            <a:r>
              <a:rPr lang="en-US" altLang="hu-HU" sz="2400" baseline="-25000"/>
              <a:t>2</a:t>
            </a:r>
            <a:r>
              <a:rPr lang="en-US" altLang="hu-HU" sz="2400"/>
              <a:t>O/kg dry solid, and the material is to be dried in the constant-rate period to 0.22 kg H</a:t>
            </a:r>
            <a:r>
              <a:rPr lang="en-US" altLang="hu-HU" sz="2400" baseline="-25000"/>
              <a:t>2</a:t>
            </a:r>
            <a:r>
              <a:rPr lang="en-US" altLang="hu-HU" sz="2400"/>
              <a:t>O/kg dry solid.</a:t>
            </a:r>
          </a:p>
          <a:p>
            <a:pPr>
              <a:lnSpc>
                <a:spcPct val="80000"/>
              </a:lnSpc>
            </a:pPr>
            <a:endParaRPr lang="en-US" altLang="hu-HU" sz="2400"/>
          </a:p>
          <a:p>
            <a:pPr lvl="1">
              <a:lnSpc>
                <a:spcPct val="80000"/>
              </a:lnSpc>
              <a:buFontTx/>
              <a:buNone/>
            </a:pPr>
            <a:r>
              <a:rPr lang="en-US" altLang="hu-HU"/>
              <a:t>a) Predict the drying rate period and the time in hours needed.</a:t>
            </a:r>
          </a:p>
          <a:p>
            <a:pPr lvl="1">
              <a:lnSpc>
                <a:spcPct val="80000"/>
              </a:lnSpc>
              <a:buFontTx/>
              <a:buNone/>
            </a:pPr>
            <a:r>
              <a:rPr lang="en-US" altLang="hu-HU"/>
              <a:t>b) Predict the time needed if the depth of material is increased to 44.5 mm</a:t>
            </a:r>
          </a:p>
        </p:txBody>
      </p:sp>
    </p:spTree>
    <p:extLst>
      <p:ext uri="{BB962C8B-B14F-4D97-AF65-F5344CB8AC3E}">
        <p14:creationId xmlns:p14="http://schemas.microsoft.com/office/powerpoint/2010/main" val="466966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Bahnschrift" panose="020B0502040204020203" pitchFamily="34" charset="0"/>
              </a:rPr>
              <a:t>JENIS ALAT PENGERING</a:t>
            </a:r>
            <a:endParaRPr lang="id-ID" dirty="0">
              <a:latin typeface="Bahnschrift" panose="020B0502040204020203" pitchFamily="34" charset="0"/>
            </a:endParaRPr>
          </a:p>
        </p:txBody>
      </p:sp>
      <p:pic>
        <p:nvPicPr>
          <p:cNvPr id="3" name="Picture 2"/>
          <p:cNvPicPr>
            <a:picLocks noChangeAspect="1"/>
          </p:cNvPicPr>
          <p:nvPr/>
        </p:nvPicPr>
        <p:blipFill>
          <a:blip r:embed="rId2"/>
          <a:stretch>
            <a:fillRect/>
          </a:stretch>
        </p:blipFill>
        <p:spPr>
          <a:xfrm>
            <a:off x="-30397" y="1680786"/>
            <a:ext cx="12222397" cy="4946066"/>
          </a:xfrm>
          <a:prstGeom prst="rect">
            <a:avLst/>
          </a:prstGeom>
        </p:spPr>
      </p:pic>
    </p:spTree>
    <p:extLst>
      <p:ext uri="{BB962C8B-B14F-4D97-AF65-F5344CB8AC3E}">
        <p14:creationId xmlns:p14="http://schemas.microsoft.com/office/powerpoint/2010/main" val="343253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294410" y="1205243"/>
            <a:ext cx="9482138" cy="4327525"/>
          </a:xfrm>
        </p:spPr>
      </p:pic>
    </p:spTree>
    <p:extLst>
      <p:ext uri="{BB962C8B-B14F-4D97-AF65-F5344CB8AC3E}">
        <p14:creationId xmlns:p14="http://schemas.microsoft.com/office/powerpoint/2010/main" val="2184404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Batch dryer</a:t>
            </a:r>
            <a:endParaRPr lang="id-ID" dirty="0"/>
          </a:p>
        </p:txBody>
      </p:sp>
      <p:sp>
        <p:nvSpPr>
          <p:cNvPr id="3" name="Content Placeholder 2"/>
          <p:cNvSpPr>
            <a:spLocks noGrp="1"/>
          </p:cNvSpPr>
          <p:nvPr>
            <p:ph sz="half" idx="1"/>
          </p:nvPr>
        </p:nvSpPr>
        <p:spPr/>
        <p:txBody>
          <a:bodyPr/>
          <a:lstStyle/>
          <a:p>
            <a:r>
              <a:rPr lang="id-ID" dirty="0" smtClean="0"/>
              <a:t>Digunakan untuk kapasitas produksi di bawah 50 kg/jam</a:t>
            </a:r>
            <a:endParaRPr lang="id-ID" dirty="0"/>
          </a:p>
        </p:txBody>
      </p:sp>
      <p:sp>
        <p:nvSpPr>
          <p:cNvPr id="4" name="Content Placeholder 3"/>
          <p:cNvSpPr>
            <a:spLocks noGrp="1"/>
          </p:cNvSpPr>
          <p:nvPr>
            <p:ph sz="half" idx="2"/>
          </p:nvPr>
        </p:nvSpPr>
        <p:spPr/>
        <p:txBody>
          <a:bodyPr/>
          <a:lstStyle/>
          <a:p>
            <a:endParaRPr lang="id-ID"/>
          </a:p>
        </p:txBody>
      </p:sp>
    </p:spTree>
    <p:extLst>
      <p:ext uri="{BB962C8B-B14F-4D97-AF65-F5344CB8AC3E}">
        <p14:creationId xmlns:p14="http://schemas.microsoft.com/office/powerpoint/2010/main" val="772586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Tray Dryers</a:t>
            </a:r>
            <a:r>
              <a:rPr lang="en-US" dirty="0" smtClean="0"/>
              <a:t/>
            </a:r>
            <a:br>
              <a:rPr lang="en-US" dirty="0" smtClean="0"/>
            </a:br>
            <a:endParaRPr lang="id-ID" dirty="0"/>
          </a:p>
        </p:txBody>
      </p:sp>
      <p:sp>
        <p:nvSpPr>
          <p:cNvPr id="4" name="Content Placeholder 3"/>
          <p:cNvSpPr>
            <a:spLocks noGrp="1"/>
          </p:cNvSpPr>
          <p:nvPr>
            <p:ph sz="half" idx="1"/>
          </p:nvPr>
        </p:nvSpPr>
        <p:spPr>
          <a:xfrm>
            <a:off x="735169" y="1258955"/>
            <a:ext cx="10912482" cy="1647304"/>
          </a:xfrm>
        </p:spPr>
        <p:txBody>
          <a:bodyPr>
            <a:normAutofit/>
          </a:bodyPr>
          <a:lstStyle/>
          <a:p>
            <a:r>
              <a:rPr lang="en-US" sz="2000" dirty="0" smtClean="0"/>
              <a:t>In </a:t>
            </a:r>
            <a:r>
              <a:rPr lang="en-US" sz="2000" dirty="0"/>
              <a:t>tray dryers, the food is spread out, generally quite thinly, on trays in which the drying takes place. </a:t>
            </a:r>
            <a:endParaRPr lang="id-ID" sz="2000" dirty="0" smtClean="0"/>
          </a:p>
          <a:p>
            <a:r>
              <a:rPr lang="en-US" sz="2000" dirty="0" smtClean="0"/>
              <a:t>Heating </a:t>
            </a:r>
            <a:r>
              <a:rPr lang="en-US" sz="2000" dirty="0"/>
              <a:t>may be by an air current sweeping across the trays, by conduction from heated trays or heated shelves on which the trays lie, or by radiation from heated surfaces. </a:t>
            </a:r>
            <a:endParaRPr lang="id-ID" sz="2000" dirty="0" smtClean="0"/>
          </a:p>
          <a:p>
            <a:r>
              <a:rPr lang="en-US" sz="2000" dirty="0" smtClean="0"/>
              <a:t>Most </a:t>
            </a:r>
            <a:r>
              <a:rPr lang="en-US" sz="2000" dirty="0"/>
              <a:t>tray dryers are heated by air, which also removes the moist </a:t>
            </a:r>
            <a:r>
              <a:rPr lang="en-US" sz="2000" dirty="0" err="1"/>
              <a:t>vapours</a:t>
            </a:r>
            <a:r>
              <a:rPr lang="en-US" sz="2000" dirty="0"/>
              <a:t>.</a:t>
            </a:r>
          </a:p>
          <a:p>
            <a:endParaRPr lang="id-ID" sz="2000" dirty="0"/>
          </a:p>
        </p:txBody>
      </p:sp>
      <p:pic>
        <p:nvPicPr>
          <p:cNvPr id="6" name="Content Placeholder 5"/>
          <p:cNvPicPr>
            <a:picLocks noGrp="1" noChangeAspect="1"/>
          </p:cNvPicPr>
          <p:nvPr>
            <p:ph sz="half" idx="2"/>
          </p:nvPr>
        </p:nvPicPr>
        <p:blipFill>
          <a:blip r:embed="rId2"/>
          <a:stretch>
            <a:fillRect/>
          </a:stretch>
        </p:blipFill>
        <p:spPr>
          <a:xfrm>
            <a:off x="838200" y="2906259"/>
            <a:ext cx="4540020" cy="3517616"/>
          </a:xfrm>
          <a:prstGeom prst="rect">
            <a:avLst/>
          </a:prstGeom>
        </p:spPr>
      </p:pic>
      <p:pic>
        <p:nvPicPr>
          <p:cNvPr id="7" name="Picture 6"/>
          <p:cNvPicPr>
            <a:picLocks noChangeAspect="1"/>
          </p:cNvPicPr>
          <p:nvPr/>
        </p:nvPicPr>
        <p:blipFill>
          <a:blip r:embed="rId3"/>
          <a:stretch>
            <a:fillRect/>
          </a:stretch>
        </p:blipFill>
        <p:spPr>
          <a:xfrm>
            <a:off x="6658269" y="3218954"/>
            <a:ext cx="4590137" cy="3385226"/>
          </a:xfrm>
          <a:prstGeom prst="rect">
            <a:avLst/>
          </a:prstGeom>
        </p:spPr>
      </p:pic>
    </p:spTree>
    <p:extLst>
      <p:ext uri="{BB962C8B-B14F-4D97-AF65-F5344CB8AC3E}">
        <p14:creationId xmlns:p14="http://schemas.microsoft.com/office/powerpoint/2010/main" val="2948610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 name="Content Placeholder 5"/>
          <p:cNvPicPr>
            <a:picLocks noGrp="1" noChangeAspect="1"/>
          </p:cNvPicPr>
          <p:nvPr>
            <p:ph sz="half" idx="1"/>
          </p:nvPr>
        </p:nvPicPr>
        <p:blipFill>
          <a:blip r:embed="rId2"/>
          <a:stretch>
            <a:fillRect/>
          </a:stretch>
        </p:blipFill>
        <p:spPr>
          <a:xfrm>
            <a:off x="1265713" y="835509"/>
            <a:ext cx="7791670" cy="2952268"/>
          </a:xfrm>
          <a:prstGeom prst="rect">
            <a:avLst/>
          </a:prstGeom>
        </p:spPr>
      </p:pic>
      <p:pic>
        <p:nvPicPr>
          <p:cNvPr id="5" name="Content Placeholder 4"/>
          <p:cNvPicPr>
            <a:picLocks noGrp="1" noChangeAspect="1"/>
          </p:cNvPicPr>
          <p:nvPr>
            <p:ph sz="half" idx="2"/>
          </p:nvPr>
        </p:nvPicPr>
        <p:blipFill>
          <a:blip r:embed="rId3"/>
          <a:stretch>
            <a:fillRect/>
          </a:stretch>
        </p:blipFill>
        <p:spPr>
          <a:xfrm>
            <a:off x="3567598" y="3344797"/>
            <a:ext cx="4690648" cy="3284297"/>
          </a:xfrm>
          <a:prstGeom prst="rect">
            <a:avLst/>
          </a:prstGeom>
        </p:spPr>
      </p:pic>
    </p:spTree>
    <p:extLst>
      <p:ext uri="{BB962C8B-B14F-4D97-AF65-F5344CB8AC3E}">
        <p14:creationId xmlns:p14="http://schemas.microsoft.com/office/powerpoint/2010/main" val="1959672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Continuous dryer</a:t>
            </a:r>
            <a:endParaRPr lang="id-ID" dirty="0"/>
          </a:p>
        </p:txBody>
      </p:sp>
      <p:sp>
        <p:nvSpPr>
          <p:cNvPr id="3" name="Content Placeholder 2"/>
          <p:cNvSpPr>
            <a:spLocks noGrp="1"/>
          </p:cNvSpPr>
          <p:nvPr>
            <p:ph sz="half" idx="1"/>
          </p:nvPr>
        </p:nvSpPr>
        <p:spPr/>
        <p:txBody>
          <a:bodyPr/>
          <a:lstStyle/>
          <a:p>
            <a:r>
              <a:rPr lang="id-ID" dirty="0" smtClean="0"/>
              <a:t>Untuk kapasitas produksi di atas 1000 kg/jam</a:t>
            </a:r>
            <a:endParaRPr lang="id-ID" dirty="0"/>
          </a:p>
        </p:txBody>
      </p:sp>
      <p:sp>
        <p:nvSpPr>
          <p:cNvPr id="4" name="Content Placeholder 3"/>
          <p:cNvSpPr>
            <a:spLocks noGrp="1"/>
          </p:cNvSpPr>
          <p:nvPr>
            <p:ph sz="half" idx="2"/>
          </p:nvPr>
        </p:nvSpPr>
        <p:spPr/>
        <p:txBody>
          <a:bodyPr/>
          <a:lstStyle/>
          <a:p>
            <a:endParaRPr lang="id-ID"/>
          </a:p>
        </p:txBody>
      </p:sp>
    </p:spTree>
    <p:extLst>
      <p:ext uri="{BB962C8B-B14F-4D97-AF65-F5344CB8AC3E}">
        <p14:creationId xmlns:p14="http://schemas.microsoft.com/office/powerpoint/2010/main" val="2799544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Tunnel Dryers</a:t>
            </a:r>
            <a:r>
              <a:rPr lang="en-US" dirty="0" smtClean="0"/>
              <a:t/>
            </a:r>
            <a:br>
              <a:rPr lang="en-US" dirty="0" smtClean="0"/>
            </a:br>
            <a:endParaRPr lang="id-ID" dirty="0"/>
          </a:p>
        </p:txBody>
      </p:sp>
      <p:sp>
        <p:nvSpPr>
          <p:cNvPr id="3" name="Content Placeholder 2"/>
          <p:cNvSpPr>
            <a:spLocks noGrp="1"/>
          </p:cNvSpPr>
          <p:nvPr>
            <p:ph sz="half" idx="1"/>
          </p:nvPr>
        </p:nvSpPr>
        <p:spPr>
          <a:xfrm>
            <a:off x="838201" y="1027906"/>
            <a:ext cx="10250510" cy="1661244"/>
          </a:xfrm>
        </p:spPr>
        <p:txBody>
          <a:bodyPr>
            <a:normAutofit lnSpcReduction="10000"/>
          </a:bodyPr>
          <a:lstStyle/>
          <a:p>
            <a:r>
              <a:rPr lang="en-US" sz="2000" dirty="0" smtClean="0"/>
              <a:t>These </a:t>
            </a:r>
            <a:r>
              <a:rPr lang="en-US" sz="2000" dirty="0"/>
              <a:t>may be regarded as developments of the tray dryer, in which the trays on trolleys move through a tunnel where the heat is applied and the </a:t>
            </a:r>
            <a:r>
              <a:rPr lang="en-US" sz="2000" dirty="0" err="1"/>
              <a:t>vapours</a:t>
            </a:r>
            <a:r>
              <a:rPr lang="en-US" sz="2000" dirty="0"/>
              <a:t> removed. </a:t>
            </a:r>
            <a:endParaRPr lang="id-ID" sz="2000" dirty="0" smtClean="0"/>
          </a:p>
          <a:p>
            <a:r>
              <a:rPr lang="en-US" sz="2000" dirty="0" smtClean="0"/>
              <a:t>In </a:t>
            </a:r>
            <a:r>
              <a:rPr lang="en-US" sz="2000" dirty="0"/>
              <a:t>most cases, air is used in tunnel drying and the material can move through the dryer either parallel or counter current to the air flow. </a:t>
            </a:r>
            <a:endParaRPr lang="id-ID" sz="2000" dirty="0" smtClean="0"/>
          </a:p>
          <a:p>
            <a:r>
              <a:rPr lang="en-US" sz="2000" dirty="0" smtClean="0"/>
              <a:t>Sometimes </a:t>
            </a:r>
            <a:r>
              <a:rPr lang="en-US" sz="2000" dirty="0"/>
              <a:t>the dryers are compartmented, and cross-flow may also be used.</a:t>
            </a:r>
          </a:p>
          <a:p>
            <a:endParaRPr lang="id-ID" sz="2000" dirty="0"/>
          </a:p>
        </p:txBody>
      </p:sp>
      <p:pic>
        <p:nvPicPr>
          <p:cNvPr id="1026" name="Picture 2" descr="Hasil gambar untuk tunnel dry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89347" y="2689150"/>
            <a:ext cx="8084045" cy="409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98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Roller or Drum Dryers</a:t>
            </a:r>
            <a:r>
              <a:rPr lang="en-US" dirty="0" smtClean="0"/>
              <a:t/>
            </a:r>
            <a:br>
              <a:rPr lang="en-US" dirty="0" smtClean="0"/>
            </a:br>
            <a:endParaRPr lang="id-ID" dirty="0"/>
          </a:p>
        </p:txBody>
      </p:sp>
      <p:sp>
        <p:nvSpPr>
          <p:cNvPr id="3" name="Content Placeholder 2"/>
          <p:cNvSpPr>
            <a:spLocks noGrp="1"/>
          </p:cNvSpPr>
          <p:nvPr>
            <p:ph sz="half" idx="1"/>
          </p:nvPr>
        </p:nvSpPr>
        <p:spPr/>
        <p:txBody>
          <a:bodyPr>
            <a:normAutofit fontScale="92500" lnSpcReduction="10000"/>
          </a:bodyPr>
          <a:lstStyle/>
          <a:p>
            <a:r>
              <a:rPr lang="en-US" dirty="0" smtClean="0"/>
              <a:t>In </a:t>
            </a:r>
            <a:r>
              <a:rPr lang="en-US" dirty="0"/>
              <a:t>these the food is spread over the surface of a heated drum. </a:t>
            </a:r>
            <a:endParaRPr lang="id-ID" dirty="0" smtClean="0"/>
          </a:p>
          <a:p>
            <a:r>
              <a:rPr lang="en-US" dirty="0" smtClean="0"/>
              <a:t>The </a:t>
            </a:r>
            <a:r>
              <a:rPr lang="en-US" dirty="0"/>
              <a:t>drum rotates, with the food being applied to the drum at one part of the cycle. </a:t>
            </a:r>
            <a:endParaRPr lang="id-ID" dirty="0" smtClean="0"/>
          </a:p>
          <a:p>
            <a:r>
              <a:rPr lang="en-US" dirty="0" smtClean="0"/>
              <a:t>The </a:t>
            </a:r>
            <a:r>
              <a:rPr lang="en-US" dirty="0"/>
              <a:t>food remains on the drum surface for the greater part of the rotation, during which time the drying takes place, and is then scraped off. </a:t>
            </a:r>
            <a:endParaRPr lang="id-ID" dirty="0" smtClean="0"/>
          </a:p>
          <a:p>
            <a:r>
              <a:rPr lang="en-US" dirty="0" smtClean="0"/>
              <a:t>Drum </a:t>
            </a:r>
            <a:r>
              <a:rPr lang="en-US" dirty="0"/>
              <a:t>drying may be regarded as conduction drying.</a:t>
            </a:r>
          </a:p>
        </p:txBody>
      </p:sp>
      <p:pic>
        <p:nvPicPr>
          <p:cNvPr id="5" name="Content Placeholder 4"/>
          <p:cNvPicPr>
            <a:picLocks noGrp="1" noChangeAspect="1"/>
          </p:cNvPicPr>
          <p:nvPr>
            <p:ph sz="half" idx="2"/>
          </p:nvPr>
        </p:nvPicPr>
        <p:blipFill>
          <a:blip r:embed="rId2"/>
          <a:stretch>
            <a:fillRect/>
          </a:stretch>
        </p:blipFill>
        <p:spPr>
          <a:xfrm>
            <a:off x="6789947" y="780977"/>
            <a:ext cx="3078448" cy="2841532"/>
          </a:xfrm>
          <a:prstGeom prst="rect">
            <a:avLst/>
          </a:prstGeom>
        </p:spPr>
      </p:pic>
    </p:spTree>
    <p:extLst>
      <p:ext uri="{BB962C8B-B14F-4D97-AF65-F5344CB8AC3E}">
        <p14:creationId xmlns:p14="http://schemas.microsoft.com/office/powerpoint/2010/main" val="134518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Fluidized Bed Dryers</a:t>
            </a:r>
            <a:r>
              <a:rPr lang="en-US" dirty="0" smtClean="0"/>
              <a:t/>
            </a:r>
            <a:br>
              <a:rPr lang="en-US" dirty="0" smtClean="0"/>
            </a:br>
            <a:endParaRPr lang="id-ID" dirty="0"/>
          </a:p>
        </p:txBody>
      </p:sp>
      <p:sp>
        <p:nvSpPr>
          <p:cNvPr id="3" name="Content Placeholder 2"/>
          <p:cNvSpPr>
            <a:spLocks noGrp="1"/>
          </p:cNvSpPr>
          <p:nvPr>
            <p:ph sz="half" idx="1"/>
          </p:nvPr>
        </p:nvSpPr>
        <p:spPr/>
        <p:txBody>
          <a:bodyPr>
            <a:normAutofit/>
          </a:bodyPr>
          <a:lstStyle/>
          <a:p>
            <a:r>
              <a:rPr lang="en-US" dirty="0" smtClean="0"/>
              <a:t>In </a:t>
            </a:r>
            <a:r>
              <a:rPr lang="en-US" dirty="0"/>
              <a:t>a fluidized bed dryer, the food material is maintained suspended against gravity in an upward-flowing air stream. </a:t>
            </a:r>
            <a:endParaRPr lang="id-ID" dirty="0" smtClean="0"/>
          </a:p>
          <a:p>
            <a:r>
              <a:rPr lang="en-US" dirty="0" smtClean="0"/>
              <a:t>There </a:t>
            </a:r>
            <a:r>
              <a:rPr lang="en-US" dirty="0"/>
              <a:t>may also be a horizontal air flow helping to convey the food through the dryer. </a:t>
            </a:r>
            <a:endParaRPr lang="id-ID" dirty="0" smtClean="0"/>
          </a:p>
          <a:p>
            <a:r>
              <a:rPr lang="en-US" dirty="0" smtClean="0"/>
              <a:t>Heat </a:t>
            </a:r>
            <a:r>
              <a:rPr lang="en-US" dirty="0"/>
              <a:t>is transferred from the air to the food material, mostly by convection.</a:t>
            </a:r>
          </a:p>
          <a:p>
            <a:endParaRPr lang="id-ID" dirty="0"/>
          </a:p>
        </p:txBody>
      </p:sp>
      <p:pic>
        <p:nvPicPr>
          <p:cNvPr id="5" name="Content Placeholder 4" descr="FLUID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7425" y="1934493"/>
            <a:ext cx="4425696" cy="343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1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latin typeface="Arial Rounded MT Bold" panose="020F0704030504030204" pitchFamily="34" charset="0"/>
              </a:rPr>
              <a:t>Karakteristik</a:t>
            </a:r>
            <a:r>
              <a:rPr lang="id-ID" sz="3200" dirty="0" smtClean="0">
                <a:latin typeface="Arial Rounded MT Bold" panose="020F0704030504030204" pitchFamily="34" charset="0"/>
              </a:rPr>
              <a:t> pengeringan</a:t>
            </a:r>
            <a:r>
              <a:rPr lang="en-US" sz="3200" dirty="0" smtClean="0">
                <a:latin typeface="Arial Rounded MT Bold" panose="020F0704030504030204" pitchFamily="34" charset="0"/>
              </a:rPr>
              <a:t> : equilibrium moisture content</a:t>
            </a:r>
            <a:endParaRPr lang="id-ID" sz="3200" dirty="0">
              <a:latin typeface="Arial Rounded MT Bold" panose="020F0704030504030204" pitchFamily="34" charset="0"/>
            </a:endParaRPr>
          </a:p>
        </p:txBody>
      </p:sp>
      <p:sp>
        <p:nvSpPr>
          <p:cNvPr id="3" name="Content Placeholder 2"/>
          <p:cNvSpPr>
            <a:spLocks noGrp="1"/>
          </p:cNvSpPr>
          <p:nvPr>
            <p:ph idx="1"/>
          </p:nvPr>
        </p:nvSpPr>
        <p:spPr/>
        <p:txBody>
          <a:bodyPr/>
          <a:lstStyle/>
          <a:p>
            <a:r>
              <a:rPr lang="id-ID" dirty="0" smtClean="0"/>
              <a:t>Bahan yang higroskopis akan mempunyai </a:t>
            </a:r>
            <a:r>
              <a:rPr lang="id-ID" sz="3200" dirty="0" smtClean="0">
                <a:latin typeface="Bahnschrift SemiBold" panose="020B0502040204020203" pitchFamily="34" charset="0"/>
              </a:rPr>
              <a:t>kandungan air </a:t>
            </a:r>
            <a:r>
              <a:rPr lang="id-ID" dirty="0" smtClean="0"/>
              <a:t>tertentu apabila dikontakkan dengan udara yang mempunyai temperatur dan suhu tertentu</a:t>
            </a:r>
          </a:p>
          <a:p>
            <a:r>
              <a:rPr lang="id-ID" dirty="0" smtClean="0"/>
              <a:t>Disebut sebagai ‘</a:t>
            </a:r>
            <a:r>
              <a:rPr lang="en-US" sz="4000" dirty="0" smtClean="0">
                <a:latin typeface="Bahnschrift SemiBold" panose="020B0502040204020203" pitchFamily="34" charset="0"/>
              </a:rPr>
              <a:t>equilibrium moisture content</a:t>
            </a:r>
            <a:r>
              <a:rPr lang="id-ID" dirty="0" smtClean="0"/>
              <a:t>’</a:t>
            </a:r>
          </a:p>
          <a:p>
            <a:endParaRPr lang="en-US" dirty="0"/>
          </a:p>
          <a:p>
            <a:endParaRPr lang="id-ID" dirty="0"/>
          </a:p>
        </p:txBody>
      </p:sp>
    </p:spTree>
    <p:extLst>
      <p:ext uri="{BB962C8B-B14F-4D97-AF65-F5344CB8AC3E}">
        <p14:creationId xmlns:p14="http://schemas.microsoft.com/office/powerpoint/2010/main" val="1993985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Spray Dryers</a:t>
            </a:r>
            <a:r>
              <a:rPr lang="en-US" dirty="0" smtClean="0"/>
              <a:t/>
            </a:r>
            <a:br>
              <a:rPr lang="en-US" dirty="0" smtClean="0"/>
            </a:br>
            <a:endParaRPr lang="id-ID" dirty="0"/>
          </a:p>
        </p:txBody>
      </p:sp>
      <p:sp>
        <p:nvSpPr>
          <p:cNvPr id="3" name="Content Placeholder 2"/>
          <p:cNvSpPr>
            <a:spLocks noGrp="1"/>
          </p:cNvSpPr>
          <p:nvPr>
            <p:ph sz="half" idx="1"/>
          </p:nvPr>
        </p:nvSpPr>
        <p:spPr/>
        <p:txBody>
          <a:bodyPr>
            <a:normAutofit fontScale="70000" lnSpcReduction="20000"/>
          </a:bodyPr>
          <a:lstStyle/>
          <a:p>
            <a:r>
              <a:rPr lang="en-US" dirty="0" smtClean="0"/>
              <a:t>In </a:t>
            </a:r>
            <a:r>
              <a:rPr lang="en-US" dirty="0"/>
              <a:t>a spray dryer, liquid or fine solid material in a slurry is sprayed in the form of a fine droplet dispersion into a current of heated air. </a:t>
            </a:r>
            <a:endParaRPr lang="id-ID" dirty="0" smtClean="0"/>
          </a:p>
          <a:p>
            <a:r>
              <a:rPr lang="en-US" dirty="0" smtClean="0"/>
              <a:t>Air </a:t>
            </a:r>
            <a:r>
              <a:rPr lang="en-US" dirty="0"/>
              <a:t>and solids may move in parallel or </a:t>
            </a:r>
            <a:r>
              <a:rPr lang="en-US" dirty="0" err="1"/>
              <a:t>counterflow</a:t>
            </a:r>
            <a:r>
              <a:rPr lang="en-US" dirty="0"/>
              <a:t>. </a:t>
            </a:r>
            <a:endParaRPr lang="id-ID" dirty="0" smtClean="0"/>
          </a:p>
          <a:p>
            <a:r>
              <a:rPr lang="en-US" dirty="0" smtClean="0"/>
              <a:t>Drying </a:t>
            </a:r>
            <a:r>
              <a:rPr lang="en-US" dirty="0"/>
              <a:t>occurs very rapidly, so that this process is very useful for materials that are damaged by exposure to heat for any appreciable length of time. </a:t>
            </a:r>
            <a:endParaRPr lang="id-ID" dirty="0" smtClean="0"/>
          </a:p>
          <a:p>
            <a:r>
              <a:rPr lang="en-US" dirty="0" smtClean="0"/>
              <a:t>The </a:t>
            </a:r>
            <a:r>
              <a:rPr lang="en-US" dirty="0"/>
              <a:t>dryer body is large so that the particles can settle, as they dry, without touching the walls on which they might otherwise stick. </a:t>
            </a:r>
            <a:endParaRPr lang="id-ID" dirty="0" smtClean="0"/>
          </a:p>
          <a:p>
            <a:r>
              <a:rPr lang="en-US" dirty="0" smtClean="0"/>
              <a:t>Commercial </a:t>
            </a:r>
            <a:r>
              <a:rPr lang="en-US" dirty="0"/>
              <a:t>dryers can be very large of the order of 10 m diameter and 20 m high</a:t>
            </a:r>
            <a:r>
              <a:rPr lang="en-US" dirty="0" smtClean="0"/>
              <a:t>.</a:t>
            </a:r>
            <a:br>
              <a:rPr lang="en-US" dirty="0" smtClean="0"/>
            </a:br>
            <a:endParaRPr lang="id-ID" dirty="0"/>
          </a:p>
        </p:txBody>
      </p:sp>
      <p:pic>
        <p:nvPicPr>
          <p:cNvPr id="5" name="Picture 5" descr="final-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77458" y="1690687"/>
            <a:ext cx="4162011" cy="427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071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Pneumatic Dryers</a:t>
            </a:r>
            <a:r>
              <a:rPr lang="en-US" dirty="0" smtClean="0"/>
              <a:t/>
            </a:r>
            <a:br>
              <a:rPr lang="en-US" dirty="0" smtClean="0"/>
            </a:br>
            <a:endParaRPr lang="id-ID" dirty="0"/>
          </a:p>
        </p:txBody>
      </p:sp>
      <p:sp>
        <p:nvSpPr>
          <p:cNvPr id="3" name="Content Placeholder 2"/>
          <p:cNvSpPr>
            <a:spLocks noGrp="1"/>
          </p:cNvSpPr>
          <p:nvPr>
            <p:ph sz="half" idx="1"/>
          </p:nvPr>
        </p:nvSpPr>
        <p:spPr/>
        <p:txBody>
          <a:bodyPr>
            <a:normAutofit fontScale="92500" lnSpcReduction="20000"/>
          </a:bodyPr>
          <a:lstStyle/>
          <a:p>
            <a:r>
              <a:rPr lang="en-US" dirty="0" smtClean="0"/>
              <a:t>In </a:t>
            </a:r>
            <a:r>
              <a:rPr lang="en-US" dirty="0"/>
              <a:t>a pneumatic dryer, the solid food particles are conveyed rapidly in an air stream, the velocity and turbulence of the stream maintaining the particles in suspension. Heated air accomplishes the drying and often some form of classifying device is included in the equipment. In the classifier, the dried material is separated, the dry material passes out as product and the moist remainder is recirculated for further drying.</a:t>
            </a:r>
          </a:p>
          <a:p>
            <a:endParaRPr lang="id-ID" dirty="0"/>
          </a:p>
        </p:txBody>
      </p:sp>
      <p:sp>
        <p:nvSpPr>
          <p:cNvPr id="4" name="Content Placeholder 3"/>
          <p:cNvSpPr>
            <a:spLocks noGrp="1"/>
          </p:cNvSpPr>
          <p:nvPr>
            <p:ph sz="half" idx="2"/>
          </p:nvPr>
        </p:nvSpPr>
        <p:spPr/>
        <p:txBody>
          <a:bodyPr>
            <a:normAutofit fontScale="92500" lnSpcReduction="20000"/>
          </a:bodyPr>
          <a:lstStyle/>
          <a:p>
            <a:endParaRPr lang="id-ID"/>
          </a:p>
        </p:txBody>
      </p:sp>
    </p:spTree>
    <p:extLst>
      <p:ext uri="{BB962C8B-B14F-4D97-AF65-F5344CB8AC3E}">
        <p14:creationId xmlns:p14="http://schemas.microsoft.com/office/powerpoint/2010/main" val="1023005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Rotary Dryers</a:t>
            </a:r>
            <a:r>
              <a:rPr lang="en-US" dirty="0" smtClean="0"/>
              <a:t/>
            </a:r>
            <a:br>
              <a:rPr lang="en-US" dirty="0" smtClean="0"/>
            </a:br>
            <a:endParaRPr lang="id-ID" dirty="0"/>
          </a:p>
        </p:txBody>
      </p:sp>
      <p:sp>
        <p:nvSpPr>
          <p:cNvPr id="3" name="Content Placeholder 2"/>
          <p:cNvSpPr>
            <a:spLocks noGrp="1"/>
          </p:cNvSpPr>
          <p:nvPr>
            <p:ph sz="half" idx="1"/>
          </p:nvPr>
        </p:nvSpPr>
        <p:spPr/>
        <p:txBody>
          <a:bodyPr>
            <a:normAutofit lnSpcReduction="10000"/>
          </a:bodyPr>
          <a:lstStyle/>
          <a:p>
            <a:r>
              <a:rPr lang="en-US" dirty="0" smtClean="0"/>
              <a:t>The </a:t>
            </a:r>
            <a:r>
              <a:rPr lang="en-US" dirty="0"/>
              <a:t>foodstuff is contained in a horizontal inclined cylinder through which it travels, being heated either by air flow through the cylinder, or by conduction of heat from the cylinder walls. In some cases, the cylinder rotates and in others the cylinder is stationary and a paddle or screw rotates within the cylinder conveying the material through.</a:t>
            </a:r>
          </a:p>
          <a:p>
            <a:endParaRPr lang="id-ID"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1591" y="1825625"/>
            <a:ext cx="4982209" cy="4013100"/>
          </a:xfrm>
        </p:spPr>
      </p:pic>
    </p:spTree>
    <p:extLst>
      <p:ext uri="{BB962C8B-B14F-4D97-AF65-F5344CB8AC3E}">
        <p14:creationId xmlns:p14="http://schemas.microsoft.com/office/powerpoint/2010/main" val="2277026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Bin Dryers</a:t>
            </a:r>
            <a:r>
              <a:rPr lang="en-US" dirty="0" smtClean="0"/>
              <a:t/>
            </a:r>
            <a:br>
              <a:rPr lang="en-US" dirty="0" smtClean="0"/>
            </a:br>
            <a:endParaRPr lang="id-ID" dirty="0"/>
          </a:p>
        </p:txBody>
      </p:sp>
      <p:sp>
        <p:nvSpPr>
          <p:cNvPr id="3" name="Content Placeholder 2"/>
          <p:cNvSpPr>
            <a:spLocks noGrp="1"/>
          </p:cNvSpPr>
          <p:nvPr>
            <p:ph sz="half" idx="1"/>
          </p:nvPr>
        </p:nvSpPr>
        <p:spPr/>
        <p:txBody>
          <a:bodyPr/>
          <a:lstStyle/>
          <a:p>
            <a:r>
              <a:rPr lang="en-US" dirty="0" smtClean="0"/>
              <a:t>In </a:t>
            </a:r>
            <a:r>
              <a:rPr lang="en-US" dirty="0"/>
              <a:t>bin dryers, the foodstuff is contained in a bin with a perforated bottom through which warm air is blown vertically upwards, passing through the material and so drying it.</a:t>
            </a:r>
          </a:p>
          <a:p>
            <a:r>
              <a:rPr lang="en-US" dirty="0" smtClean="0"/>
              <a:t/>
            </a:r>
            <a:br>
              <a:rPr lang="en-US" dirty="0" smtClean="0"/>
            </a:br>
            <a:endParaRPr lang="id-ID" dirty="0"/>
          </a:p>
        </p:txBody>
      </p:sp>
      <p:sp>
        <p:nvSpPr>
          <p:cNvPr id="4" name="Content Placeholder 3"/>
          <p:cNvSpPr>
            <a:spLocks noGrp="1"/>
          </p:cNvSpPr>
          <p:nvPr>
            <p:ph sz="half" idx="2"/>
          </p:nvPr>
        </p:nvSpPr>
        <p:spPr/>
        <p:txBody>
          <a:bodyPr/>
          <a:lstStyle/>
          <a:p>
            <a:endParaRPr lang="id-ID"/>
          </a:p>
        </p:txBody>
      </p:sp>
    </p:spTree>
    <p:extLst>
      <p:ext uri="{BB962C8B-B14F-4D97-AF65-F5344CB8AC3E}">
        <p14:creationId xmlns:p14="http://schemas.microsoft.com/office/powerpoint/2010/main" val="2979301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Belt Dryers</a:t>
            </a:r>
            <a:r>
              <a:rPr lang="en-US" dirty="0" smtClean="0"/>
              <a:t/>
            </a:r>
            <a:br>
              <a:rPr lang="en-US" dirty="0" smtClean="0"/>
            </a:br>
            <a:endParaRPr lang="id-ID" dirty="0"/>
          </a:p>
        </p:txBody>
      </p:sp>
      <p:sp>
        <p:nvSpPr>
          <p:cNvPr id="3" name="Content Placeholder 2"/>
          <p:cNvSpPr>
            <a:spLocks noGrp="1"/>
          </p:cNvSpPr>
          <p:nvPr>
            <p:ph sz="half" idx="1"/>
          </p:nvPr>
        </p:nvSpPr>
        <p:spPr/>
        <p:txBody>
          <a:bodyPr>
            <a:normAutofit/>
          </a:bodyPr>
          <a:lstStyle/>
          <a:p>
            <a:r>
              <a:rPr lang="en-US" dirty="0" smtClean="0"/>
              <a:t>The </a:t>
            </a:r>
            <a:r>
              <a:rPr lang="en-US" dirty="0"/>
              <a:t>food is spread as a thin layer on a horizontal mesh or solid belt and air passes through or over the material. </a:t>
            </a:r>
            <a:endParaRPr lang="id-ID" dirty="0" smtClean="0"/>
          </a:p>
          <a:p>
            <a:r>
              <a:rPr lang="en-US" dirty="0" smtClean="0"/>
              <a:t>In </a:t>
            </a:r>
            <a:r>
              <a:rPr lang="en-US" dirty="0"/>
              <a:t>most cases the belt is moving, though in some designs the belt is stationary and the material is transported by scrapers.</a:t>
            </a:r>
          </a:p>
          <a:p>
            <a:r>
              <a:rPr lang="en-US" dirty="0" smtClean="0"/>
              <a:t/>
            </a:r>
            <a:br>
              <a:rPr lang="en-US" dirty="0" smtClean="0"/>
            </a:br>
            <a:endParaRPr lang="id-ID" dirty="0"/>
          </a:p>
        </p:txBody>
      </p:sp>
      <p:sp>
        <p:nvSpPr>
          <p:cNvPr id="4" name="Content Placeholder 3"/>
          <p:cNvSpPr>
            <a:spLocks noGrp="1"/>
          </p:cNvSpPr>
          <p:nvPr>
            <p:ph sz="half" idx="2"/>
          </p:nvPr>
        </p:nvSpPr>
        <p:spPr/>
        <p:txBody>
          <a:bodyPr>
            <a:normAutofit/>
          </a:bodyPr>
          <a:lstStyle/>
          <a:p>
            <a:endParaRPr lang="id-ID"/>
          </a:p>
        </p:txBody>
      </p:sp>
    </p:spTree>
    <p:extLst>
      <p:ext uri="{BB962C8B-B14F-4D97-AF65-F5344CB8AC3E}">
        <p14:creationId xmlns:p14="http://schemas.microsoft.com/office/powerpoint/2010/main" val="1085015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Vacuum Dryers</a:t>
            </a:r>
            <a:r>
              <a:rPr lang="en-US" dirty="0" smtClean="0"/>
              <a:t/>
            </a:r>
            <a:br>
              <a:rPr lang="en-US" dirty="0" smtClean="0"/>
            </a:br>
            <a:endParaRPr lang="id-ID" dirty="0"/>
          </a:p>
        </p:txBody>
      </p:sp>
      <p:sp>
        <p:nvSpPr>
          <p:cNvPr id="3" name="Content Placeholder 2"/>
          <p:cNvSpPr>
            <a:spLocks noGrp="1"/>
          </p:cNvSpPr>
          <p:nvPr>
            <p:ph sz="half" idx="1"/>
          </p:nvPr>
        </p:nvSpPr>
        <p:spPr/>
        <p:txBody>
          <a:bodyPr>
            <a:normAutofit fontScale="85000" lnSpcReduction="10000"/>
          </a:bodyPr>
          <a:lstStyle/>
          <a:p>
            <a:r>
              <a:rPr lang="en-US" dirty="0" smtClean="0"/>
              <a:t>Batch </a:t>
            </a:r>
            <a:r>
              <a:rPr lang="en-US" dirty="0"/>
              <a:t>vacuum dryers are substantially the same as tray dryers, except that they operate under a vacuum, and heat transfer is largely by conduction or by radiation. The trays are enclosed in a large cabinet, which is evacuated. The water </a:t>
            </a:r>
            <a:r>
              <a:rPr lang="en-US" dirty="0" err="1"/>
              <a:t>vapour</a:t>
            </a:r>
            <a:r>
              <a:rPr lang="en-US" dirty="0"/>
              <a:t> produced is generally condensed, so that the vacuum pumps have only to deal with non-</a:t>
            </a:r>
            <a:r>
              <a:rPr lang="en-US" dirty="0" err="1"/>
              <a:t>condensible</a:t>
            </a:r>
            <a:r>
              <a:rPr lang="en-US" dirty="0"/>
              <a:t> gases. Another type consists of an evacuated chamber containing a roller dryer.</a:t>
            </a:r>
          </a:p>
          <a:p>
            <a:r>
              <a:rPr lang="en-US" dirty="0" smtClean="0"/>
              <a:t/>
            </a:r>
            <a:br>
              <a:rPr lang="en-US" dirty="0" smtClean="0"/>
            </a:br>
            <a:endParaRPr lang="id-ID" dirty="0"/>
          </a:p>
        </p:txBody>
      </p:sp>
      <p:sp>
        <p:nvSpPr>
          <p:cNvPr id="4" name="Content Placeholder 3"/>
          <p:cNvSpPr>
            <a:spLocks noGrp="1"/>
          </p:cNvSpPr>
          <p:nvPr>
            <p:ph sz="half" idx="2"/>
          </p:nvPr>
        </p:nvSpPr>
        <p:spPr/>
        <p:txBody>
          <a:bodyPr>
            <a:normAutofit fontScale="85000" lnSpcReduction="10000"/>
          </a:bodyPr>
          <a:lstStyle/>
          <a:p>
            <a:endParaRPr lang="id-ID"/>
          </a:p>
        </p:txBody>
      </p:sp>
    </p:spTree>
    <p:extLst>
      <p:ext uri="{BB962C8B-B14F-4D97-AF65-F5344CB8AC3E}">
        <p14:creationId xmlns:p14="http://schemas.microsoft.com/office/powerpoint/2010/main" val="2069895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Freeze Dryers</a:t>
            </a:r>
            <a:r>
              <a:rPr lang="en-US" dirty="0" smtClean="0"/>
              <a:t/>
            </a:r>
            <a:br>
              <a:rPr lang="en-US" dirty="0" smtClean="0"/>
            </a:br>
            <a:endParaRPr lang="id-ID" dirty="0"/>
          </a:p>
        </p:txBody>
      </p:sp>
      <p:sp>
        <p:nvSpPr>
          <p:cNvPr id="3" name="Content Placeholder 2"/>
          <p:cNvSpPr>
            <a:spLocks noGrp="1"/>
          </p:cNvSpPr>
          <p:nvPr>
            <p:ph sz="half" idx="1"/>
          </p:nvPr>
        </p:nvSpPr>
        <p:spPr/>
        <p:txBody>
          <a:bodyPr>
            <a:normAutofit fontScale="70000" lnSpcReduction="20000"/>
          </a:bodyPr>
          <a:lstStyle/>
          <a:p>
            <a:r>
              <a:rPr lang="en-US" dirty="0" smtClean="0"/>
              <a:t>The </a:t>
            </a:r>
            <a:r>
              <a:rPr lang="en-US" dirty="0"/>
              <a:t>material is held on shelves or belts in a chamber that is under high vacuum. In most cases, the food is frozen before being loaded into the dryer. Heat is transferred to the food by conduction or radiation and the </a:t>
            </a:r>
            <a:r>
              <a:rPr lang="en-US" dirty="0" err="1"/>
              <a:t>vapour</a:t>
            </a:r>
            <a:r>
              <a:rPr lang="en-US" dirty="0"/>
              <a:t> is removed by vacuum pump and then condensed. In one process, given the name accelerated freeze drying, heat transfer is by conduction; sheets of expanded metal are inserted between the foodstuffs and heated plates to improve heat transfer to the uneven surfaces, and moisture removal. The pieces of food are shaped so as to present the largest possible flat surface to the expanded metal and the plates to obtain good heat transfer. A refrigerated condenser may be used to condense the water </a:t>
            </a:r>
            <a:r>
              <a:rPr lang="en-US" dirty="0" err="1"/>
              <a:t>vapour</a:t>
            </a:r>
            <a:r>
              <a:rPr lang="en-US" dirty="0"/>
              <a:t>.</a:t>
            </a:r>
          </a:p>
          <a:p>
            <a:endParaRPr lang="id-ID" dirty="0"/>
          </a:p>
        </p:txBody>
      </p:sp>
      <p:sp>
        <p:nvSpPr>
          <p:cNvPr id="4" name="Content Placeholder 3"/>
          <p:cNvSpPr>
            <a:spLocks noGrp="1"/>
          </p:cNvSpPr>
          <p:nvPr>
            <p:ph sz="half" idx="2"/>
          </p:nvPr>
        </p:nvSpPr>
        <p:spPr/>
        <p:txBody>
          <a:bodyPr>
            <a:normAutofit fontScale="70000" lnSpcReduction="20000"/>
          </a:bodyPr>
          <a:lstStyle/>
          <a:p>
            <a:endParaRPr lang="id-ID"/>
          </a:p>
        </p:txBody>
      </p:sp>
    </p:spTree>
    <p:extLst>
      <p:ext uri="{BB962C8B-B14F-4D97-AF65-F5344CB8AC3E}">
        <p14:creationId xmlns:p14="http://schemas.microsoft.com/office/powerpoint/2010/main" val="76650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dirty="0" err="1" smtClean="0">
                <a:latin typeface="Arial Rounded MT Bold" panose="020F0704030504030204" pitchFamily="34" charset="0"/>
              </a:rPr>
              <a:t>Karakteristik</a:t>
            </a:r>
            <a:r>
              <a:rPr lang="id-ID" sz="3200" dirty="0" smtClean="0">
                <a:latin typeface="Arial Rounded MT Bold" panose="020F0704030504030204" pitchFamily="34" charset="0"/>
              </a:rPr>
              <a:t> pengeringan</a:t>
            </a:r>
            <a:r>
              <a:rPr lang="en-US" sz="3200" dirty="0" smtClean="0">
                <a:latin typeface="Arial Rounded MT Bold" panose="020F0704030504030204" pitchFamily="34" charset="0"/>
              </a:rPr>
              <a:t> : equilibrium moisture content</a:t>
            </a:r>
            <a:endParaRPr lang="id-ID" sz="3200" dirty="0">
              <a:latin typeface="Arial Rounded MT Bold" panose="020F0704030504030204" pitchFamily="34" charset="0"/>
            </a:endParaRPr>
          </a:p>
        </p:txBody>
      </p:sp>
      <p:pic>
        <p:nvPicPr>
          <p:cNvPr id="5" name="Content Placeholder 4" descr="Hasil gambar untuk equilibrium moisture conten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7137" y="1754485"/>
            <a:ext cx="7004994" cy="4351338"/>
          </a:xfrm>
          <a:prstGeom prst="rect">
            <a:avLst/>
          </a:prstGeom>
          <a:noFill/>
          <a:ln>
            <a:noFill/>
          </a:ln>
        </p:spPr>
      </p:pic>
      <p:sp>
        <p:nvSpPr>
          <p:cNvPr id="6" name="Rectangle 5"/>
          <p:cNvSpPr/>
          <p:nvPr/>
        </p:nvSpPr>
        <p:spPr>
          <a:xfrm>
            <a:off x="1468192" y="6169621"/>
            <a:ext cx="10972800" cy="369332"/>
          </a:xfrm>
          <a:prstGeom prst="rect">
            <a:avLst/>
          </a:prstGeom>
        </p:spPr>
        <p:txBody>
          <a:bodyPr wrap="square">
            <a:spAutoFit/>
          </a:bodyPr>
          <a:lstStyle/>
          <a:p>
            <a:r>
              <a:rPr lang="en-US" b="1" i="0" u="none" strike="noStrike" dirty="0" smtClean="0">
                <a:solidFill>
                  <a:srgbClr val="2E393D"/>
                </a:solidFill>
                <a:effectLst/>
                <a:latin typeface="Palatino Linotype" panose="02040502050505030304" pitchFamily="18" charset="0"/>
              </a:rPr>
              <a:t> Variation of relative humidity with equilibrium moisture content for different materials</a:t>
            </a:r>
            <a:endParaRPr lang="id-ID" dirty="0"/>
          </a:p>
        </p:txBody>
      </p:sp>
    </p:spTree>
    <p:extLst>
      <p:ext uri="{BB962C8B-B14F-4D97-AF65-F5344CB8AC3E}">
        <p14:creationId xmlns:p14="http://schemas.microsoft.com/office/powerpoint/2010/main" val="3174920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stretch>
            <a:fillRect/>
          </a:stretch>
        </p:blipFill>
        <p:spPr>
          <a:xfrm>
            <a:off x="962598" y="546859"/>
            <a:ext cx="4008646" cy="5758893"/>
          </a:xfrm>
          <a:prstGeom prst="rect">
            <a:avLst/>
          </a:prstGeom>
        </p:spPr>
      </p:pic>
      <p:pic>
        <p:nvPicPr>
          <p:cNvPr id="5" name="Picture 4"/>
          <p:cNvPicPr>
            <a:picLocks noChangeAspect="1"/>
          </p:cNvPicPr>
          <p:nvPr/>
        </p:nvPicPr>
        <p:blipFill>
          <a:blip r:embed="rId3"/>
          <a:stretch>
            <a:fillRect/>
          </a:stretch>
        </p:blipFill>
        <p:spPr>
          <a:xfrm>
            <a:off x="5410578" y="1835483"/>
            <a:ext cx="6058754" cy="4062797"/>
          </a:xfrm>
          <a:prstGeom prst="rect">
            <a:avLst/>
          </a:prstGeom>
        </p:spPr>
      </p:pic>
    </p:spTree>
    <p:extLst>
      <p:ext uri="{BB962C8B-B14F-4D97-AF65-F5344CB8AC3E}">
        <p14:creationId xmlns:p14="http://schemas.microsoft.com/office/powerpoint/2010/main" val="2136412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Selalu</a:t>
            </a:r>
            <a:r>
              <a:rPr lang="en-US" dirty="0"/>
              <a:t> </a:t>
            </a:r>
            <a:r>
              <a:rPr lang="en-US" dirty="0" err="1"/>
              <a:t>terdapat</a:t>
            </a:r>
            <a:r>
              <a:rPr lang="en-US" dirty="0"/>
              <a:t> : </a:t>
            </a:r>
            <a:r>
              <a:rPr lang="en-US" dirty="0" err="1"/>
              <a:t>hysterisis</a:t>
            </a:r>
            <a:endParaRPr lang="en-US" dirty="0"/>
          </a:p>
          <a:p>
            <a:endParaRPr lang="id-ID" dirty="0"/>
          </a:p>
        </p:txBody>
      </p:sp>
      <p:sp>
        <p:nvSpPr>
          <p:cNvPr id="4" name="Title 1"/>
          <p:cNvSpPr>
            <a:spLocks noGrp="1"/>
          </p:cNvSpPr>
          <p:nvPr>
            <p:ph type="title"/>
          </p:nvPr>
        </p:nvSpPr>
        <p:spPr/>
        <p:txBody>
          <a:bodyPr>
            <a:normAutofit/>
          </a:bodyPr>
          <a:lstStyle/>
          <a:p>
            <a:r>
              <a:rPr lang="en-US" sz="3200" dirty="0" err="1" smtClean="0">
                <a:latin typeface="Arial Rounded MT Bold" panose="020F0704030504030204" pitchFamily="34" charset="0"/>
              </a:rPr>
              <a:t>Karakteristik</a:t>
            </a:r>
            <a:r>
              <a:rPr lang="id-ID" sz="3200" dirty="0" smtClean="0">
                <a:latin typeface="Arial Rounded MT Bold" panose="020F0704030504030204" pitchFamily="34" charset="0"/>
              </a:rPr>
              <a:t> pengeringan</a:t>
            </a:r>
            <a:r>
              <a:rPr lang="en-US" sz="3200" dirty="0" smtClean="0">
                <a:latin typeface="Arial Rounded MT Bold" panose="020F0704030504030204" pitchFamily="34" charset="0"/>
              </a:rPr>
              <a:t> : equilibrium moisture content</a:t>
            </a:r>
            <a:endParaRPr lang="id-ID" sz="3200" dirty="0">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838200" y="2341333"/>
            <a:ext cx="5961032" cy="4184438"/>
          </a:xfrm>
          <a:prstGeom prst="rect">
            <a:avLst/>
          </a:prstGeom>
        </p:spPr>
      </p:pic>
      <p:sp>
        <p:nvSpPr>
          <p:cNvPr id="6" name="TextBox 5"/>
          <p:cNvSpPr txBox="1"/>
          <p:nvPr/>
        </p:nvSpPr>
        <p:spPr>
          <a:xfrm>
            <a:off x="6449600" y="2371449"/>
            <a:ext cx="5253833" cy="2062103"/>
          </a:xfrm>
          <a:prstGeom prst="rect">
            <a:avLst/>
          </a:prstGeom>
          <a:noFill/>
        </p:spPr>
        <p:txBody>
          <a:bodyPr wrap="square" rtlCol="0">
            <a:spAutoFit/>
          </a:bodyPr>
          <a:lstStyle/>
          <a:p>
            <a:r>
              <a:rPr lang="id-ID" sz="3200" dirty="0" smtClean="0"/>
              <a:t>Kurva setimbang yang berbeda saat diperoleh dari proses yang berbeda : dengan absorpsi atau desorpsi</a:t>
            </a:r>
            <a:endParaRPr lang="id-ID" sz="3200" dirty="0"/>
          </a:p>
        </p:txBody>
      </p:sp>
    </p:spTree>
    <p:extLst>
      <p:ext uri="{BB962C8B-B14F-4D97-AF65-F5344CB8AC3E}">
        <p14:creationId xmlns:p14="http://schemas.microsoft.com/office/powerpoint/2010/main" val="109293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133599" y="762000"/>
            <a:ext cx="7680101" cy="4303714"/>
          </a:xfrm>
        </p:spPr>
        <p:txBody>
          <a:bodyPr>
            <a:normAutofit fontScale="90000"/>
          </a:bodyPr>
          <a:lstStyle/>
          <a:p>
            <a:pPr marL="57150" indent="-57150">
              <a:tabLst>
                <a:tab pos="57150" algn="l"/>
              </a:tabLst>
            </a:pPr>
            <a:r>
              <a:rPr lang="en-US" sz="2800" b="1" u="sng" dirty="0">
                <a:cs typeface="Times New Roman" panose="02020603050405020304" pitchFamily="18" charset="0"/>
              </a:rPr>
              <a:t>DEFINISI :</a:t>
            </a: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b="1" dirty="0">
                <a:cs typeface="Times New Roman" panose="02020603050405020304" pitchFamily="18" charset="0"/>
              </a:rPr>
              <a:t>1. Moisture content, basis </a:t>
            </a:r>
            <a:r>
              <a:rPr lang="en-US" sz="2400" b="1" dirty="0" err="1">
                <a:cs typeface="Times New Roman" panose="02020603050405020304" pitchFamily="18" charset="0"/>
              </a:rPr>
              <a:t>basah</a:t>
            </a:r>
            <a:r>
              <a:rPr lang="en-US" sz="2400" b="1" dirty="0">
                <a:cs typeface="Times New Roman" panose="02020603050405020304" pitchFamily="18" charset="0"/>
              </a:rPr>
              <a:t> =</a:t>
            </a:r>
            <a:br>
              <a:rPr lang="en-US" sz="2400" b="1"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	Kg moisture                 x 100 %</a:t>
            </a:r>
            <a:br>
              <a:rPr lang="en-US" sz="2400" dirty="0">
                <a:cs typeface="Times New Roman" panose="02020603050405020304" pitchFamily="18" charset="0"/>
              </a:rPr>
            </a:br>
            <a:r>
              <a:rPr lang="en-US" sz="2400" dirty="0">
                <a:cs typeface="Times New Roman" panose="02020603050405020304" pitchFamily="18" charset="0"/>
              </a:rPr>
              <a:t>       Kg </a:t>
            </a:r>
            <a:r>
              <a:rPr lang="en-US" sz="2400" dirty="0" err="1">
                <a:cs typeface="Times New Roman" panose="02020603050405020304" pitchFamily="18" charset="0"/>
              </a:rPr>
              <a:t>padatan</a:t>
            </a:r>
            <a:r>
              <a:rPr lang="en-US" sz="2400" dirty="0">
                <a:cs typeface="Times New Roman" panose="02020603050405020304" pitchFamily="18" charset="0"/>
              </a:rPr>
              <a:t> </a:t>
            </a:r>
            <a:r>
              <a:rPr lang="en-US" sz="2400" dirty="0" err="1">
                <a:cs typeface="Times New Roman" panose="02020603050405020304" pitchFamily="18" charset="0"/>
              </a:rPr>
              <a:t>basah</a:t>
            </a: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	Kg moisture                                  x 100%</a:t>
            </a:r>
            <a:br>
              <a:rPr lang="en-US" sz="2400" dirty="0">
                <a:cs typeface="Times New Roman" panose="02020603050405020304" pitchFamily="18" charset="0"/>
              </a:rPr>
            </a:br>
            <a:r>
              <a:rPr lang="en-US" sz="2400" dirty="0">
                <a:cs typeface="Times New Roman" panose="02020603050405020304" pitchFamily="18" charset="0"/>
              </a:rPr>
              <a:t> Kg </a:t>
            </a:r>
            <a:r>
              <a:rPr lang="en-US" sz="2400" dirty="0" err="1">
                <a:cs typeface="Times New Roman" panose="02020603050405020304" pitchFamily="18" charset="0"/>
              </a:rPr>
              <a:t>padatan</a:t>
            </a:r>
            <a:r>
              <a:rPr lang="en-US" sz="2400" dirty="0">
                <a:cs typeface="Times New Roman" panose="02020603050405020304" pitchFamily="18" charset="0"/>
              </a:rPr>
              <a:t> </a:t>
            </a:r>
            <a:r>
              <a:rPr lang="en-US" sz="2400" dirty="0" err="1">
                <a:cs typeface="Times New Roman" panose="02020603050405020304" pitchFamily="18" charset="0"/>
              </a:rPr>
              <a:t>kering</a:t>
            </a:r>
            <a:r>
              <a:rPr lang="en-US" sz="2400" dirty="0">
                <a:cs typeface="Times New Roman" panose="02020603050405020304" pitchFamily="18" charset="0"/>
              </a:rPr>
              <a:t> + kg moisture</a:t>
            </a:r>
            <a:br>
              <a:rPr lang="en-US" sz="2400" dirty="0">
                <a:cs typeface="Times New Roman" panose="02020603050405020304" pitchFamily="18" charset="0"/>
              </a:rPr>
            </a:br>
            <a:r>
              <a:rPr lang="en-US" sz="2400" dirty="0">
                <a:cs typeface="Times New Roman" panose="02020603050405020304" pitchFamily="18" charset="0"/>
              </a:rPr>
              <a:t>	</a:t>
            </a:r>
            <a:br>
              <a:rPr lang="en-US" sz="2400" dirty="0">
                <a:cs typeface="Times New Roman" panose="02020603050405020304" pitchFamily="18" charset="0"/>
              </a:rPr>
            </a:br>
            <a:r>
              <a:rPr lang="en-US" sz="2400" dirty="0"/>
              <a:t>	   	</a:t>
            </a:r>
            <a:br>
              <a:rPr lang="en-US" sz="2400" dirty="0"/>
            </a:br>
            <a:r>
              <a:rPr lang="en-US" sz="2400" u="sng" dirty="0"/>
              <a:t/>
            </a:r>
            <a:br>
              <a:rPr lang="en-US" sz="2400" u="sng" dirty="0"/>
            </a:br>
            <a:r>
              <a:rPr lang="en-US" sz="2400" dirty="0"/>
              <a:t>	</a:t>
            </a:r>
          </a:p>
        </p:txBody>
      </p:sp>
      <p:sp>
        <p:nvSpPr>
          <p:cNvPr id="7171" name="Line 3"/>
          <p:cNvSpPr>
            <a:spLocks noChangeShapeType="1"/>
          </p:cNvSpPr>
          <p:nvPr/>
        </p:nvSpPr>
        <p:spPr bwMode="auto">
          <a:xfrm>
            <a:off x="6248400" y="4191000"/>
            <a:ext cx="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id-ID"/>
          </a:p>
        </p:txBody>
      </p:sp>
      <p:sp>
        <p:nvSpPr>
          <p:cNvPr id="7172" name="Line 4"/>
          <p:cNvSpPr>
            <a:spLocks noChangeShapeType="1"/>
          </p:cNvSpPr>
          <p:nvPr/>
        </p:nvSpPr>
        <p:spPr bwMode="auto">
          <a:xfrm>
            <a:off x="2667000" y="2490989"/>
            <a:ext cx="2667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id-ID"/>
          </a:p>
        </p:txBody>
      </p:sp>
      <p:sp>
        <p:nvSpPr>
          <p:cNvPr id="7173" name="Line 5"/>
          <p:cNvSpPr>
            <a:spLocks noChangeShapeType="1"/>
          </p:cNvSpPr>
          <p:nvPr/>
        </p:nvSpPr>
        <p:spPr bwMode="auto">
          <a:xfrm>
            <a:off x="2082800" y="3351727"/>
            <a:ext cx="4495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id-ID"/>
          </a:p>
        </p:txBody>
      </p:sp>
      <p:sp>
        <p:nvSpPr>
          <p:cNvPr id="7174" name="Text Box 6"/>
          <p:cNvSpPr txBox="1">
            <a:spLocks noChangeArrowheads="1"/>
          </p:cNvSpPr>
          <p:nvPr/>
        </p:nvSpPr>
        <p:spPr bwMode="auto">
          <a:xfrm>
            <a:off x="3032125" y="5065714"/>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id-ID" sz="1200">
              <a:latin typeface="Times New Roman" panose="02020603050405020304" pitchFamily="18" charset="0"/>
            </a:endParaRPr>
          </a:p>
        </p:txBody>
      </p:sp>
      <p:sp>
        <p:nvSpPr>
          <p:cNvPr id="7175" name="Text Box 7"/>
          <p:cNvSpPr txBox="1">
            <a:spLocks noChangeArrowheads="1"/>
          </p:cNvSpPr>
          <p:nvPr/>
        </p:nvSpPr>
        <p:spPr bwMode="auto">
          <a:xfrm>
            <a:off x="2082800" y="4216400"/>
            <a:ext cx="670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latin typeface="Times New Roman" panose="02020603050405020304" pitchFamily="18" charset="0"/>
                <a:cs typeface="Arial" panose="020B0604020202020204" pitchFamily="34" charset="0"/>
              </a:rPr>
              <a:t>2. Moisture content, basis kering =</a:t>
            </a:r>
            <a:r>
              <a:rPr lang="en-US" sz="2400" b="1">
                <a:latin typeface="Times New Roman" panose="02020603050405020304" pitchFamily="18" charset="0"/>
                <a:cs typeface="Times New Roman" panose="02020603050405020304" pitchFamily="18" charset="0"/>
              </a:rPr>
              <a:t/>
            </a:r>
            <a:br>
              <a:rPr lang="en-US" sz="2400" b="1">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       K</a:t>
            </a:r>
            <a:r>
              <a:rPr lang="en-US" sz="2400">
                <a:latin typeface="Times New Roman" panose="02020603050405020304" pitchFamily="18" charset="0"/>
                <a:cs typeface="Arial" panose="020B0604020202020204" pitchFamily="34" charset="0"/>
              </a:rPr>
              <a:t>g moisture	                 x 100 %</a:t>
            </a:r>
            <a:r>
              <a:rPr lang="en-US" sz="2400">
                <a:latin typeface="Times New Roman" panose="02020603050405020304" pitchFamily="18" charset="0"/>
                <a:cs typeface="Times New Roman" panose="02020603050405020304" pitchFamily="18" charset="0"/>
              </a:rPr>
              <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Arial" panose="020B0604020202020204" pitchFamily="34" charset="0"/>
              </a:rPr>
              <a:t>Kg padatan kering</a:t>
            </a:r>
            <a:r>
              <a:rPr lang="en-US" sz="2400">
                <a:latin typeface="Times New Roman" panose="02020603050405020304" pitchFamily="18" charset="0"/>
                <a:cs typeface="Times New Roman" panose="02020603050405020304" pitchFamily="18" charset="0"/>
              </a:rPr>
              <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
            </a:r>
            <a:br>
              <a:rPr lang="en-US" sz="2400">
                <a:latin typeface="Times New Roman" panose="02020603050405020304" pitchFamily="18" charset="0"/>
                <a:cs typeface="Times New Roman" panose="02020603050405020304" pitchFamily="18" charset="0"/>
              </a:rPr>
            </a:br>
            <a:endParaRPr lang="en-US" sz="2400">
              <a:latin typeface="Times New Roman" panose="02020603050405020304" pitchFamily="18" charset="0"/>
              <a:cs typeface="Times New Roman" panose="02020603050405020304" pitchFamily="18" charset="0"/>
            </a:endParaRPr>
          </a:p>
        </p:txBody>
      </p:sp>
      <p:sp>
        <p:nvSpPr>
          <p:cNvPr id="7176" name="Line 8"/>
          <p:cNvSpPr>
            <a:spLocks noChangeShapeType="1"/>
          </p:cNvSpPr>
          <p:nvPr/>
        </p:nvSpPr>
        <p:spPr bwMode="auto">
          <a:xfrm>
            <a:off x="2667000" y="5334000"/>
            <a:ext cx="2667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id-ID"/>
          </a:p>
        </p:txBody>
      </p:sp>
    </p:spTree>
    <p:extLst>
      <p:ext uri="{BB962C8B-B14F-4D97-AF65-F5344CB8AC3E}">
        <p14:creationId xmlns:p14="http://schemas.microsoft.com/office/powerpoint/2010/main" val="143924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38200" y="914400"/>
            <a:ext cx="9829800" cy="5791200"/>
          </a:xfrm>
        </p:spPr>
        <p:txBody>
          <a:bodyPr>
            <a:normAutofit fontScale="90000"/>
          </a:bodyPr>
          <a:lstStyle/>
          <a:p>
            <a:pPr marL="838200" indent="-838200"/>
            <a:r>
              <a:rPr lang="en-US" sz="2400" dirty="0">
                <a:cs typeface="Arial" panose="020B0604020202020204" pitchFamily="34" charset="0"/>
              </a:rPr>
              <a:t>	</a:t>
            </a:r>
            <a:r>
              <a:rPr lang="en-US" sz="2400" b="1" dirty="0">
                <a:cs typeface="Times New Roman" panose="02020603050405020304" pitchFamily="18" charset="0"/>
              </a:rPr>
              <a:t>3. </a:t>
            </a:r>
            <a:r>
              <a:rPr lang="en-US" sz="2400" b="1" dirty="0">
                <a:cs typeface="Arial" panose="020B0604020202020204" pitchFamily="34" charset="0"/>
              </a:rPr>
              <a:t> Equilibrium moisture (X*) :</a:t>
            </a:r>
            <a:r>
              <a:rPr lang="en-US" sz="2400" b="1" dirty="0">
                <a:cs typeface="Times New Roman" panose="02020603050405020304" pitchFamily="18" charset="0"/>
              </a:rPr>
              <a:t/>
            </a:r>
            <a:br>
              <a:rPr lang="en-US" sz="2400" b="1" dirty="0">
                <a:cs typeface="Times New Roman" panose="02020603050405020304" pitchFamily="18" charset="0"/>
              </a:rPr>
            </a:br>
            <a:r>
              <a:rPr lang="en-US" sz="2400" dirty="0">
                <a:cs typeface="Arial" panose="020B0604020202020204" pitchFamily="34" charset="0"/>
              </a:rPr>
              <a:t>moisture content </a:t>
            </a:r>
            <a:r>
              <a:rPr lang="en-US" sz="2400" dirty="0" err="1">
                <a:cs typeface="Arial" panose="020B0604020202020204" pitchFamily="34" charset="0"/>
              </a:rPr>
              <a:t>padatan</a:t>
            </a:r>
            <a:r>
              <a:rPr lang="en-US" sz="2400" dirty="0">
                <a:cs typeface="Arial" panose="020B0604020202020204" pitchFamily="34" charset="0"/>
              </a:rPr>
              <a:t> </a:t>
            </a:r>
            <a:r>
              <a:rPr lang="en-US" sz="2400" dirty="0" err="1">
                <a:cs typeface="Arial" panose="020B0604020202020204" pitchFamily="34" charset="0"/>
              </a:rPr>
              <a:t>ketika</a:t>
            </a:r>
            <a:r>
              <a:rPr lang="en-US" sz="2400" dirty="0">
                <a:cs typeface="Arial" panose="020B0604020202020204" pitchFamily="34" charset="0"/>
              </a:rPr>
              <a:t> </a:t>
            </a:r>
            <a:r>
              <a:rPr lang="en-US" sz="2400" dirty="0" err="1">
                <a:cs typeface="Arial" panose="020B0604020202020204" pitchFamily="34" charset="0"/>
              </a:rPr>
              <a:t>pada</a:t>
            </a:r>
            <a:r>
              <a:rPr lang="en-US" sz="2400" dirty="0">
                <a:cs typeface="Arial" panose="020B0604020202020204" pitchFamily="34" charset="0"/>
              </a:rPr>
              <a:t> </a:t>
            </a:r>
            <a:r>
              <a:rPr lang="en-US" sz="2400" dirty="0" err="1">
                <a:cs typeface="Arial" panose="020B0604020202020204" pitchFamily="34" charset="0"/>
              </a:rPr>
              <a:t>kondisi</a:t>
            </a:r>
            <a:r>
              <a:rPr lang="en-US" sz="2400" dirty="0">
                <a:cs typeface="Arial" panose="020B0604020202020204" pitchFamily="34" charset="0"/>
              </a:rPr>
              <a:t> </a:t>
            </a:r>
            <a:r>
              <a:rPr lang="en-US" sz="2400" dirty="0" err="1">
                <a:cs typeface="Arial" panose="020B0604020202020204" pitchFamily="34" charset="0"/>
              </a:rPr>
              <a:t>kesetimbangan</a:t>
            </a:r>
            <a:r>
              <a:rPr lang="en-US" sz="2400" dirty="0">
                <a:cs typeface="Arial" panose="020B0604020202020204" pitchFamily="34" charset="0"/>
              </a:rPr>
              <a:t> </a:t>
            </a:r>
            <a:r>
              <a:rPr lang="en-US" sz="2400" dirty="0" err="1">
                <a:cs typeface="Arial" panose="020B0604020202020204" pitchFamily="34" charset="0"/>
              </a:rPr>
              <a:t>dengan</a:t>
            </a:r>
            <a:r>
              <a:rPr lang="en-US" sz="2400" dirty="0">
                <a:cs typeface="Arial" panose="020B0604020202020204" pitchFamily="34" charset="0"/>
              </a:rPr>
              <a:t> </a:t>
            </a:r>
            <a:r>
              <a:rPr lang="en-US" sz="2400" dirty="0" err="1">
                <a:cs typeface="Arial" panose="020B0604020202020204" pitchFamily="34" charset="0"/>
              </a:rPr>
              <a:t>tekanan</a:t>
            </a:r>
            <a:r>
              <a:rPr lang="en-US" sz="2400" dirty="0">
                <a:cs typeface="Arial" panose="020B0604020202020204" pitchFamily="34" charset="0"/>
              </a:rPr>
              <a:t> </a:t>
            </a:r>
            <a:r>
              <a:rPr lang="en-US" sz="2400" dirty="0" err="1">
                <a:cs typeface="Arial" panose="020B0604020202020204" pitchFamily="34" charset="0"/>
              </a:rPr>
              <a:t>parsial</a:t>
            </a:r>
            <a:r>
              <a:rPr lang="en-US" sz="2400" dirty="0">
                <a:cs typeface="Arial" panose="020B0604020202020204" pitchFamily="34" charset="0"/>
              </a:rPr>
              <a:t> </a:t>
            </a:r>
            <a:r>
              <a:rPr lang="en-US" sz="2400" dirty="0" err="1">
                <a:cs typeface="Arial" panose="020B0604020202020204" pitchFamily="34" charset="0"/>
              </a:rPr>
              <a:t>uap</a:t>
            </a:r>
            <a:r>
              <a:rPr lang="en-US" sz="2400" dirty="0">
                <a:cs typeface="Arial" panose="020B0604020202020204" pitchFamily="34" charset="0"/>
              </a:rPr>
              <a:t> </a:t>
            </a:r>
            <a:r>
              <a:rPr lang="en-US" sz="2400" dirty="0" err="1">
                <a:cs typeface="Arial" panose="020B0604020202020204" pitchFamily="34" charset="0"/>
              </a:rPr>
              <a:t>tertentu</a:t>
            </a:r>
            <a:r>
              <a:rPr lang="en-US" sz="2400" dirty="0">
                <a:cs typeface="Arial" panose="020B0604020202020204" pitchFamily="34" charset="0"/>
              </a:rPr>
              <a:t>.</a:t>
            </a:r>
            <a:br>
              <a:rPr lang="en-US" sz="2400" dirty="0">
                <a:cs typeface="Arial" panose="020B0604020202020204" pitchFamily="34"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b="1" dirty="0">
                <a:cs typeface="Arial" panose="020B0604020202020204" pitchFamily="34" charset="0"/>
              </a:rPr>
              <a:t>4.   Bound moisture :</a:t>
            </a:r>
            <a:r>
              <a:rPr lang="en-US" sz="2400" b="1" dirty="0">
                <a:cs typeface="Times New Roman" panose="02020603050405020304" pitchFamily="18" charset="0"/>
              </a:rPr>
              <a:t/>
            </a:r>
            <a:br>
              <a:rPr lang="en-US" sz="2400" b="1" dirty="0">
                <a:cs typeface="Times New Roman" panose="02020603050405020304" pitchFamily="18" charset="0"/>
              </a:rPr>
            </a:br>
            <a:r>
              <a:rPr lang="en-US" sz="2400" dirty="0">
                <a:cs typeface="Arial" panose="020B0604020202020204" pitchFamily="34" charset="0"/>
              </a:rPr>
              <a:t>moisture content </a:t>
            </a:r>
            <a:r>
              <a:rPr lang="en-US" sz="2400" dirty="0" err="1">
                <a:cs typeface="Arial" panose="020B0604020202020204" pitchFamily="34" charset="0"/>
              </a:rPr>
              <a:t>padatan</a:t>
            </a:r>
            <a:r>
              <a:rPr lang="en-US" sz="2400" dirty="0">
                <a:cs typeface="Arial" panose="020B0604020202020204" pitchFamily="34" charset="0"/>
              </a:rPr>
              <a:t> yang </a:t>
            </a:r>
            <a:r>
              <a:rPr lang="en-US" sz="2400" dirty="0" err="1">
                <a:cs typeface="Arial" panose="020B0604020202020204" pitchFamily="34" charset="0"/>
              </a:rPr>
              <a:t>memberikan</a:t>
            </a:r>
            <a:r>
              <a:rPr lang="en-US" sz="2400" dirty="0">
                <a:cs typeface="Arial" panose="020B0604020202020204" pitchFamily="34" charset="0"/>
              </a:rPr>
              <a:t> </a:t>
            </a:r>
            <a:r>
              <a:rPr lang="en-US" sz="2400" dirty="0" err="1">
                <a:cs typeface="Arial" panose="020B0604020202020204" pitchFamily="34" charset="0"/>
              </a:rPr>
              <a:t>tekanan</a:t>
            </a:r>
            <a:r>
              <a:rPr lang="en-US" sz="2400" dirty="0">
                <a:cs typeface="Arial" panose="020B0604020202020204" pitchFamily="34" charset="0"/>
              </a:rPr>
              <a:t> </a:t>
            </a:r>
            <a:r>
              <a:rPr lang="en-US" sz="2400" dirty="0" err="1">
                <a:cs typeface="Arial" panose="020B0604020202020204" pitchFamily="34" charset="0"/>
              </a:rPr>
              <a:t>uap</a:t>
            </a:r>
            <a:r>
              <a:rPr lang="en-US" sz="2400" dirty="0">
                <a:cs typeface="Arial" panose="020B0604020202020204" pitchFamily="34" charset="0"/>
              </a:rPr>
              <a:t> </a:t>
            </a:r>
            <a:r>
              <a:rPr lang="en-US" sz="2400" dirty="0" err="1">
                <a:cs typeface="Arial" panose="020B0604020202020204" pitchFamily="34" charset="0"/>
              </a:rPr>
              <a:t>kesetimbangan</a:t>
            </a:r>
            <a:r>
              <a:rPr lang="en-US" sz="2400" dirty="0">
                <a:cs typeface="Arial" panose="020B0604020202020204" pitchFamily="34" charset="0"/>
              </a:rPr>
              <a:t> </a:t>
            </a:r>
            <a:r>
              <a:rPr lang="en-US" sz="2400" dirty="0" err="1">
                <a:cs typeface="Arial" panose="020B0604020202020204" pitchFamily="34" charset="0"/>
              </a:rPr>
              <a:t>kurang</a:t>
            </a:r>
            <a:r>
              <a:rPr lang="en-US" sz="2400" dirty="0">
                <a:cs typeface="Arial" panose="020B0604020202020204" pitchFamily="34" charset="0"/>
              </a:rPr>
              <a:t> </a:t>
            </a:r>
            <a:r>
              <a:rPr lang="en-US" sz="2400" dirty="0" err="1">
                <a:cs typeface="Arial" panose="020B0604020202020204" pitchFamily="34" charset="0"/>
              </a:rPr>
              <a:t>daripada</a:t>
            </a:r>
            <a:r>
              <a:rPr lang="en-US" sz="2400" dirty="0">
                <a:cs typeface="Arial" panose="020B0604020202020204" pitchFamily="34" charset="0"/>
              </a:rPr>
              <a:t> </a:t>
            </a:r>
            <a:r>
              <a:rPr lang="en-US" sz="2400" dirty="0" err="1">
                <a:cs typeface="Arial" panose="020B0604020202020204" pitchFamily="34" charset="0"/>
              </a:rPr>
              <a:t>tekanan</a:t>
            </a:r>
            <a:r>
              <a:rPr lang="en-US" sz="2400" dirty="0">
                <a:cs typeface="Arial" panose="020B0604020202020204" pitchFamily="34" charset="0"/>
              </a:rPr>
              <a:t> </a:t>
            </a:r>
            <a:r>
              <a:rPr lang="en-US" sz="2400" dirty="0" err="1">
                <a:cs typeface="Arial" panose="020B0604020202020204" pitchFamily="34" charset="0"/>
              </a:rPr>
              <a:t>uap</a:t>
            </a:r>
            <a:r>
              <a:rPr lang="en-US" sz="2400" dirty="0">
                <a:cs typeface="Arial" panose="020B0604020202020204" pitchFamily="34" charset="0"/>
              </a:rPr>
              <a:t> </a:t>
            </a:r>
            <a:r>
              <a:rPr lang="en-US" sz="2400" dirty="0" err="1">
                <a:cs typeface="Arial" panose="020B0604020202020204" pitchFamily="34" charset="0"/>
              </a:rPr>
              <a:t>cairan</a:t>
            </a:r>
            <a:r>
              <a:rPr lang="en-US" sz="2400" dirty="0">
                <a:cs typeface="Arial" panose="020B0604020202020204" pitchFamily="34" charset="0"/>
              </a:rPr>
              <a:t> </a:t>
            </a:r>
            <a:r>
              <a:rPr lang="en-US" sz="2400" dirty="0" err="1">
                <a:cs typeface="Arial" panose="020B0604020202020204" pitchFamily="34" charset="0"/>
              </a:rPr>
              <a:t>murni</a:t>
            </a:r>
            <a:r>
              <a:rPr lang="en-US" sz="2400" dirty="0">
                <a:cs typeface="Arial" panose="020B0604020202020204" pitchFamily="34" charset="0"/>
              </a:rPr>
              <a:t> </a:t>
            </a:r>
            <a:r>
              <a:rPr lang="en-US" sz="2400" dirty="0" err="1">
                <a:cs typeface="Arial" panose="020B0604020202020204" pitchFamily="34" charset="0"/>
              </a:rPr>
              <a:t>pada</a:t>
            </a:r>
            <a:r>
              <a:rPr lang="en-US" sz="2400" dirty="0">
                <a:cs typeface="Arial" panose="020B0604020202020204" pitchFamily="34" charset="0"/>
              </a:rPr>
              <a:t> </a:t>
            </a:r>
            <a:r>
              <a:rPr lang="en-US" sz="2400" dirty="0" err="1">
                <a:cs typeface="Arial" panose="020B0604020202020204" pitchFamily="34" charset="0"/>
              </a:rPr>
              <a:t>temperatur</a:t>
            </a:r>
            <a:r>
              <a:rPr lang="en-US" sz="2400" dirty="0">
                <a:cs typeface="Arial" panose="020B0604020202020204" pitchFamily="34" charset="0"/>
              </a:rPr>
              <a:t> </a:t>
            </a:r>
            <a:r>
              <a:rPr lang="en-US" sz="2400" dirty="0" err="1">
                <a:cs typeface="Arial" panose="020B0604020202020204" pitchFamily="34" charset="0"/>
              </a:rPr>
              <a:t>tertentu</a:t>
            </a:r>
            <a:r>
              <a:rPr lang="en-US" sz="2400" dirty="0">
                <a:cs typeface="Arial" panose="020B0604020202020204" pitchFamily="34" charset="0"/>
              </a:rPr>
              <a:t>.</a:t>
            </a:r>
            <a:r>
              <a:rPr lang="en-US" sz="2400" dirty="0">
                <a:cs typeface="Times New Roman" panose="02020603050405020304" pitchFamily="18" charset="0"/>
              </a:rPr>
              <a:t/>
            </a:r>
            <a:br>
              <a:rPr lang="en-US" sz="2400" dirty="0">
                <a:cs typeface="Times New Roman" panose="02020603050405020304" pitchFamily="18" charset="0"/>
              </a:rPr>
            </a:br>
            <a:r>
              <a:rPr lang="en-US" sz="2400" dirty="0">
                <a:cs typeface="Times New Roman" panose="02020603050405020304" pitchFamily="18" charset="0"/>
              </a:rPr>
              <a:t/>
            </a:r>
            <a:br>
              <a:rPr lang="en-US" sz="2400" dirty="0">
                <a:cs typeface="Times New Roman" panose="02020603050405020304" pitchFamily="18" charset="0"/>
              </a:rPr>
            </a:br>
            <a:r>
              <a:rPr lang="en-US" sz="2400" b="1" dirty="0"/>
              <a:t>5. Unbound moisture :</a:t>
            </a:r>
            <a:br>
              <a:rPr lang="en-US" sz="2400" b="1" dirty="0"/>
            </a:br>
            <a:r>
              <a:rPr lang="en-US" sz="2400" dirty="0"/>
              <a:t>	moisture content </a:t>
            </a:r>
            <a:r>
              <a:rPr lang="en-US" sz="2400" dirty="0" err="1"/>
              <a:t>padatan</a:t>
            </a:r>
            <a:r>
              <a:rPr lang="en-US" sz="2400" dirty="0"/>
              <a:t> yang </a:t>
            </a:r>
            <a:r>
              <a:rPr lang="en-US" sz="2400" dirty="0" err="1"/>
              <a:t>memberikan</a:t>
            </a:r>
            <a:r>
              <a:rPr lang="en-US" sz="2400" dirty="0"/>
              <a:t> </a:t>
            </a:r>
            <a:r>
              <a:rPr lang="en-US" sz="2400" dirty="0" err="1"/>
              <a:t>tekanan</a:t>
            </a:r>
            <a:r>
              <a:rPr lang="en-US" sz="2400" dirty="0"/>
              <a:t> </a:t>
            </a:r>
            <a:r>
              <a:rPr lang="en-US" sz="2400" dirty="0" err="1"/>
              <a:t>uap</a:t>
            </a:r>
            <a:r>
              <a:rPr lang="en-US" sz="2400" dirty="0"/>
              <a:t> 			</a:t>
            </a:r>
            <a:r>
              <a:rPr lang="en-US" sz="2400" dirty="0" err="1"/>
              <a:t>kesetimbangan</a:t>
            </a:r>
            <a:r>
              <a:rPr lang="en-US" sz="2400" dirty="0"/>
              <a:t> </a:t>
            </a:r>
            <a:r>
              <a:rPr lang="en-US" sz="2400" dirty="0" err="1"/>
              <a:t>sama</a:t>
            </a:r>
            <a:r>
              <a:rPr lang="en-US" sz="2400" dirty="0"/>
              <a:t> </a:t>
            </a:r>
            <a:r>
              <a:rPr lang="en-US" sz="2400" dirty="0" err="1"/>
              <a:t>dengan</a:t>
            </a:r>
            <a:r>
              <a:rPr lang="en-US" sz="2400" dirty="0"/>
              <a:t> </a:t>
            </a:r>
            <a:r>
              <a:rPr lang="en-US" sz="2400" dirty="0" err="1"/>
              <a:t>tekanan</a:t>
            </a:r>
            <a:r>
              <a:rPr lang="en-US" sz="2400" dirty="0"/>
              <a:t> </a:t>
            </a:r>
            <a:r>
              <a:rPr lang="en-US" sz="2400" dirty="0" err="1"/>
              <a:t>uap</a:t>
            </a:r>
            <a:r>
              <a:rPr lang="en-US" sz="2400" dirty="0"/>
              <a:t> </a:t>
            </a:r>
            <a:r>
              <a:rPr lang="en-US" sz="2400" dirty="0" err="1"/>
              <a:t>cairan</a:t>
            </a:r>
            <a:r>
              <a:rPr lang="en-US" sz="2400" dirty="0"/>
              <a:t> </a:t>
            </a:r>
            <a:r>
              <a:rPr lang="en-US" sz="2400" dirty="0" err="1"/>
              <a:t>murni</a:t>
            </a:r>
            <a:r>
              <a:rPr lang="en-US" sz="2400" dirty="0"/>
              <a:t> </a:t>
            </a:r>
            <a:r>
              <a:rPr lang="en-US" sz="2400" dirty="0" err="1"/>
              <a:t>pada</a:t>
            </a:r>
            <a:r>
              <a:rPr lang="en-US" sz="2400" dirty="0"/>
              <a:t> </a:t>
            </a:r>
            <a:r>
              <a:rPr lang="en-US" sz="2400" dirty="0" err="1"/>
              <a:t>temperatur</a:t>
            </a:r>
            <a:r>
              <a:rPr lang="en-US" sz="2400" dirty="0"/>
              <a:t> </a:t>
            </a:r>
            <a:r>
              <a:rPr lang="en-US" sz="2400" dirty="0" err="1"/>
              <a:t>tertentu</a:t>
            </a:r>
            <a:r>
              <a:rPr lang="en-US" sz="2400" dirty="0"/>
              <a:t>.</a:t>
            </a:r>
            <a:br>
              <a:rPr lang="en-US" sz="2400" dirty="0"/>
            </a:br>
            <a:r>
              <a:rPr lang="en-US" sz="2400" dirty="0"/>
              <a:t/>
            </a:r>
            <a:br>
              <a:rPr lang="en-US" sz="2400" dirty="0"/>
            </a:br>
            <a:r>
              <a:rPr lang="en-US" sz="2400" dirty="0"/>
              <a:t> </a:t>
            </a:r>
            <a:r>
              <a:rPr lang="en-US" sz="2400" b="1" dirty="0"/>
              <a:t>6. Free moisture :</a:t>
            </a:r>
            <a:r>
              <a:rPr lang="en-US" sz="2400" dirty="0"/>
              <a:t/>
            </a:r>
            <a:br>
              <a:rPr lang="en-US" sz="2400" dirty="0"/>
            </a:br>
            <a:r>
              <a:rPr lang="en-US" sz="2400" dirty="0"/>
              <a:t>	moisture content </a:t>
            </a:r>
            <a:r>
              <a:rPr lang="en-US" sz="2400" dirty="0" err="1"/>
              <a:t>padatan</a:t>
            </a:r>
            <a:r>
              <a:rPr lang="en-US" sz="2400" dirty="0"/>
              <a:t> yang </a:t>
            </a:r>
            <a:r>
              <a:rPr lang="en-US" sz="2400" dirty="0" err="1"/>
              <a:t>berlebih</a:t>
            </a:r>
            <a:r>
              <a:rPr lang="en-US" sz="2400" dirty="0"/>
              <a:t> </a:t>
            </a:r>
            <a:r>
              <a:rPr lang="en-US" sz="2400" dirty="0" err="1"/>
              <a:t>dibanding</a:t>
            </a:r>
            <a:r>
              <a:rPr lang="en-US" sz="2400" dirty="0"/>
              <a:t> </a:t>
            </a:r>
            <a:r>
              <a:rPr lang="en-US" sz="2400" dirty="0" err="1"/>
              <a:t>dengan</a:t>
            </a:r>
            <a:r>
              <a:rPr lang="en-US" sz="2400" dirty="0"/>
              <a:t> equilibrium moisture content </a:t>
            </a:r>
            <a:r>
              <a:rPr lang="en-US" sz="2400" dirty="0" err="1"/>
              <a:t>sebesar</a:t>
            </a:r>
            <a:r>
              <a:rPr lang="en-US" sz="2400" dirty="0"/>
              <a:t> X - X*.</a:t>
            </a:r>
            <a:br>
              <a:rPr lang="en-US" sz="2400" dirty="0"/>
            </a:br>
            <a:r>
              <a:rPr lang="en-US" sz="2400" dirty="0"/>
              <a:t>         </a:t>
            </a:r>
            <a:r>
              <a:rPr lang="en-US" sz="2400" u="sng" dirty="0" err="1"/>
              <a:t>Hanya</a:t>
            </a:r>
            <a:r>
              <a:rPr lang="en-US" sz="2400" u="sng" dirty="0"/>
              <a:t> free moisture yang </a:t>
            </a:r>
            <a:r>
              <a:rPr lang="en-US" sz="2400" u="sng" dirty="0" err="1"/>
              <a:t>bisa</a:t>
            </a:r>
            <a:r>
              <a:rPr lang="en-US" sz="2400" u="sng" dirty="0"/>
              <a:t> </a:t>
            </a:r>
            <a:r>
              <a:rPr lang="en-US" sz="2400" u="sng" dirty="0" err="1"/>
              <a:t>diuapkan</a:t>
            </a:r>
            <a:r>
              <a:rPr lang="en-US" sz="2400" dirty="0"/>
              <a:t>.</a:t>
            </a:r>
            <a:br>
              <a:rPr lang="en-US" sz="2400" dirty="0"/>
            </a:br>
            <a:r>
              <a:rPr lang="en-US" sz="2400" dirty="0"/>
              <a:t> </a:t>
            </a:r>
            <a:r>
              <a:rPr lang="en-US" sz="2400" dirty="0">
                <a:cs typeface="Times New Roman" panose="02020603050405020304" pitchFamily="18" charset="0"/>
              </a:rPr>
              <a:t/>
            </a:r>
            <a:br>
              <a:rPr lang="en-US" sz="2400" dirty="0">
                <a:cs typeface="Times New Roman" panose="02020603050405020304" pitchFamily="18" charset="0"/>
              </a:rPr>
            </a:br>
            <a:endParaRPr lang="en-US" sz="2400" dirty="0">
              <a:cs typeface="Times New Roman" panose="02020603050405020304" pitchFamily="18" charset="0"/>
            </a:endParaRPr>
          </a:p>
        </p:txBody>
      </p:sp>
    </p:spTree>
    <p:extLst>
      <p:ext uri="{BB962C8B-B14F-4D97-AF65-F5344CB8AC3E}">
        <p14:creationId xmlns:p14="http://schemas.microsoft.com/office/powerpoint/2010/main" val="236609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1765</Words>
  <Application>Microsoft Office PowerPoint</Application>
  <PresentationFormat>Widescreen</PresentationFormat>
  <Paragraphs>171</Paragraphs>
  <Slides>46</Slides>
  <Notes>5</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62" baseType="lpstr">
      <vt:lpstr>Algerian</vt:lpstr>
      <vt:lpstr>Arial</vt:lpstr>
      <vt:lpstr>Arial Rounded MT Bold</vt:lpstr>
      <vt:lpstr>Bahnschrift</vt:lpstr>
      <vt:lpstr>Bahnschrift SemiBold</vt:lpstr>
      <vt:lpstr>Calibri</vt:lpstr>
      <vt:lpstr>Calibri Light</vt:lpstr>
      <vt:lpstr>Cambria Math</vt:lpstr>
      <vt:lpstr>Palatino Linotype</vt:lpstr>
      <vt:lpstr>Symbol</vt:lpstr>
      <vt:lpstr>Times</vt:lpstr>
      <vt:lpstr>Times New Roman</vt:lpstr>
      <vt:lpstr>Wingdings</vt:lpstr>
      <vt:lpstr>ヒラギノ角ゴ Pro W3</vt:lpstr>
      <vt:lpstr>Office Theme</vt:lpstr>
      <vt:lpstr>Equation</vt:lpstr>
      <vt:lpstr>PENGERINGAN</vt:lpstr>
      <vt:lpstr>PowerPoint Presentation</vt:lpstr>
      <vt:lpstr>PowerPoint Presentation</vt:lpstr>
      <vt:lpstr>Karakteristik pengeringan : equilibrium moisture content</vt:lpstr>
      <vt:lpstr>Karakteristik pengeringan : equilibrium moisture content</vt:lpstr>
      <vt:lpstr>PowerPoint Presentation</vt:lpstr>
      <vt:lpstr>Karakteristik pengeringan : equilibrium moisture content</vt:lpstr>
      <vt:lpstr>DEFINISI :  1. Moisture content, basis basah =   Kg moisture                 x 100 %        Kg padatan basah   Kg moisture                                  x 100%  Kg padatan kering + kg moisture           </vt:lpstr>
      <vt:lpstr> 3.  Equilibrium moisture (X*) : moisture content padatan ketika pada kondisi kesetimbangan dengan tekanan parsial uap tertentu.  4.   Bound moisture : moisture content padatan yang memberikan tekanan uap kesetimbangan kurang daripada tekanan uap cairan murni pada temperatur tertentu.  5. Unbound moisture :  moisture content padatan yang memberikan tekanan uap    kesetimbangan sama dengan tekanan uap cairan murni pada temperatur tertentu.   6. Free moisture :  moisture content padatan yang berlebih dibanding dengan equilibrium moisture content sebesar X - X*.          Hanya free moisture yang bisa diuapkan.   </vt:lpstr>
      <vt:lpstr>PowerPoint Presentation</vt:lpstr>
      <vt:lpstr>OPERASI PENGERINGAN</vt:lpstr>
      <vt:lpstr>Kecepatan pengeringan</vt:lpstr>
      <vt:lpstr>PowerPoint Presentation</vt:lpstr>
      <vt:lpstr>Kurva laju pengeringan untuk kondisi pengeringan konstan</vt:lpstr>
      <vt:lpstr>PowerPoint Presentation</vt:lpstr>
      <vt:lpstr>PowerPoint Presentation</vt:lpstr>
      <vt:lpstr>PowerPoint Presentation</vt:lpstr>
      <vt:lpstr>Perhitungan constant rate periode</vt:lpstr>
      <vt:lpstr>PowerPoint Presentation</vt:lpstr>
      <vt:lpstr>PowerPoint Presentation</vt:lpstr>
      <vt:lpstr>Perhitungan falling rate periode</vt:lpstr>
      <vt:lpstr>Falling rate periode : special case</vt:lpstr>
      <vt:lpstr>Falling rate periode : special case</vt:lpstr>
      <vt:lpstr>PowerPoint Presentation</vt:lpstr>
      <vt:lpstr>PowerPoint Presentation</vt:lpstr>
      <vt:lpstr>PowerPoint Presentation</vt:lpstr>
      <vt:lpstr>PowerPoint Presentation</vt:lpstr>
      <vt:lpstr>PowerPoint Presentation</vt:lpstr>
      <vt:lpstr>PowerPoint Presentation</vt:lpstr>
      <vt:lpstr>Contoh </vt:lpstr>
      <vt:lpstr>JENIS ALAT PENGERING</vt:lpstr>
      <vt:lpstr>PowerPoint Presentation</vt:lpstr>
      <vt:lpstr>Batch dryer</vt:lpstr>
      <vt:lpstr>Tray Dryers </vt:lpstr>
      <vt:lpstr>PowerPoint Presentation</vt:lpstr>
      <vt:lpstr>Continuous dryer</vt:lpstr>
      <vt:lpstr>Tunnel Dryers </vt:lpstr>
      <vt:lpstr>Roller or Drum Dryers </vt:lpstr>
      <vt:lpstr>Fluidized Bed Dryers </vt:lpstr>
      <vt:lpstr>Spray Dryers </vt:lpstr>
      <vt:lpstr>Pneumatic Dryers </vt:lpstr>
      <vt:lpstr>Rotary Dryers </vt:lpstr>
      <vt:lpstr>Bin Dryers </vt:lpstr>
      <vt:lpstr>Belt Dryers </vt:lpstr>
      <vt:lpstr>Vacuum Dryers </vt:lpstr>
      <vt:lpstr>Freeze Dryers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PENGERINGAN</dc:title>
  <dc:creator>fadilah fadilah</dc:creator>
  <cp:lastModifiedBy>fadilah fadilah</cp:lastModifiedBy>
  <cp:revision>45</cp:revision>
  <dcterms:created xsi:type="dcterms:W3CDTF">2018-06-03T06:32:45Z</dcterms:created>
  <dcterms:modified xsi:type="dcterms:W3CDTF">2019-06-21T06:10:35Z</dcterms:modified>
</cp:coreProperties>
</file>