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2" r:id="rId10"/>
    <p:sldId id="260" r:id="rId11"/>
    <p:sldId id="261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2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21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41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635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072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045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4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57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452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2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61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1AA2A-1475-454B-9EA7-E1ED69C40327}" type="datetimeFigureOut">
              <a:rPr lang="id-ID" smtClean="0"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340E-D909-4302-BA56-1EFD13A915C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007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71600" y="584684"/>
            <a:ext cx="7772400" cy="6480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dirty="0"/>
              <a:t>KEWIRAUSAHAAN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60648"/>
            <a:ext cx="1944216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Materi 3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d-ID" dirty="0"/>
          </a:p>
          <a:p>
            <a:r>
              <a:rPr lang="id-ID" dirty="0">
                <a:solidFill>
                  <a:schemeClr val="tx1"/>
                </a:solidFill>
              </a:rPr>
              <a:t>SOSIOLOGI, SEMESTER 2</a:t>
            </a:r>
          </a:p>
          <a:p>
            <a:r>
              <a:rPr lang="id-ID" dirty="0">
                <a:solidFill>
                  <a:schemeClr val="tx1"/>
                </a:solidFill>
              </a:rPr>
              <a:t>KLAS A</a:t>
            </a:r>
          </a:p>
          <a:p>
            <a:endParaRPr lang="id-ID" dirty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PENGAMPU</a:t>
            </a:r>
          </a:p>
          <a:p>
            <a:r>
              <a:rPr lang="id-ID" dirty="0">
                <a:solidFill>
                  <a:schemeClr val="tx1"/>
                </a:solidFill>
              </a:rPr>
              <a:t>Dr. L.V.Ratna Devi S.,M.Si.</a:t>
            </a:r>
          </a:p>
        </p:txBody>
      </p:sp>
    </p:spTree>
    <p:extLst>
      <p:ext uri="{BB962C8B-B14F-4D97-AF65-F5344CB8AC3E}">
        <p14:creationId xmlns:p14="http://schemas.microsoft.com/office/powerpoint/2010/main" val="196655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000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id-ID" sz="3200" dirty="0"/>
              <a:t>KOMUNIKASI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403648" y="1298227"/>
            <a:ext cx="187220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PENTING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416339" y="1010195"/>
            <a:ext cx="0" cy="2880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95536" y="1988840"/>
            <a:ext cx="3996444" cy="16245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id-ID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Sebagai pemimpin menggerakkan karyawan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Sebagai pemasar , mengkomunikasikan produk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Membangun nAff, nPow dan nAch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0112" y="1244090"/>
            <a:ext cx="187220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Adalah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572000" y="1946299"/>
            <a:ext cx="4212468" cy="129614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Proses penyampaian pesan oleh seseorang kepada yang lain untuk memberitahu, mengubah sikap, pendapat maupun perilaku , baik langsung secara lisan maupun melalui perantara/media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80112" y="3289352"/>
            <a:ext cx="187220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FF0000"/>
                </a:solidFill>
              </a:rPr>
              <a:t>Kewirausahaan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95536" y="3953182"/>
            <a:ext cx="8280920" cy="19240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roses </a:t>
            </a:r>
            <a:r>
              <a:rPr lang="en-US" dirty="0" err="1">
                <a:solidFill>
                  <a:schemeClr val="tx1"/>
                </a:solidFill>
              </a:rPr>
              <a:t>penyampaian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interaksi</a:t>
            </a:r>
            <a:r>
              <a:rPr lang="en-US" dirty="0">
                <a:solidFill>
                  <a:schemeClr val="tx1"/>
                </a:solidFill>
              </a:rPr>
              <a:t> ide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gagasan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tercipta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kegunaan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kebermanfaatannya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Melalui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komunikasi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dapat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menciptakan</a:t>
            </a:r>
            <a:r>
              <a:rPr lang="en-US" dirty="0">
                <a:solidFill>
                  <a:srgbClr val="FF0000"/>
                </a:solidFill>
              </a:rPr>
              <a:t> rasa </a:t>
            </a:r>
            <a:r>
              <a:rPr lang="en-US" dirty="0" err="1">
                <a:solidFill>
                  <a:srgbClr val="FF0000"/>
                </a:solidFill>
              </a:rPr>
              <a:t>pemahaman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tingkat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penerminaan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motivasi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/>
              <a:t>Jenis-jenis komunikasi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400" dirty="0"/>
          </a:p>
        </p:txBody>
      </p:sp>
      <p:sp>
        <p:nvSpPr>
          <p:cNvPr id="4" name="Pentagon 3"/>
          <p:cNvSpPr/>
          <p:nvPr/>
        </p:nvSpPr>
        <p:spPr>
          <a:xfrm>
            <a:off x="539552" y="1124744"/>
            <a:ext cx="7488832" cy="108012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id-ID" sz="2000" dirty="0">
                <a:solidFill>
                  <a:schemeClr val="tx1"/>
                </a:solidFill>
              </a:rPr>
              <a:t>Komunikasi formal dan informal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Komunikasi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bawah</a:t>
            </a:r>
            <a:r>
              <a:rPr lang="en-US" sz="2000" dirty="0">
                <a:solidFill>
                  <a:schemeClr val="tx1"/>
                </a:solidFill>
              </a:rPr>
              <a:t>, horizontal,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silang</a:t>
            </a:r>
            <a:endParaRPr lang="id-ID" sz="2000" dirty="0">
              <a:solidFill>
                <a:schemeClr val="tx1"/>
              </a:solidFill>
            </a:endParaRP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000" dirty="0" err="1">
                <a:solidFill>
                  <a:schemeClr val="tx1"/>
                </a:solidFill>
              </a:rPr>
              <a:t>Komunikasi</a:t>
            </a:r>
            <a:r>
              <a:rPr lang="en-US" sz="2000" dirty="0">
                <a:solidFill>
                  <a:schemeClr val="tx1"/>
                </a:solidFill>
              </a:rPr>
              <a:t> verbal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non verbal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60419" y="2360629"/>
            <a:ext cx="7488832" cy="122413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tx1"/>
                </a:solidFill>
              </a:rPr>
              <a:t>Kaidah berkomunikasi</a:t>
            </a:r>
          </a:p>
          <a:p>
            <a:pPr algn="ctr"/>
            <a:r>
              <a:rPr lang="id-ID" sz="2400" dirty="0">
                <a:solidFill>
                  <a:schemeClr val="tx1"/>
                </a:solidFill>
              </a:rPr>
              <a:t>REACH</a:t>
            </a:r>
          </a:p>
          <a:p>
            <a:pPr algn="ctr"/>
            <a:r>
              <a:rPr lang="id-ID" sz="2400" i="1" dirty="0">
                <a:solidFill>
                  <a:schemeClr val="tx1"/>
                </a:solidFill>
              </a:rPr>
              <a:t>Respect, Emphaty, Audible, Clarity dan Humble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492" y="3645024"/>
            <a:ext cx="1656184" cy="25922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solidFill>
                  <a:schemeClr val="tx1"/>
                </a:solidFill>
              </a:rPr>
              <a:t>Respect</a:t>
            </a:r>
            <a:r>
              <a:rPr lang="id-ID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Sikap menghargai terhadap audience/khalayak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95736" y="3634222"/>
            <a:ext cx="1656184" cy="25922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solidFill>
                  <a:schemeClr val="tx1"/>
                </a:solidFill>
              </a:rPr>
              <a:t>Emphaty</a:t>
            </a:r>
            <a:r>
              <a:rPr lang="id-ID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Kemampuan menempat kan diri pada situasi dan kondisi yang dihadapi oleh orang lain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51920" y="3645024"/>
            <a:ext cx="1656184" cy="25922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solidFill>
                  <a:schemeClr val="tx1"/>
                </a:solidFill>
              </a:rPr>
              <a:t>Audible</a:t>
            </a:r>
            <a:r>
              <a:rPr lang="id-ID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Dapat didengarkan atau dimengerti dengan baik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08104" y="3645024"/>
            <a:ext cx="1656184" cy="25922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solidFill>
                  <a:schemeClr val="tx1"/>
                </a:solidFill>
              </a:rPr>
              <a:t>Clarity</a:t>
            </a:r>
            <a:r>
              <a:rPr lang="id-ID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Kejelasan pesan yang disampaikan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50456" y="3634222"/>
            <a:ext cx="1656184" cy="25922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solidFill>
                  <a:schemeClr val="tx1"/>
                </a:solidFill>
              </a:rPr>
              <a:t>Humble</a:t>
            </a:r>
            <a:r>
              <a:rPr lang="id-ID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Sikap rendah hati</a:t>
            </a:r>
          </a:p>
        </p:txBody>
      </p:sp>
    </p:spTree>
    <p:extLst>
      <p:ext uri="{BB962C8B-B14F-4D97-AF65-F5344CB8AC3E}">
        <p14:creationId xmlns:p14="http://schemas.microsoft.com/office/powerpoint/2010/main" val="408375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B3E3-B279-4C8D-8396-444C3F3D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dirty="0"/>
              <a:t>Motif </a:t>
            </a:r>
            <a:r>
              <a:rPr lang="en-US" sz="2800" dirty="0" err="1"/>
              <a:t>Berprestasi</a:t>
            </a:r>
            <a:r>
              <a:rPr lang="en-US" sz="2800" dirty="0"/>
              <a:t> </a:t>
            </a:r>
            <a:r>
              <a:rPr lang="en-US" sz="2800" dirty="0" err="1"/>
              <a:t>Kewirausahaan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58EC-6D99-46AB-9CF3-E9894AB23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minat</a:t>
            </a:r>
            <a:r>
              <a:rPr lang="en-US" sz="2400" dirty="0"/>
              <a:t> </a:t>
            </a:r>
            <a:r>
              <a:rPr lang="en-US" sz="2400" dirty="0" err="1"/>
              <a:t>berwirausaha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motif </a:t>
            </a:r>
            <a:r>
              <a:rPr lang="en-US" sz="2400" dirty="0" err="1"/>
              <a:t>tertentu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motif </a:t>
            </a:r>
            <a:r>
              <a:rPr lang="en-US" sz="2400" dirty="0" err="1"/>
              <a:t>berprestasi</a:t>
            </a:r>
            <a:r>
              <a:rPr lang="en-US" sz="2400" dirty="0"/>
              <a:t> (</a:t>
            </a:r>
            <a:r>
              <a:rPr lang="en-US" sz="2400" i="1" dirty="0"/>
              <a:t>achievement motive</a:t>
            </a:r>
            <a:r>
              <a:rPr lang="en-US" sz="2400" dirty="0"/>
              <a:t>). </a:t>
            </a:r>
          </a:p>
          <a:p>
            <a:r>
              <a:rPr lang="en-US" sz="2400" dirty="0"/>
              <a:t>Motif </a:t>
            </a:r>
            <a:r>
              <a:rPr lang="en-US" sz="2400" dirty="0" err="1"/>
              <a:t>berprestasi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social yang </a:t>
            </a:r>
            <a:r>
              <a:rPr lang="en-US" sz="2400" dirty="0" err="1"/>
              <a:t>menekankan</a:t>
            </a:r>
            <a:r>
              <a:rPr lang="en-US" sz="2400" dirty="0"/>
              <a:t> pada Hasrat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endParaRPr lang="en-US" sz="2400" dirty="0"/>
          </a:p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dikemukakan</a:t>
            </a:r>
            <a:r>
              <a:rPr lang="en-US" sz="2400" dirty="0"/>
              <a:t> oleh Maslow,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 </a:t>
            </a:r>
            <a:r>
              <a:rPr lang="en-US" sz="2400" dirty="0" err="1"/>
              <a:t>motivasi.menurutnya</a:t>
            </a:r>
            <a:r>
              <a:rPr lang="en-US" sz="2400" dirty="0"/>
              <a:t>,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bertingkat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tingkatan</a:t>
            </a:r>
            <a:r>
              <a:rPr lang="en-US" sz="2400" dirty="0"/>
              <a:t> </a:t>
            </a:r>
            <a:r>
              <a:rPr lang="en-US" sz="2400" dirty="0" err="1"/>
              <a:t>pemuasannya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: 1.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. 2.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. 3. </a:t>
            </a:r>
            <a:r>
              <a:rPr lang="en-US" sz="2400" dirty="0" err="1"/>
              <a:t>kebutuhan</a:t>
            </a:r>
            <a:r>
              <a:rPr lang="en-US" sz="2400" dirty="0"/>
              <a:t> social. 4.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5.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aktualisasi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</a:t>
            </a:r>
          </a:p>
          <a:p>
            <a:pPr marL="36195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64864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8C3D-F518-413F-84E9-2FC4839DC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46529"/>
            <a:ext cx="8229600" cy="55054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CONTOH UMUM                                 CONTOH DALAM ORGANISASI</a:t>
            </a:r>
            <a:endParaRPr lang="en-ID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20B00C-2174-4F8C-97E4-C7836C456897}"/>
              </a:ext>
            </a:extLst>
          </p:cNvPr>
          <p:cNvCxnSpPr>
            <a:cxnSpLocks/>
          </p:cNvCxnSpPr>
          <p:nvPr/>
        </p:nvCxnSpPr>
        <p:spPr>
          <a:xfrm flipH="1">
            <a:off x="2123728" y="731837"/>
            <a:ext cx="2016224" cy="52174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F53F76-F859-471F-BCB8-BDAAD8B0C422}"/>
              </a:ext>
            </a:extLst>
          </p:cNvPr>
          <p:cNvCxnSpPr>
            <a:cxnSpLocks/>
          </p:cNvCxnSpPr>
          <p:nvPr/>
        </p:nvCxnSpPr>
        <p:spPr>
          <a:xfrm>
            <a:off x="4139952" y="731837"/>
            <a:ext cx="2124238" cy="5222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20F27CD-4BAB-4DA3-BAE8-C0B233BE80DE}"/>
              </a:ext>
            </a:extLst>
          </p:cNvPr>
          <p:cNvCxnSpPr>
            <a:cxnSpLocks/>
          </p:cNvCxnSpPr>
          <p:nvPr/>
        </p:nvCxnSpPr>
        <p:spPr>
          <a:xfrm>
            <a:off x="2123728" y="5943600"/>
            <a:ext cx="4140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8ED80D8-4444-423E-ABA8-73FC24963F45}"/>
              </a:ext>
            </a:extLst>
          </p:cNvPr>
          <p:cNvCxnSpPr>
            <a:cxnSpLocks/>
          </p:cNvCxnSpPr>
          <p:nvPr/>
        </p:nvCxnSpPr>
        <p:spPr>
          <a:xfrm>
            <a:off x="2402759" y="5373216"/>
            <a:ext cx="36814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5ADE3B-44D2-4DF5-9E30-DE986A79B103}"/>
              </a:ext>
            </a:extLst>
          </p:cNvPr>
          <p:cNvCxnSpPr>
            <a:cxnSpLocks/>
          </p:cNvCxnSpPr>
          <p:nvPr/>
        </p:nvCxnSpPr>
        <p:spPr>
          <a:xfrm>
            <a:off x="2555776" y="4725144"/>
            <a:ext cx="31838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304502-FB48-4D02-9CCA-1F40D998AD18}"/>
              </a:ext>
            </a:extLst>
          </p:cNvPr>
          <p:cNvCxnSpPr>
            <a:cxnSpLocks/>
          </p:cNvCxnSpPr>
          <p:nvPr/>
        </p:nvCxnSpPr>
        <p:spPr>
          <a:xfrm>
            <a:off x="2915816" y="4005064"/>
            <a:ext cx="2576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A4252C-366B-4770-8EF2-BF22A8F9DC87}"/>
              </a:ext>
            </a:extLst>
          </p:cNvPr>
          <p:cNvCxnSpPr>
            <a:cxnSpLocks/>
          </p:cNvCxnSpPr>
          <p:nvPr/>
        </p:nvCxnSpPr>
        <p:spPr>
          <a:xfrm>
            <a:off x="3131840" y="3323881"/>
            <a:ext cx="20518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2EBFEE-E52C-401E-90FD-C887D3804280}"/>
              </a:ext>
            </a:extLst>
          </p:cNvPr>
          <p:cNvSpPr txBox="1"/>
          <p:nvPr/>
        </p:nvSpPr>
        <p:spPr>
          <a:xfrm>
            <a:off x="2427305" y="5501569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Physiological Needs</a:t>
            </a:r>
            <a:endParaRPr lang="en-ID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9D0435-D90C-4F58-B086-52E2667BC636}"/>
              </a:ext>
            </a:extLst>
          </p:cNvPr>
          <p:cNvSpPr txBox="1"/>
          <p:nvPr/>
        </p:nvSpPr>
        <p:spPr>
          <a:xfrm>
            <a:off x="2715337" y="487404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Security Needs</a:t>
            </a:r>
            <a:endParaRPr lang="en-ID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DB2F287-38FB-435C-9C98-BA24B5F50261}"/>
              </a:ext>
            </a:extLst>
          </p:cNvPr>
          <p:cNvSpPr txBox="1"/>
          <p:nvPr/>
        </p:nvSpPr>
        <p:spPr>
          <a:xfrm>
            <a:off x="3167515" y="424215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Social Needs</a:t>
            </a:r>
            <a:endParaRPr lang="en-ID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92B0A0-D323-4EBC-A970-E1781B04023D}"/>
              </a:ext>
            </a:extLst>
          </p:cNvPr>
          <p:cNvSpPr txBox="1"/>
          <p:nvPr/>
        </p:nvSpPr>
        <p:spPr>
          <a:xfrm>
            <a:off x="3309401" y="3535207"/>
            <a:ext cx="154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Esteem Needs</a:t>
            </a:r>
            <a:endParaRPr lang="en-ID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E2AD57D-8A6B-42A0-9911-3481FE969B64}"/>
              </a:ext>
            </a:extLst>
          </p:cNvPr>
          <p:cNvSpPr txBox="1"/>
          <p:nvPr/>
        </p:nvSpPr>
        <p:spPr>
          <a:xfrm>
            <a:off x="3559389" y="2199723"/>
            <a:ext cx="1476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Self </a:t>
            </a:r>
          </a:p>
          <a:p>
            <a:pPr algn="ctr"/>
            <a:r>
              <a:rPr lang="en-US" dirty="0"/>
              <a:t>actualization Needs </a:t>
            </a:r>
            <a:endParaRPr lang="en-ID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B2BE2E-7D92-4383-AFEE-E884D806C40E}"/>
              </a:ext>
            </a:extLst>
          </p:cNvPr>
          <p:cNvSpPr txBox="1"/>
          <p:nvPr/>
        </p:nvSpPr>
        <p:spPr>
          <a:xfrm>
            <a:off x="131019" y="1718446"/>
            <a:ext cx="187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en-ID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7CE0CA-FDE9-470D-A4B5-5F7D0B01BAFC}"/>
              </a:ext>
            </a:extLst>
          </p:cNvPr>
          <p:cNvSpPr txBox="1"/>
          <p:nvPr/>
        </p:nvSpPr>
        <p:spPr>
          <a:xfrm>
            <a:off x="1013826" y="3419560"/>
            <a:ext cx="977597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Status</a:t>
            </a:r>
            <a:endParaRPr lang="en-ID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E0AC2A7-040A-42D3-B3B5-44B9E1DEC13C}"/>
              </a:ext>
            </a:extLst>
          </p:cNvPr>
          <p:cNvSpPr txBox="1"/>
          <p:nvPr/>
        </p:nvSpPr>
        <p:spPr>
          <a:xfrm>
            <a:off x="6593642" y="1652855"/>
            <a:ext cx="1789368" cy="36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ID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EEEE24-3789-4EC3-89C3-75A21C53A8DF}"/>
              </a:ext>
            </a:extLst>
          </p:cNvPr>
          <p:cNvSpPr txBox="1"/>
          <p:nvPr/>
        </p:nvSpPr>
        <p:spPr>
          <a:xfrm>
            <a:off x="6658594" y="3323881"/>
            <a:ext cx="1789367" cy="36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Jabatan</a:t>
            </a:r>
            <a:endParaRPr lang="en-ID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E7AF0F-F860-4CC2-9D5F-3E28B3C77DC9}"/>
              </a:ext>
            </a:extLst>
          </p:cNvPr>
          <p:cNvSpPr txBox="1"/>
          <p:nvPr/>
        </p:nvSpPr>
        <p:spPr>
          <a:xfrm>
            <a:off x="717559" y="4133828"/>
            <a:ext cx="1873550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Berteman</a:t>
            </a:r>
            <a:endParaRPr lang="en-ID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F7578D3-042D-46A2-8484-87355F846AEA}"/>
              </a:ext>
            </a:extLst>
          </p:cNvPr>
          <p:cNvSpPr txBox="1"/>
          <p:nvPr/>
        </p:nvSpPr>
        <p:spPr>
          <a:xfrm>
            <a:off x="6658594" y="4258461"/>
            <a:ext cx="1789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ID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44135D1-6676-4B1A-B830-DFA0FD74D1AB}"/>
              </a:ext>
            </a:extLst>
          </p:cNvPr>
          <p:cNvSpPr txBox="1"/>
          <p:nvPr/>
        </p:nvSpPr>
        <p:spPr>
          <a:xfrm>
            <a:off x="833267" y="4848096"/>
            <a:ext cx="10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Stabilitas</a:t>
            </a:r>
            <a:endParaRPr lang="en-ID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DD17ED7-2F80-4D4E-BB98-3C6FD612975F}"/>
              </a:ext>
            </a:extLst>
          </p:cNvPr>
          <p:cNvSpPr txBox="1"/>
          <p:nvPr/>
        </p:nvSpPr>
        <p:spPr>
          <a:xfrm>
            <a:off x="6711748" y="4823774"/>
            <a:ext cx="212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Pensiun</a:t>
            </a:r>
            <a:endParaRPr lang="en-ID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3438487-FA71-444F-BF89-399148196B1F}"/>
              </a:ext>
            </a:extLst>
          </p:cNvPr>
          <p:cNvSpPr txBox="1"/>
          <p:nvPr/>
        </p:nvSpPr>
        <p:spPr>
          <a:xfrm>
            <a:off x="483383" y="5541919"/>
            <a:ext cx="1473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Perlindungan</a:t>
            </a:r>
            <a:endParaRPr lang="en-ID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A9ADC8-FF1E-478D-940E-EC3C312E66F7}"/>
              </a:ext>
            </a:extLst>
          </p:cNvPr>
          <p:cNvSpPr txBox="1"/>
          <p:nvPr/>
        </p:nvSpPr>
        <p:spPr>
          <a:xfrm>
            <a:off x="6719789" y="5389602"/>
            <a:ext cx="169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Gaji</a:t>
            </a:r>
            <a:endParaRPr lang="en-ID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0E2B698-F470-4BAC-9C3C-0E9455EA8347}"/>
              </a:ext>
            </a:extLst>
          </p:cNvPr>
          <p:cNvCxnSpPr>
            <a:endCxn id="36" idx="3"/>
          </p:cNvCxnSpPr>
          <p:nvPr/>
        </p:nvCxnSpPr>
        <p:spPr>
          <a:xfrm flipH="1">
            <a:off x="2004569" y="1903112"/>
            <a:ext cx="1622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780330-8086-4EAD-84F1-76B4A29DFC21}"/>
              </a:ext>
            </a:extLst>
          </p:cNvPr>
          <p:cNvCxnSpPr/>
          <p:nvPr/>
        </p:nvCxnSpPr>
        <p:spPr>
          <a:xfrm>
            <a:off x="4572000" y="1903112"/>
            <a:ext cx="20216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C5F4C07-2A03-4122-B234-A1B2627568C4}"/>
              </a:ext>
            </a:extLst>
          </p:cNvPr>
          <p:cNvCxnSpPr>
            <a:endCxn id="37" idx="3"/>
          </p:cNvCxnSpPr>
          <p:nvPr/>
        </p:nvCxnSpPr>
        <p:spPr>
          <a:xfrm flipH="1">
            <a:off x="1991423" y="3604219"/>
            <a:ext cx="1140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490FBEB-B57C-4FBE-B756-473BFEF86A04}"/>
              </a:ext>
            </a:extLst>
          </p:cNvPr>
          <p:cNvCxnSpPr/>
          <p:nvPr/>
        </p:nvCxnSpPr>
        <p:spPr>
          <a:xfrm>
            <a:off x="5292080" y="3604219"/>
            <a:ext cx="13015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F8484AA-B864-4927-B249-0D48C87F7965}"/>
              </a:ext>
            </a:extLst>
          </p:cNvPr>
          <p:cNvCxnSpPr/>
          <p:nvPr/>
        </p:nvCxnSpPr>
        <p:spPr>
          <a:xfrm flipH="1">
            <a:off x="1865346" y="4318487"/>
            <a:ext cx="849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E32A177-5686-4C3F-8CED-05888C7EE203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5688795" y="4443127"/>
            <a:ext cx="969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2C1267A-3C33-454F-89CC-B6F3661B6AC1}"/>
              </a:ext>
            </a:extLst>
          </p:cNvPr>
          <p:cNvCxnSpPr>
            <a:endCxn id="42" idx="3"/>
          </p:cNvCxnSpPr>
          <p:nvPr/>
        </p:nvCxnSpPr>
        <p:spPr>
          <a:xfrm flipH="1">
            <a:off x="1865346" y="5032762"/>
            <a:ext cx="561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A6468FD-0384-4B45-9910-26A032D4CF66}"/>
              </a:ext>
            </a:extLst>
          </p:cNvPr>
          <p:cNvCxnSpPr/>
          <p:nvPr/>
        </p:nvCxnSpPr>
        <p:spPr>
          <a:xfrm>
            <a:off x="5942861" y="5058707"/>
            <a:ext cx="776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66192EB-214D-4286-99B0-9BAAF436BCA4}"/>
              </a:ext>
            </a:extLst>
          </p:cNvPr>
          <p:cNvCxnSpPr>
            <a:cxnSpLocks/>
            <a:endCxn id="44" idx="3"/>
          </p:cNvCxnSpPr>
          <p:nvPr/>
        </p:nvCxnSpPr>
        <p:spPr>
          <a:xfrm flipH="1">
            <a:off x="1956948" y="5726585"/>
            <a:ext cx="321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2885FB3-20FE-45C7-B3AA-69D11E23F572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6084168" y="5574268"/>
            <a:ext cx="635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87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348A-26AE-41F1-8F56-0CE2CFAD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Prestasi</a:t>
            </a:r>
            <a:r>
              <a:rPr lang="en-US" sz="2800" dirty="0"/>
              <a:t>  (</a:t>
            </a:r>
            <a:r>
              <a:rPr lang="en-US" sz="2800" i="1" dirty="0"/>
              <a:t>Achievement Theory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Mc, </a:t>
            </a:r>
            <a:r>
              <a:rPr lang="en-US" sz="2800" dirty="0" err="1"/>
              <a:t>Clelland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DD89F-91B3-44E1-B187-7A55F6999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yang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prestasi</a:t>
            </a:r>
            <a:r>
              <a:rPr lang="en-US" sz="2400" dirty="0"/>
              <a:t> (</a:t>
            </a:r>
            <a:r>
              <a:rPr lang="en-US" sz="2400" i="1" dirty="0"/>
              <a:t>achievement – oriented behavior</a:t>
            </a:r>
            <a:r>
              <a:rPr lang="en-US" sz="2400" dirty="0"/>
              <a:t>)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yang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</a:t>
            </a:r>
            <a:r>
              <a:rPr lang="en-US" sz="2400" i="1" dirty="0"/>
              <a:t>standard of excellent. </a:t>
            </a:r>
          </a:p>
          <a:p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seseorang</a:t>
            </a:r>
            <a:r>
              <a:rPr lang="en-US" sz="2400" dirty="0"/>
              <a:t> yang </a:t>
            </a:r>
            <a:r>
              <a:rPr lang="en-US" sz="2400" dirty="0" err="1"/>
              <a:t>mem</a:t>
            </a:r>
            <a:r>
              <a:rPr lang="en-US" sz="2400" i="1" dirty="0" err="1"/>
              <a:t>punyai</a:t>
            </a:r>
            <a:r>
              <a:rPr lang="en-US" sz="2400" i="1" dirty="0"/>
              <a:t> need of achievement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pikir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need of achievement </a:t>
            </a:r>
            <a:r>
              <a:rPr lang="en-US" sz="2400" dirty="0"/>
              <a:t>yang </a:t>
            </a:r>
            <a:r>
              <a:rPr lang="en-US" sz="2400" dirty="0" err="1"/>
              <a:t>tinggi</a:t>
            </a:r>
            <a:r>
              <a:rPr lang="en-US" sz="2400" i="1" dirty="0"/>
              <a:t>: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pekerjan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menantang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; </a:t>
            </a:r>
            <a:r>
              <a:rPr lang="en-US" sz="2400" dirty="0" err="1"/>
              <a:t>kendala-kendala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dihadapai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;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dan </a:t>
            </a:r>
            <a:r>
              <a:rPr lang="en-US" sz="2400" dirty="0" err="1"/>
              <a:t>mengantisipasi</a:t>
            </a:r>
            <a:r>
              <a:rPr lang="en-US" sz="2400" dirty="0"/>
              <a:t> </a:t>
            </a:r>
            <a:r>
              <a:rPr lang="en-US" sz="2400" dirty="0" err="1"/>
              <a:t>konsekuensinya</a:t>
            </a:r>
            <a:r>
              <a:rPr lang="en-US" sz="2400" dirty="0"/>
              <a:t>; </a:t>
            </a:r>
            <a:r>
              <a:rPr lang="en-US" sz="2400" dirty="0" err="1"/>
              <a:t>kesediaan</a:t>
            </a:r>
            <a:r>
              <a:rPr lang="en-US" sz="2400" dirty="0"/>
              <a:t> </a:t>
            </a:r>
            <a:r>
              <a:rPr lang="en-US" sz="2400" dirty="0" err="1"/>
              <a:t>memikul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konsekuensi</a:t>
            </a:r>
            <a:r>
              <a:rPr lang="en-US" sz="2400" dirty="0"/>
              <a:t> </a:t>
            </a:r>
            <a:r>
              <a:rPr lang="en-US" sz="2400" dirty="0" err="1"/>
              <a:t>usahanya</a:t>
            </a:r>
            <a:r>
              <a:rPr lang="en-US" sz="2400" dirty="0"/>
              <a:t>. </a:t>
            </a:r>
            <a:r>
              <a:rPr lang="en-US" sz="2400" dirty="0" err="1"/>
              <a:t>Berani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ynag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diperhitungkan</a:t>
            </a:r>
            <a:r>
              <a:rPr lang="en-US" sz="2400" dirty="0"/>
              <a:t>, </a:t>
            </a:r>
            <a:r>
              <a:rPr lang="en-US" sz="2400" dirty="0" err="1"/>
              <a:t>kesediaan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kemauannya</a:t>
            </a:r>
            <a:r>
              <a:rPr lang="en-US" sz="2400" dirty="0"/>
              <a:t>.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dikerjakan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9378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FE20-7D0F-48D7-B99C-53D3875E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termotivasi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oleh: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Laba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laba</a:t>
            </a:r>
            <a:r>
              <a:rPr lang="en-US" sz="2400" dirty="0"/>
              <a:t> yang </a:t>
            </a:r>
            <a:r>
              <a:rPr lang="en-US" sz="2400" dirty="0" err="1"/>
              <a:t>dikehendaki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Kebebasan</a:t>
            </a:r>
            <a:r>
              <a:rPr lang="en-US" sz="2400" dirty="0"/>
              <a:t> (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mengatur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main yang </a:t>
            </a:r>
            <a:r>
              <a:rPr lang="en-US" sz="2400" dirty="0" err="1"/>
              <a:t>menekan</a:t>
            </a:r>
            <a:r>
              <a:rPr lang="en-US" sz="2400" dirty="0"/>
              <a:t>,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/</a:t>
            </a:r>
            <a:r>
              <a:rPr lang="en-US" sz="2400" dirty="0" err="1"/>
              <a:t>perusahaan</a:t>
            </a:r>
            <a:r>
              <a:rPr lang="en-US" sz="2400" dirty="0"/>
              <a:t>)</a:t>
            </a:r>
          </a:p>
          <a:p>
            <a:pPr marL="457200" indent="-457200">
              <a:buAutoNum type="arabicPeriod"/>
            </a:pPr>
            <a:r>
              <a:rPr lang="en-US" sz="2400" dirty="0"/>
              <a:t>Impian personal, </a:t>
            </a:r>
            <a:r>
              <a:rPr lang="en-US" sz="2400" dirty="0" err="1"/>
              <a:t>bebas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diharapkan</a:t>
            </a:r>
            <a:r>
              <a:rPr lang="en-US" sz="2400" dirty="0"/>
              <a:t>. 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Kemandirian</a:t>
            </a:r>
            <a:r>
              <a:rPr lang="en-US" sz="2400" dirty="0"/>
              <a:t>, </a:t>
            </a:r>
            <a:r>
              <a:rPr lang="en-US" sz="2400" dirty="0" err="1"/>
              <a:t>memiliki</a:t>
            </a:r>
            <a:r>
              <a:rPr lang="en-US" sz="2400" dirty="0"/>
              <a:t> rasa </a:t>
            </a:r>
            <a:r>
              <a:rPr lang="en-US" sz="2400" dirty="0" err="1"/>
              <a:t>bangga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mandiri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(</a:t>
            </a:r>
            <a:r>
              <a:rPr lang="en-US" sz="2400" dirty="0" err="1"/>
              <a:t>permodalan</a:t>
            </a:r>
            <a:r>
              <a:rPr lang="en-US" sz="2400" dirty="0"/>
              <a:t>, </a:t>
            </a:r>
            <a:r>
              <a:rPr lang="en-US" sz="2400" dirty="0" err="1"/>
              <a:t>madiri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dan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Oleh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wirausaha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alasan</a:t>
            </a:r>
            <a:r>
              <a:rPr lang="en-US" sz="2400" dirty="0"/>
              <a:t> social,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, dan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02882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200" dirty="0"/>
              <a:t>MOTIVASI BERPRESTASI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1124744"/>
            <a:ext cx="4176464" cy="33843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Motivasi adalah:</a:t>
            </a:r>
          </a:p>
          <a:p>
            <a:r>
              <a:rPr lang="id-ID" dirty="0">
                <a:solidFill>
                  <a:schemeClr val="tx1"/>
                </a:solidFill>
              </a:rPr>
              <a:t>Kemauan untuk berbuat sesuatu, sedangkan motif adalah kebutuhan, keinginan, dorongan atau impuls. Motivasi seseorang tergantung motifnya.  Motif dengan kekuatan yang sangat besar berkaitan dengan perilaku. Motif yang kua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id-ID" dirty="0">
                <a:solidFill>
                  <a:schemeClr val="tx1"/>
                </a:solidFill>
              </a:rPr>
              <a:t> dapat berkurang jika telah mencapai  kepuasan  atau karena menemui kegagalan.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44008" y="1124744"/>
            <a:ext cx="4032448" cy="33843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Motivasi berprestasi : kemauan yang berorientasi pada prestasi, yang didefinisikan sebagai tingkah laku yang diarahkan terhadap tercapainya </a:t>
            </a:r>
            <a:r>
              <a:rPr lang="id-ID" i="1" dirty="0">
                <a:solidFill>
                  <a:schemeClr val="tx1"/>
                </a:solidFill>
              </a:rPr>
              <a:t>standard of excellent/ </a:t>
            </a:r>
            <a:r>
              <a:rPr lang="id-ID" dirty="0">
                <a:solidFill>
                  <a:schemeClr val="tx1"/>
                </a:solidFill>
              </a:rPr>
              <a:t>standart yang sangat baik. </a:t>
            </a:r>
          </a:p>
          <a:p>
            <a:r>
              <a:rPr lang="id-ID" dirty="0">
                <a:solidFill>
                  <a:schemeClr val="tx1"/>
                </a:solidFill>
              </a:rPr>
              <a:t>Mc. Clelland mengembangkan teori tentang motivasi berprestasi 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7544" y="4509120"/>
            <a:ext cx="8424936" cy="21602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Pada dasarnya motivasi seseorang ditentukan oleh 3 kebutuhan: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Kebutuhan akan kekuasaan (</a:t>
            </a:r>
            <a:r>
              <a:rPr lang="id-ID" i="1" dirty="0">
                <a:solidFill>
                  <a:schemeClr val="tx1"/>
                </a:solidFill>
              </a:rPr>
              <a:t>need for power</a:t>
            </a:r>
            <a:r>
              <a:rPr lang="id-ID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Kebutuhan akan afiliasi (</a:t>
            </a:r>
            <a:r>
              <a:rPr lang="id-ID" i="1" dirty="0">
                <a:solidFill>
                  <a:schemeClr val="tx1"/>
                </a:solidFill>
              </a:rPr>
              <a:t>need for affiliation</a:t>
            </a:r>
            <a:r>
              <a:rPr lang="id-ID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Kebutuhan akan keberhasilan (</a:t>
            </a:r>
            <a:r>
              <a:rPr lang="id-ID" i="1" dirty="0">
                <a:solidFill>
                  <a:schemeClr val="tx1"/>
                </a:solidFill>
              </a:rPr>
              <a:t>need for achievement</a:t>
            </a:r>
            <a:r>
              <a:rPr lang="id-ID" dirty="0">
                <a:solidFill>
                  <a:schemeClr val="tx1"/>
                </a:solidFill>
              </a:rPr>
              <a:t>).</a:t>
            </a:r>
          </a:p>
          <a:p>
            <a:r>
              <a:rPr lang="id-ID" dirty="0">
                <a:solidFill>
                  <a:schemeClr val="tx1"/>
                </a:solidFill>
              </a:rPr>
              <a:t>Menurut teori ini, seseorang yang mempunyai </a:t>
            </a:r>
            <a:r>
              <a:rPr lang="id-ID" i="1" dirty="0">
                <a:solidFill>
                  <a:schemeClr val="tx1"/>
                </a:solidFill>
              </a:rPr>
              <a:t>need for achievement </a:t>
            </a:r>
            <a:r>
              <a:rPr lang="id-ID" dirty="0">
                <a:solidFill>
                  <a:schemeClr val="tx1"/>
                </a:solidFill>
              </a:rPr>
              <a:t>tinggi  selalu mempunyai pola pikir tertentu, ketika ia merencanakan untuk melaksanakan sesuatu selalu mempertimbangkan apakah pekerjaan yang akan dilakukan itu cukup menantang atau tidak.</a:t>
            </a:r>
          </a:p>
        </p:txBody>
      </p:sp>
    </p:spTree>
    <p:extLst>
      <p:ext uri="{BB962C8B-B14F-4D97-AF65-F5344CB8AC3E}">
        <p14:creationId xmlns:p14="http://schemas.microsoft.com/office/powerpoint/2010/main" val="6000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2800" dirty="0"/>
              <a:t>Kebutuhan-kebutuhan           Perilaku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92080" y="620688"/>
            <a:ext cx="72008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1560" y="1556792"/>
            <a:ext cx="2016224" cy="15121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Dorongan pertama disebut nAch yaitu kebutuhan untuk berprestasi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5856" y="1556792"/>
            <a:ext cx="3942438" cy="151216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Menimbulkan perilaku: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Berjuang keras memperoleh pencapaian pribadi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Melakukan sesuatu dengan lebih efisien</a:t>
            </a:r>
          </a:p>
          <a:p>
            <a:pPr algn="ctr"/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endCxn id="6" idx="1"/>
          </p:cNvCxnSpPr>
          <p:nvPr/>
        </p:nvCxnSpPr>
        <p:spPr>
          <a:xfrm>
            <a:off x="2627784" y="2312876"/>
            <a:ext cx="648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1560" y="3501008"/>
            <a:ext cx="2124236" cy="16561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Dorongan kedua  kebutuhan  akan kekuasaan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5856" y="3453354"/>
            <a:ext cx="4896544" cy="199187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Menimbulkan perilaku: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bertanggungjawab,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mempengaruhi  orang lain,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berkompetitif,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berorientasi pada status,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Mencari kewibawaan dan pengaruh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735796" y="4329100"/>
            <a:ext cx="5400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41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67544" y="620688"/>
            <a:ext cx="3168352" cy="1800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Dorongan ketiga adalah kebutuhan berafiliasi</a:t>
            </a:r>
          </a:p>
          <a:p>
            <a:pPr algn="ctr"/>
            <a:r>
              <a:rPr lang="id-ID" dirty="0">
                <a:solidFill>
                  <a:schemeClr val="tx1"/>
                </a:solidFill>
              </a:rPr>
              <a:t>Kebutuhan untuk memperoleh hubungan sosial dalam lingkungan kerja, kekerabatan maupun lingkungan sosial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4008" y="620688"/>
            <a:ext cx="3672408" cy="1800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chemeClr val="tx1"/>
                </a:solidFill>
              </a:rPr>
              <a:t>Menimbulkan perilaku: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Persahabatan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Kooperatif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>
                <a:solidFill>
                  <a:schemeClr val="tx1"/>
                </a:solidFill>
              </a:rPr>
              <a:t>Berhubungan dengan melibatkan tingkat mutual yang tinggi</a:t>
            </a:r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3635896" y="1520788"/>
            <a:ext cx="10081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67544" y="2681596"/>
            <a:ext cx="8208911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Bermotivasi nAch tinggi, cenderung tertarik bekerja secara pribadi, cocok bekerja sebagai wirausaha, atau mengatur unit bebas dalam organisasi yang besar.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7544" y="3573016"/>
            <a:ext cx="8208911" cy="115212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Bermotivasi nPow , seseorang cenderung termotivasi memiliki kekuasaan., termotivasi  kebutuhan akan reputasi dan harga diri.  Pekerjaan yang cocok , sebagai manajer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7544" y="4941168"/>
            <a:ext cx="8208911" cy="93610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>
                <a:solidFill>
                  <a:schemeClr val="tx1"/>
                </a:solidFill>
              </a:rPr>
              <a:t>Bermotivasi  nAff, seseorang cenderung berkinerja efektif dalam tim.  Cenderung memilih untuk diterima dan disukai orang lain, melemahkan obyektivitas mereka</a:t>
            </a:r>
          </a:p>
        </p:txBody>
      </p:sp>
    </p:spTree>
    <p:extLst>
      <p:ext uri="{BB962C8B-B14F-4D97-AF65-F5344CB8AC3E}">
        <p14:creationId xmlns:p14="http://schemas.microsoft.com/office/powerpoint/2010/main" val="379097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000" dirty="0">
                <a:latin typeface="Times New Roman"/>
                <a:ea typeface="Times New Roman"/>
              </a:rPr>
              <a:t>Orang yang </a:t>
            </a:r>
            <a:r>
              <a:rPr lang="en-US" sz="2000" dirty="0" err="1">
                <a:latin typeface="Times New Roman"/>
                <a:ea typeface="Times New Roman"/>
              </a:rPr>
              <a:t>memiliki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kekuasaan</a:t>
            </a:r>
            <a:r>
              <a:rPr lang="en-US" sz="2000" dirty="0">
                <a:latin typeface="Times New Roman"/>
                <a:ea typeface="Times New Roman"/>
              </a:rPr>
              <a:t> (n-</a:t>
            </a:r>
            <a:r>
              <a:rPr lang="en-US" sz="2000" dirty="0" err="1">
                <a:latin typeface="Times New Roman"/>
                <a:ea typeface="Times New Roman"/>
              </a:rPr>
              <a:t>Pow</a:t>
            </a:r>
            <a:r>
              <a:rPr lang="en-US" sz="2000" dirty="0">
                <a:latin typeface="Times New Roman"/>
                <a:ea typeface="Times New Roman"/>
              </a:rPr>
              <a:t>) 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afiliasi</a:t>
            </a:r>
            <a:r>
              <a:rPr lang="en-US" sz="2000" dirty="0">
                <a:latin typeface="Times New Roman"/>
                <a:ea typeface="Times New Roman"/>
              </a:rPr>
              <a:t> (n-</a:t>
            </a:r>
            <a:r>
              <a:rPr lang="en-US" sz="2000" dirty="0" err="1">
                <a:latin typeface="Times New Roman"/>
                <a:ea typeface="Times New Roman"/>
              </a:rPr>
              <a:t>Aff</a:t>
            </a:r>
            <a:r>
              <a:rPr lang="en-US" sz="2000" dirty="0">
                <a:latin typeface="Times New Roman"/>
                <a:ea typeface="Times New Roman"/>
              </a:rPr>
              <a:t>) </a:t>
            </a:r>
            <a:r>
              <a:rPr lang="en-US" sz="2000" dirty="0" err="1">
                <a:latin typeface="Times New Roman"/>
                <a:ea typeface="Times New Roman"/>
              </a:rPr>
              <a:t>memiliki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keterkaitan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dengan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keberhasilan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manajerial</a:t>
            </a:r>
            <a:r>
              <a:rPr lang="en-US" sz="2000" dirty="0">
                <a:latin typeface="Times New Roman"/>
                <a:ea typeface="Times New Roman"/>
              </a:rPr>
              <a:t> yang </a:t>
            </a:r>
            <a:r>
              <a:rPr lang="en-US" sz="2000" dirty="0" err="1">
                <a:latin typeface="Times New Roman"/>
                <a:ea typeface="Times New Roman"/>
              </a:rPr>
              <a:t>baik</a:t>
            </a:r>
            <a:r>
              <a:rPr lang="en-US" sz="2000" dirty="0">
                <a:latin typeface="Times New Roman"/>
                <a:ea typeface="Times New Roman"/>
              </a:rPr>
              <a:t>. </a:t>
            </a:r>
            <a:r>
              <a:rPr lang="en-US" sz="2000" dirty="0" err="1">
                <a:latin typeface="Times New Roman"/>
                <a:ea typeface="Times New Roman"/>
              </a:rPr>
              <a:t>Seorang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manajer</a:t>
            </a:r>
            <a:r>
              <a:rPr lang="en-US" sz="2000" dirty="0">
                <a:latin typeface="Times New Roman"/>
                <a:ea typeface="Times New Roman"/>
              </a:rPr>
              <a:t> yang </a:t>
            </a:r>
            <a:r>
              <a:rPr lang="en-US" sz="2000" dirty="0" err="1">
                <a:latin typeface="Times New Roman"/>
                <a:ea typeface="Times New Roman"/>
              </a:rPr>
              <a:t>berhasil</a:t>
            </a:r>
            <a:r>
              <a:rPr lang="id-ID" sz="2000" dirty="0">
                <a:latin typeface="Times New Roman"/>
                <a:ea typeface="Times New Roman"/>
              </a:rPr>
              <a:t>,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memiliki</a:t>
            </a:r>
            <a:r>
              <a:rPr lang="en-US" sz="2000" dirty="0">
                <a:latin typeface="Times New Roman"/>
                <a:ea typeface="Times New Roman"/>
              </a:rPr>
              <a:t> n-</a:t>
            </a:r>
            <a:r>
              <a:rPr lang="en-US" sz="2000" dirty="0" err="1">
                <a:latin typeface="Times New Roman"/>
                <a:ea typeface="Times New Roman"/>
              </a:rPr>
              <a:t>Pow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tinggi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n-</a:t>
            </a:r>
            <a:r>
              <a:rPr lang="en-US" sz="2000" dirty="0" err="1">
                <a:latin typeface="Times New Roman"/>
                <a:ea typeface="Times New Roman"/>
              </a:rPr>
              <a:t>Aff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rendah</a:t>
            </a:r>
            <a:r>
              <a:rPr lang="en-US" sz="2000" dirty="0">
                <a:latin typeface="Times New Roman"/>
                <a:ea typeface="Times New Roman"/>
              </a:rPr>
              <a:t>. </a:t>
            </a:r>
            <a:r>
              <a:rPr lang="en-US" sz="2000" dirty="0" err="1">
                <a:latin typeface="Times New Roman"/>
                <a:ea typeface="Times New Roman"/>
              </a:rPr>
              <a:t>Meski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demikian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pegawai</a:t>
            </a:r>
            <a:r>
              <a:rPr lang="en-US" sz="2000" dirty="0">
                <a:latin typeface="Times New Roman"/>
                <a:ea typeface="Times New Roman"/>
              </a:rPr>
              <a:t> yang </a:t>
            </a:r>
            <a:r>
              <a:rPr lang="en-US" sz="2000" dirty="0" err="1">
                <a:latin typeface="Times New Roman"/>
                <a:ea typeface="Times New Roman"/>
              </a:rPr>
              <a:t>memiliki</a:t>
            </a:r>
            <a:r>
              <a:rPr lang="en-US" sz="2000" dirty="0">
                <a:latin typeface="Times New Roman"/>
                <a:ea typeface="Times New Roman"/>
              </a:rPr>
              <a:t> n-</a:t>
            </a:r>
            <a:r>
              <a:rPr lang="en-US" sz="2000" dirty="0" err="1">
                <a:latin typeface="Times New Roman"/>
                <a:ea typeface="Times New Roman"/>
              </a:rPr>
              <a:t>aff</a:t>
            </a:r>
            <a:r>
              <a:rPr lang="en-US" sz="2000" dirty="0">
                <a:latin typeface="Times New Roman"/>
                <a:ea typeface="Times New Roman"/>
              </a:rPr>
              <a:t> yang </a:t>
            </a:r>
            <a:r>
              <a:rPr lang="en-US" sz="2000" dirty="0" err="1">
                <a:latin typeface="Times New Roman"/>
                <a:ea typeface="Times New Roman"/>
              </a:rPr>
              <a:t>kuat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yaitu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akan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afiliasi</a:t>
            </a:r>
            <a:r>
              <a:rPr lang="id-ID" sz="2000" dirty="0">
                <a:latin typeface="Times New Roman"/>
                <a:ea typeface="Times New Roman"/>
              </a:rPr>
              <a:t>,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dapat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merusak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objektivitas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seorang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manajer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karena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mereka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untuk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disukai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kondisi</a:t>
            </a:r>
            <a:r>
              <a:rPr lang="en-US" sz="2000" dirty="0">
                <a:latin typeface="Times New Roman"/>
                <a:ea typeface="Times New Roman"/>
              </a:rPr>
              <a:t>  </a:t>
            </a:r>
            <a:r>
              <a:rPr lang="en-US" sz="2000" dirty="0" err="1">
                <a:latin typeface="Times New Roman"/>
                <a:ea typeface="Times New Roman"/>
              </a:rPr>
              <a:t>ini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mempengaruhi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kemampuan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pengambilan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keputusan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seorang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manajer</a:t>
            </a:r>
            <a:r>
              <a:rPr lang="en-US" sz="2000" dirty="0">
                <a:latin typeface="Times New Roman"/>
                <a:ea typeface="Times New Roman"/>
              </a:rPr>
              <a:t>. Di </a:t>
            </a:r>
            <a:r>
              <a:rPr lang="en-US" sz="2000" dirty="0" err="1">
                <a:latin typeface="Times New Roman"/>
                <a:ea typeface="Times New Roman"/>
              </a:rPr>
              <a:t>sisi</a:t>
            </a:r>
            <a:r>
              <a:rPr lang="en-US" sz="2000" dirty="0">
                <a:latin typeface="Times New Roman"/>
                <a:ea typeface="Times New Roman"/>
              </a:rPr>
              <a:t> lain, n-</a:t>
            </a:r>
            <a:r>
              <a:rPr lang="id-ID" sz="2000" dirty="0">
                <a:latin typeface="Times New Roman"/>
                <a:ea typeface="Times New Roman"/>
              </a:rPr>
              <a:t>P</a:t>
            </a:r>
            <a:r>
              <a:rPr lang="en-US" sz="2000" dirty="0" err="1">
                <a:latin typeface="Times New Roman"/>
                <a:ea typeface="Times New Roman"/>
              </a:rPr>
              <a:t>ow</a:t>
            </a:r>
            <a:r>
              <a:rPr lang="en-US" sz="2000" dirty="0">
                <a:latin typeface="Times New Roman"/>
                <a:ea typeface="Times New Roman"/>
              </a:rPr>
              <a:t> yang </a:t>
            </a:r>
            <a:r>
              <a:rPr lang="en-US" sz="2000" dirty="0" err="1">
                <a:latin typeface="Times New Roman"/>
                <a:ea typeface="Times New Roman"/>
              </a:rPr>
              <a:t>kuat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atau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untuk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kekuasaan</a:t>
            </a:r>
            <a:r>
              <a:rPr lang="id-ID" sz="2000" dirty="0">
                <a:latin typeface="Times New Roman"/>
                <a:ea typeface="Times New Roman"/>
              </a:rPr>
              <a:t>,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akan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menghasilkan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etos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kerja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komitmen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terhadap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organisasi</a:t>
            </a:r>
            <a:r>
              <a:rPr lang="en-US" sz="2000" dirty="0">
                <a:latin typeface="Times New Roman"/>
                <a:ea typeface="Times New Roman"/>
              </a:rPr>
              <a:t>,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individu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dengan</a:t>
            </a:r>
            <a:r>
              <a:rPr lang="en-US" sz="2000" dirty="0">
                <a:latin typeface="Times New Roman"/>
                <a:ea typeface="Times New Roman"/>
              </a:rPr>
              <a:t> n</a:t>
            </a:r>
            <a:r>
              <a:rPr lang="id-ID" sz="2000" dirty="0">
                <a:latin typeface="Times New Roman"/>
                <a:ea typeface="Times New Roman"/>
              </a:rPr>
              <a:t>-</a:t>
            </a:r>
            <a:r>
              <a:rPr lang="en-US" sz="2000" dirty="0" err="1">
                <a:latin typeface="Times New Roman"/>
                <a:ea typeface="Times New Roman"/>
              </a:rPr>
              <a:t>Pow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tinggi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lebih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tertarik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dengan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peran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kepemimpinan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dan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memiliki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kemungkinan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untuk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tidak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fleksibel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pada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kebutuhan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bawahan</a:t>
            </a:r>
            <a:r>
              <a:rPr lang="en-US" sz="2000" dirty="0">
                <a:latin typeface="Times New Roman"/>
                <a:ea typeface="Times New Roman"/>
              </a:rPr>
              <a:t>. Dan </a:t>
            </a:r>
            <a:r>
              <a:rPr lang="en-US" sz="2000" dirty="0" err="1">
                <a:latin typeface="Times New Roman"/>
                <a:ea typeface="Times New Roman"/>
              </a:rPr>
              <a:t>terkakhir</a:t>
            </a:r>
            <a:r>
              <a:rPr lang="en-US" sz="2000" dirty="0">
                <a:latin typeface="Times New Roman"/>
                <a:ea typeface="Times New Roman"/>
              </a:rPr>
              <a:t>, orang n-</a:t>
            </a:r>
            <a:r>
              <a:rPr lang="id-ID" sz="2000" dirty="0">
                <a:latin typeface="Times New Roman"/>
                <a:ea typeface="Times New Roman"/>
              </a:rPr>
              <a:t>A</a:t>
            </a:r>
            <a:r>
              <a:rPr lang="en-US" sz="2000" dirty="0" err="1">
                <a:latin typeface="Times New Roman"/>
                <a:ea typeface="Times New Roman"/>
              </a:rPr>
              <a:t>ch</a:t>
            </a:r>
            <a:r>
              <a:rPr lang="en-US" sz="2000" dirty="0">
                <a:latin typeface="Times New Roman"/>
                <a:ea typeface="Times New Roman"/>
              </a:rPr>
              <a:t> yang </a:t>
            </a:r>
            <a:r>
              <a:rPr lang="en-US" sz="2000" dirty="0" err="1">
                <a:latin typeface="Times New Roman"/>
                <a:ea typeface="Times New Roman"/>
              </a:rPr>
              <a:t>tinggi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yaitu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motivasi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pada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pencapaian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lebih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berfokus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pada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prestasi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atau</a:t>
            </a:r>
            <a:r>
              <a:rPr lang="en-US" sz="2000" dirty="0">
                <a:latin typeface="Times New Roman"/>
                <a:ea typeface="Times New Roman"/>
              </a:rPr>
              <a:t> </a:t>
            </a:r>
            <a:r>
              <a:rPr lang="en-US" sz="2000" dirty="0" err="1">
                <a:latin typeface="Times New Roman"/>
                <a:ea typeface="Times New Roman"/>
              </a:rPr>
              <a:t>hasil</a:t>
            </a:r>
            <a:r>
              <a:rPr lang="en-US" sz="2000" dirty="0">
                <a:latin typeface="Times New Roman"/>
                <a:ea typeface="Times New Roman"/>
              </a:rPr>
              <a:t>.</a:t>
            </a:r>
            <a:endParaRPr lang="id-ID" sz="20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94115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842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KEWIRAUSAHAAN</vt:lpstr>
      <vt:lpstr>Motif Berprestasi Kewirausahaan</vt:lpstr>
      <vt:lpstr>PowerPoint Presentation</vt:lpstr>
      <vt:lpstr>Teori Prestasi  (Achievement Theory) dari Mc, Clelland</vt:lpstr>
      <vt:lpstr>PowerPoint Presentation</vt:lpstr>
      <vt:lpstr>MOTIVASI BERPRESTASI</vt:lpstr>
      <vt:lpstr>Kebutuhan-kebutuhan           Perilaku</vt:lpstr>
      <vt:lpstr>PowerPoint Presentation</vt:lpstr>
      <vt:lpstr>PowerPoint Presentation</vt:lpstr>
      <vt:lpstr>KOMUNIKASI</vt:lpstr>
      <vt:lpstr>Jenis-jenis komunikasi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KEWIRAUSAHAAN</dc:title>
  <dc:creator>Ratna Devi</dc:creator>
  <cp:lastModifiedBy>User</cp:lastModifiedBy>
  <cp:revision>47</cp:revision>
  <dcterms:created xsi:type="dcterms:W3CDTF">2019-03-19T09:02:05Z</dcterms:created>
  <dcterms:modified xsi:type="dcterms:W3CDTF">2021-03-14T21:35:20Z</dcterms:modified>
</cp:coreProperties>
</file>