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57" r:id="rId4"/>
    <p:sldId id="258" r:id="rId5"/>
    <p:sldId id="259" r:id="rId6"/>
    <p:sldId id="265" r:id="rId7"/>
    <p:sldId id="262" r:id="rId8"/>
    <p:sldId id="260" r:id="rId9"/>
    <p:sldId id="270" r:id="rId10"/>
    <p:sldId id="261" r:id="rId11"/>
    <p:sldId id="263" r:id="rId12"/>
    <p:sldId id="264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EC11909-CF39-4B29-8567-41E0DC0C2C6A}" type="datetimeFigureOut">
              <a:rPr lang="id-ID" smtClean="0"/>
              <a:pPr/>
              <a:t>14/03/2022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B12C1EA-4D69-4154-8771-7EB7E773D1C2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Teori Organisasi : konsep dasar</a:t>
            </a:r>
          </a:p>
        </p:txBody>
      </p:sp>
      <p:sp>
        <p:nvSpPr>
          <p:cNvPr id="3" name="Subtitl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Teori :  seperangkat 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konsep, definisi, proposisi 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yang tersusun secara s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istematis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 sehingga bisa digunakan untuk m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enjelaskan dan meramalkan suatu fenomena</a:t>
            </a:r>
          </a:p>
          <a:p>
            <a:pPr algn="l"/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Organisasi : suatu 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bentuk kerjasama 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untuk mencapai tujuan bersama 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secara efektif 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melalui 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kegiatan y</a:t>
            </a:r>
            <a:r>
              <a:rPr lang="id-ID" sz="3200" dirty="0">
                <a:latin typeface="Times New Roman" pitchFamily="18" charset="0"/>
                <a:cs typeface="Times New Roman" pitchFamily="18" charset="0"/>
              </a:rPr>
              <a:t>ang telah ditentukan  secara sistematis, yang didalamnya ada pembagian tugas, wewenang dan tanggung jawab yang jelas </a:t>
            </a:r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untuk mencapai tujuan organisasi tersebut</a:t>
            </a:r>
          </a:p>
          <a:p>
            <a:pPr algn="l"/>
            <a:r>
              <a:rPr lang="id-ID" sz="3200" b="1" dirty="0">
                <a:latin typeface="Times New Roman" pitchFamily="18" charset="0"/>
                <a:cs typeface="Times New Roman" pitchFamily="18" charset="0"/>
              </a:rPr>
              <a:t>Teori organisasi adalah ?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28600"/>
            <a:ext cx="8478994" cy="914384"/>
          </a:xfrm>
        </p:spPr>
        <p:txBody>
          <a:bodyPr>
            <a:normAutofit fontScale="90000"/>
          </a:bodyPr>
          <a:lstStyle/>
          <a:p>
            <a:r>
              <a:rPr lang="id-ID" dirty="0"/>
              <a:t>Mengapa teori  Organisasi diajarkan dalam Prodi admnistrasi negara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Alasan teoritis</a:t>
            </a:r>
          </a:p>
          <a:p>
            <a:r>
              <a:rPr lang="id-ID" dirty="0"/>
              <a:t>1. Administrasi negara tak bisa lepas dari organisasi baik secara konseptual maupun dalam tataran praktis.</a:t>
            </a:r>
          </a:p>
          <a:p>
            <a:r>
              <a:rPr lang="id-ID" dirty="0"/>
              <a:t>2. Salah satu aspek penting dalam studi administrasi negara  pada paradigma  terakhir perkembangan ilmu  administrasi negara adalah teori organisasi</a:t>
            </a:r>
          </a:p>
          <a:p>
            <a:endParaRPr lang="id-ID" dirty="0"/>
          </a:p>
          <a:p>
            <a:r>
              <a:rPr lang="id-ID" dirty="0"/>
              <a:t>Alasan praktis</a:t>
            </a:r>
          </a:p>
          <a:p>
            <a:r>
              <a:rPr lang="id-ID" dirty="0"/>
              <a:t>1. Seorang administrator negara akan selalu ada dan bekerja dalam organisasi (publik)</a:t>
            </a:r>
          </a:p>
          <a:p>
            <a:r>
              <a:rPr lang="id-ID" dirty="0"/>
              <a:t>2. Seorang administrator negara  adalah seorang birokrat yang senantiasa berhubungan dengan organisasi (publik) dan seluruh aktivitasnya 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Macam-macam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id-ID" dirty="0"/>
              <a:t>Menurut kepastian struktur </a:t>
            </a:r>
            <a:br>
              <a:rPr lang="id-ID" dirty="0"/>
            </a:br>
            <a:r>
              <a:rPr lang="id-ID" dirty="0"/>
              <a:t>a. Organisasi Formal</a:t>
            </a:r>
          </a:p>
          <a:p>
            <a:pPr marL="514350" indent="-514350">
              <a:buNone/>
            </a:pPr>
            <a:r>
              <a:rPr lang="id-ID" dirty="0"/>
              <a:t>       b. Organisasi informal</a:t>
            </a:r>
          </a:p>
          <a:p>
            <a:pPr marL="514350" indent="-514350">
              <a:buNone/>
            </a:pPr>
            <a:r>
              <a:rPr lang="id-ID" dirty="0"/>
              <a:t>2.    Menurut  wilayahnya</a:t>
            </a:r>
          </a:p>
          <a:p>
            <a:pPr marL="514350" indent="-514350">
              <a:buNone/>
            </a:pPr>
            <a:r>
              <a:rPr lang="id-ID" dirty="0"/>
              <a:t>       a. Organisai daerah</a:t>
            </a:r>
          </a:p>
          <a:p>
            <a:pPr marL="514350" indent="-514350">
              <a:buNone/>
            </a:pPr>
            <a:r>
              <a:rPr lang="id-ID" dirty="0"/>
              <a:t>       b. Organisasi nasional</a:t>
            </a:r>
          </a:p>
          <a:p>
            <a:pPr marL="514350" indent="-514350">
              <a:buNone/>
            </a:pPr>
            <a:r>
              <a:rPr lang="id-ID" dirty="0"/>
              <a:t>       c. Organisasi regional</a:t>
            </a:r>
          </a:p>
          <a:p>
            <a:pPr marL="514350" indent="-514350">
              <a:buNone/>
            </a:pPr>
            <a:r>
              <a:rPr lang="id-ID" dirty="0"/>
              <a:t>       d. Organisasi internasional</a:t>
            </a:r>
          </a:p>
          <a:p>
            <a:pPr marL="514350" indent="-514350">
              <a:buAutoNum type="arabicPeriod" startAt="3"/>
            </a:pPr>
            <a:r>
              <a:rPr lang="id-ID" dirty="0"/>
              <a:t>Menurut Motif utamanya </a:t>
            </a:r>
          </a:p>
          <a:p>
            <a:pPr marL="514350" indent="-514350">
              <a:buNone/>
            </a:pPr>
            <a:r>
              <a:rPr lang="id-ID" dirty="0"/>
              <a:t>       a. Organisasi bisnis/ private</a:t>
            </a:r>
          </a:p>
          <a:p>
            <a:pPr marL="514350" indent="-514350">
              <a:buNone/>
            </a:pPr>
            <a:r>
              <a:rPr lang="id-ID" dirty="0"/>
              <a:t>       b. Organisasi publik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Macam-macam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4. Berdasarkan kebutuhan sosialnya</a:t>
            </a:r>
          </a:p>
          <a:p>
            <a:pPr>
              <a:buNone/>
            </a:pPr>
            <a:r>
              <a:rPr lang="id-ID" dirty="0"/>
              <a:t>    a. Organisasi ekonomi (memproduksi barang dan jasa), misal pabrik/ perusahaan</a:t>
            </a:r>
          </a:p>
          <a:p>
            <a:pPr>
              <a:buNone/>
            </a:pPr>
            <a:r>
              <a:rPr lang="id-ID" dirty="0"/>
              <a:t>    b. Organisasi politik (mencapai pemenangan politik/ meraih kekuasaan) misal : parpol.</a:t>
            </a:r>
          </a:p>
          <a:p>
            <a:pPr>
              <a:buNone/>
            </a:pPr>
            <a:r>
              <a:rPr lang="id-ID" dirty="0"/>
              <a:t>    c. Organisasi integratif (memberikan layanan sosial pada masyarakat misal yayasan yatim, lansia, rumah sakit, organisasi profesi dsb)</a:t>
            </a:r>
          </a:p>
          <a:p>
            <a:pPr>
              <a:buNone/>
            </a:pPr>
            <a:r>
              <a:rPr lang="id-ID" dirty="0"/>
              <a:t>    d. Organisasi pemeliharaan (misal : dewan kebudayaan, kebun binatang, kantor arsip dsb)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Dimensi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id-ID" dirty="0"/>
              <a:t>Dimensi S</a:t>
            </a:r>
            <a:r>
              <a:rPr lang="id-ID" b="1" dirty="0"/>
              <a:t>truktural</a:t>
            </a:r>
            <a:r>
              <a:rPr lang="id-ID" dirty="0"/>
              <a:t> : menggambarkan karakteristik  internal suatu organisasi.  Ini meliputi :</a:t>
            </a:r>
          </a:p>
          <a:p>
            <a:pPr marL="514350" indent="-514350">
              <a:buNone/>
            </a:pPr>
            <a:r>
              <a:rPr lang="id-ID" dirty="0"/>
              <a:t>      a. Formalisasi (pengg dokumen tertulis)</a:t>
            </a:r>
          </a:p>
          <a:p>
            <a:pPr marL="514350" indent="-514350">
              <a:buNone/>
            </a:pPr>
            <a:r>
              <a:rPr lang="id-ID" dirty="0"/>
              <a:t>      b.  spesialisasi (derajad pembagian kerja)</a:t>
            </a:r>
          </a:p>
          <a:p>
            <a:pPr marL="514350" indent="-514350">
              <a:buNone/>
            </a:pPr>
            <a:r>
              <a:rPr lang="id-ID" dirty="0"/>
              <a:t>      c.   standardisasi ( kesamaam dlm pelaks  tugas)</a:t>
            </a:r>
          </a:p>
          <a:p>
            <a:pPr marL="514350" indent="-514350">
              <a:buNone/>
            </a:pPr>
            <a:r>
              <a:rPr lang="id-ID" dirty="0"/>
              <a:t>      d. Sentralisasi ( tingkat pembagian kekuasaan)</a:t>
            </a:r>
          </a:p>
          <a:p>
            <a:pPr marL="514350" indent="-514350">
              <a:buNone/>
            </a:pPr>
            <a:r>
              <a:rPr lang="id-ID" dirty="0"/>
              <a:t>       e. Otoritas (jenjang kekuasaan dan rentang kendali)</a:t>
            </a:r>
          </a:p>
          <a:p>
            <a:pPr marL="514350" indent="-514350">
              <a:buNone/>
            </a:pPr>
            <a:r>
              <a:rPr lang="id-ID" dirty="0"/>
              <a:t>       f. Kompleksitas (banyaknya pekerjaan) </a:t>
            </a:r>
          </a:p>
          <a:p>
            <a:pPr marL="514350" indent="-514350">
              <a:buNone/>
            </a:pPr>
            <a:r>
              <a:rPr lang="id-ID" dirty="0"/>
              <a:t>       g. Profesionalisme (derajad pendidikan formal)</a:t>
            </a:r>
          </a:p>
          <a:p>
            <a:pPr marL="514350" indent="-514350">
              <a:buNone/>
            </a:pPr>
            <a:r>
              <a:rPr lang="id-ID" dirty="0"/>
              <a:t>2. Dimensi k</a:t>
            </a:r>
            <a:r>
              <a:rPr lang="id-ID" b="1" dirty="0"/>
              <a:t>ontekstual </a:t>
            </a:r>
            <a:r>
              <a:rPr lang="id-ID" dirty="0"/>
              <a:t>: menggambarkan karakteristik orgs secara keseluruhan. Ini mencakup :</a:t>
            </a:r>
          </a:p>
          <a:p>
            <a:pPr marL="514350" indent="-514350">
              <a:buNone/>
            </a:pPr>
            <a:r>
              <a:rPr lang="id-ID" dirty="0"/>
              <a:t>       a. Ukuran organisasi (jml personil)</a:t>
            </a:r>
          </a:p>
          <a:p>
            <a:pPr marL="514350" indent="-514350">
              <a:buNone/>
            </a:pPr>
            <a:r>
              <a:rPr lang="id-ID" dirty="0"/>
              <a:t>       b.  Tehnologi organisasi</a:t>
            </a:r>
          </a:p>
          <a:p>
            <a:pPr marL="514350" indent="-514350">
              <a:buNone/>
            </a:pPr>
            <a:r>
              <a:rPr lang="id-ID" dirty="0"/>
              <a:t>        c. Lingkungan organiuasi       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Pendekatan dalam memahami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527048"/>
            <a:ext cx="8410136" cy="5102352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id-ID" dirty="0"/>
              <a:t>Pendekatan klasik : </a:t>
            </a:r>
          </a:p>
          <a:p>
            <a:pPr marL="514350" indent="-514350">
              <a:buNone/>
            </a:pPr>
            <a:r>
              <a:rPr lang="id-ID" dirty="0"/>
              <a:t>       - dilatar belakangi oleh hasil study Taylor</a:t>
            </a:r>
          </a:p>
          <a:p>
            <a:pPr marL="514350" indent="-514350">
              <a:buNone/>
            </a:pPr>
            <a:r>
              <a:rPr lang="id-ID" dirty="0"/>
              <a:t>        -menekankan pada </a:t>
            </a:r>
            <a:r>
              <a:rPr lang="id-ID" b="1" dirty="0"/>
              <a:t>anatomi organisasi</a:t>
            </a:r>
          </a:p>
          <a:p>
            <a:pPr marL="514350" indent="-514350">
              <a:buNone/>
            </a:pPr>
            <a:r>
              <a:rPr lang="id-ID" dirty="0"/>
              <a:t>        - merumuskan </a:t>
            </a:r>
            <a:r>
              <a:rPr lang="id-ID" b="1" dirty="0"/>
              <a:t>cara kerja yang paling efisien dengan menetapkan metode atau standard pekerjaa</a:t>
            </a:r>
            <a:r>
              <a:rPr lang="id-ID" dirty="0"/>
              <a:t>n</a:t>
            </a:r>
          </a:p>
          <a:p>
            <a:pPr marL="514350" indent="-514350">
              <a:buNone/>
            </a:pPr>
            <a:r>
              <a:rPr lang="id-ID" dirty="0"/>
              <a:t>        - organisasi dipandang </a:t>
            </a:r>
            <a:r>
              <a:rPr lang="id-ID" b="1" dirty="0"/>
              <a:t>sebagai mesin, yang sangat mekanistis</a:t>
            </a:r>
          </a:p>
          <a:p>
            <a:pPr marL="514350" indent="-514350">
              <a:buNone/>
            </a:pPr>
            <a:r>
              <a:rPr lang="id-ID" dirty="0"/>
              <a:t>        - kurang menghargai aspek manusia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       -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utamanya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system (</a:t>
            </a:r>
            <a:r>
              <a:rPr lang="en-US" b="1" dirty="0" err="1"/>
              <a:t>struktur</a:t>
            </a:r>
            <a:r>
              <a:rPr lang="en-US" b="1" dirty="0"/>
              <a:t> dan /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mekanisme</a:t>
            </a:r>
            <a:r>
              <a:rPr lang="en-US" b="1" dirty="0"/>
              <a:t>) yang </a:t>
            </a:r>
            <a:r>
              <a:rPr lang="en-US" b="1" dirty="0" err="1"/>
              <a:t>mengatur</a:t>
            </a:r>
            <a:r>
              <a:rPr lang="en-US" b="1" dirty="0"/>
              <a:t> agar orang </a:t>
            </a:r>
            <a:r>
              <a:rPr lang="en-US" b="1" dirty="0" err="1"/>
              <a:t>bersedia</a:t>
            </a:r>
            <a:r>
              <a:rPr lang="en-US" b="1" dirty="0"/>
              <a:t> </a:t>
            </a:r>
            <a:r>
              <a:rPr lang="en-US" b="1" dirty="0" err="1"/>
              <a:t>bekerja</a:t>
            </a:r>
            <a:r>
              <a:rPr lang="en-US" b="1" dirty="0"/>
              <a:t> </a:t>
            </a:r>
            <a:r>
              <a:rPr lang="en-US" b="1" dirty="0" err="1"/>
              <a:t>spt</a:t>
            </a:r>
            <a:r>
              <a:rPr lang="en-US" b="1" dirty="0"/>
              <a:t> yang </a:t>
            </a:r>
            <a:r>
              <a:rPr lang="en-US" b="1" dirty="0" err="1"/>
              <a:t>diharapkan</a:t>
            </a:r>
            <a:r>
              <a:rPr lang="en-US" b="1" dirty="0"/>
              <a:t> </a:t>
            </a:r>
            <a:endParaRPr lang="id-ID" b="1" dirty="0"/>
          </a:p>
          <a:p>
            <a:pPr marL="514350" indent="-514350">
              <a:buNone/>
            </a:pPr>
            <a:r>
              <a:rPr lang="id-ID" dirty="0"/>
              <a:t>2. Pendekatan neo klasik</a:t>
            </a:r>
          </a:p>
          <a:p>
            <a:pPr marL="514350" indent="-514350">
              <a:buNone/>
            </a:pPr>
            <a:r>
              <a:rPr lang="id-ID" dirty="0"/>
              <a:t>        - dilatarbelakangi hasil studi Hawthorne oleh Elton Mayo</a:t>
            </a:r>
          </a:p>
          <a:p>
            <a:pPr marL="514350" indent="-514350">
              <a:buNone/>
            </a:pPr>
            <a:r>
              <a:rPr lang="id-ID" dirty="0"/>
              <a:t>        - organisasi dipandang sebagai </a:t>
            </a:r>
            <a:r>
              <a:rPr lang="id-ID" b="1" dirty="0"/>
              <a:t>sistem sosial antar manusia</a:t>
            </a:r>
          </a:p>
          <a:p>
            <a:pPr marL="514350" indent="-514350">
              <a:buNone/>
            </a:pPr>
            <a:r>
              <a:rPr lang="id-ID" dirty="0"/>
              <a:t>        - tekanan pada interaksi dan hubungan antar manusia</a:t>
            </a:r>
            <a:endParaRPr lang="en-US" dirty="0"/>
          </a:p>
          <a:p>
            <a:pPr marL="514350" indent="-514350">
              <a:buNone/>
            </a:pPr>
            <a:r>
              <a:rPr lang="en-US" dirty="0"/>
              <a:t>        - </a:t>
            </a:r>
            <a:r>
              <a:rPr lang="en-US" dirty="0" err="1"/>
              <a:t>Persoalan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dibahas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pada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menggerakkan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agar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optimal</a:t>
            </a:r>
            <a:endParaRPr lang="id-ID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Pendekatan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d-ID" dirty="0"/>
              <a:t>3. Pendekatan Modern :</a:t>
            </a:r>
          </a:p>
          <a:p>
            <a:pPr>
              <a:buNone/>
            </a:pPr>
            <a:r>
              <a:rPr lang="id-ID" dirty="0"/>
              <a:t>    - lahir untuk menjembatani dua pendekatan yang ada sebelumnya</a:t>
            </a:r>
          </a:p>
          <a:p>
            <a:pPr>
              <a:buNone/>
            </a:pPr>
            <a:r>
              <a:rPr lang="id-ID" dirty="0"/>
              <a:t>    - pengelolaan organisasi harus disesuaikan dengan lingkungannya</a:t>
            </a:r>
          </a:p>
          <a:p>
            <a:pPr>
              <a:buNone/>
            </a:pPr>
            <a:r>
              <a:rPr lang="id-ID" dirty="0"/>
              <a:t>    - disebut dengan dependency approach, atau pendekatan sistem</a:t>
            </a:r>
          </a:p>
          <a:p>
            <a:pPr>
              <a:buNone/>
            </a:pPr>
            <a:endParaRPr lang="id-ID" dirty="0"/>
          </a:p>
          <a:p>
            <a:pPr>
              <a:buNone/>
            </a:pPr>
            <a:r>
              <a:rPr lang="id-ID" dirty="0"/>
              <a:t>Dengan mengacu pada dua model pendekatan tersebut maka lahirlah teori-teori organisasi.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4474C-834B-406D-8210-1B8530501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45F1A3-8D88-4DD2-ACBE-B7F8FF65B1C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Ada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.</a:t>
            </a:r>
          </a:p>
          <a:p>
            <a:r>
              <a:rPr lang="en-US" dirty="0"/>
              <a:t>Ketika orang </a:t>
            </a:r>
            <a:r>
              <a:rPr lang="en-US" dirty="0" err="1"/>
              <a:t>berkumpul</a:t>
            </a:r>
            <a:r>
              <a:rPr lang="en-US" dirty="0"/>
              <a:t> Bersama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wadah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….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berorganisasi</a:t>
            </a:r>
            <a:endParaRPr lang="en-US" dirty="0"/>
          </a:p>
          <a:p>
            <a:r>
              <a:rPr lang="en-US" dirty="0"/>
              <a:t>Ketika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Lembaga yang </a:t>
            </a:r>
            <a:r>
              <a:rPr lang="en-US" dirty="0" err="1"/>
              <a:t>mempekerjakan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melibatkanb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ornag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…. Juga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  <a:p>
            <a:r>
              <a:rPr lang="en-US" dirty="0"/>
              <a:t>Ada </a:t>
            </a:r>
            <a:r>
              <a:rPr lang="en-US" dirty="0" err="1"/>
              <a:t>upaya</a:t>
            </a:r>
            <a:r>
              <a:rPr lang="en-US" dirty="0"/>
              <a:t> Menyusun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Lembaga … juga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mengorganisasikan</a:t>
            </a:r>
            <a:endParaRPr lang="en-US" dirty="0"/>
          </a:p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dmeikian</a:t>
            </a:r>
            <a:r>
              <a:rPr lang="en-US" dirty="0"/>
              <a:t> Ketika </a:t>
            </a:r>
            <a:r>
              <a:rPr lang="en-US" dirty="0" err="1"/>
              <a:t>menyebut</a:t>
            </a:r>
            <a:r>
              <a:rPr lang="en-US" dirty="0"/>
              <a:t> kata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enentukan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mana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gunakan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3577386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id-ID" dirty="0"/>
              <a:t>1. Organisasi sebagai </a:t>
            </a:r>
            <a:r>
              <a:rPr lang="id-ID" b="1" dirty="0"/>
              <a:t>wadah / kumpulan orang </a:t>
            </a:r>
            <a:r>
              <a:rPr lang="id-ID" dirty="0"/>
              <a:t>(bentuk kerjasama)</a:t>
            </a:r>
          </a:p>
          <a:p>
            <a:pPr>
              <a:buNone/>
            </a:pPr>
            <a:r>
              <a:rPr lang="id-ID" dirty="0"/>
              <a:t>Contoh : </a:t>
            </a:r>
          </a:p>
          <a:p>
            <a:r>
              <a:rPr lang="id-ID" dirty="0"/>
              <a:t>organisasi adalah suatu kelompok orang-orang yang sedang bekerja ke arah tujuan bersama  dibawah kepemimpinan (Ralph currier Davis)</a:t>
            </a:r>
          </a:p>
          <a:p>
            <a:r>
              <a:rPr lang="id-ID" dirty="0"/>
              <a:t>Organisasi adalah bentuk setiap perserikatan  manusia untuk pencapaian tujuan bersama</a:t>
            </a:r>
            <a:endParaRPr lang="en-US" dirty="0"/>
          </a:p>
          <a:p>
            <a:r>
              <a:rPr lang="en-US" dirty="0" err="1"/>
              <a:t>Misal</a:t>
            </a:r>
            <a:r>
              <a:rPr lang="en-US" dirty="0"/>
              <a:t> : PBB, KNPI, </a:t>
            </a:r>
            <a:r>
              <a:rPr lang="en-US" dirty="0" err="1"/>
              <a:t>Karang</a:t>
            </a:r>
            <a:r>
              <a:rPr lang="en-US" dirty="0"/>
              <a:t> </a:t>
            </a:r>
            <a:r>
              <a:rPr lang="en-US" dirty="0" err="1"/>
              <a:t>taruna</a:t>
            </a:r>
            <a:r>
              <a:rPr lang="en-US" dirty="0"/>
              <a:t> </a:t>
            </a:r>
            <a:r>
              <a:rPr lang="en-US" dirty="0" err="1"/>
              <a:t>dsb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527048"/>
            <a:ext cx="8534400" cy="510235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2. Organisasi sebagai </a:t>
            </a:r>
            <a:r>
              <a:rPr lang="id-ID" b="1" dirty="0"/>
              <a:t>Proses pembagian kerja</a:t>
            </a:r>
            <a:r>
              <a:rPr lang="en-US" b="1" dirty="0"/>
              <a:t> (organizing)</a:t>
            </a:r>
            <a:endParaRPr lang="id-ID" b="1" dirty="0"/>
          </a:p>
          <a:p>
            <a:pPr>
              <a:buNone/>
            </a:pPr>
            <a:r>
              <a:rPr lang="id-ID" dirty="0"/>
              <a:t>Contoh :</a:t>
            </a:r>
          </a:p>
          <a:p>
            <a:pPr>
              <a:buFontTx/>
              <a:buChar char="-"/>
            </a:pPr>
            <a:r>
              <a:rPr lang="id-ID" dirty="0"/>
              <a:t>Organisasi adalah proses membagi-bagi pekerjaan, mengatur para pegawai untuk memikul pekerjaan dari badan usaha (Kingsbury &amp; Wilcox)</a:t>
            </a:r>
          </a:p>
          <a:p>
            <a:pPr>
              <a:buFontTx/>
              <a:buChar char="-"/>
            </a:pPr>
            <a:r>
              <a:rPr lang="id-ID" dirty="0"/>
              <a:t>Organisasi adalah pembentukan bagi macam-macam badan usaha, suatu kerangka yang akan memberikan pembagian aktivitas-aktivitas yang dilakukan dan untuk pengaturan aktivitas ini di dalam suatu kerangka yang menunjukkan kepentingan tingkatan mereka dan hubungan fungsional (Henry Hodges)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Misal</a:t>
            </a:r>
            <a:r>
              <a:rPr lang="en-US" dirty="0"/>
              <a:t> : Menyusun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kepanitiaan</a:t>
            </a:r>
            <a:r>
              <a:rPr lang="en-US" dirty="0"/>
              <a:t>, </a:t>
            </a:r>
            <a:r>
              <a:rPr lang="en-US" dirty="0" err="1"/>
              <a:t>kepngurusan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Lembaga </a:t>
            </a:r>
            <a:r>
              <a:rPr lang="en-US" dirty="0" err="1"/>
              <a:t>dsb</a:t>
            </a:r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Konsep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d-ID" dirty="0"/>
              <a:t>3. Organi sasi sebagai </a:t>
            </a:r>
            <a:r>
              <a:rPr lang="id-ID" b="1" dirty="0"/>
              <a:t>sistem kerjasama, sistem hubungan atau sistem sosial.</a:t>
            </a:r>
          </a:p>
          <a:p>
            <a:pPr>
              <a:buNone/>
            </a:pPr>
            <a:r>
              <a:rPr lang="id-ID" dirty="0"/>
              <a:t>Contoh :</a:t>
            </a:r>
          </a:p>
          <a:p>
            <a:pPr>
              <a:buNone/>
            </a:pPr>
            <a:r>
              <a:rPr lang="id-ID" dirty="0"/>
              <a:t>-organisasi adalah sistem tentang aktivitas-aktivitas kerjasama dari dua orang atau lebih , sesuatu yang tak berujud dan tak bersifat pribadi, sebagain besar mengenai hal hubungan-hubungan (Barnard)</a:t>
            </a:r>
          </a:p>
          <a:p>
            <a:pPr>
              <a:buFontTx/>
              <a:buChar char="-"/>
            </a:pPr>
            <a:r>
              <a:rPr lang="id-ID" dirty="0"/>
              <a:t>Organisasi adalah pola hubungan atau komunikasi yang kompleks dan hubungan lain dalam suatu kelompok manusia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kata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diartikan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b="1" dirty="0" err="1"/>
              <a:t>suatu</a:t>
            </a:r>
            <a:r>
              <a:rPr lang="en-US" b="1" dirty="0"/>
              <a:t> system yang </a:t>
            </a:r>
            <a:r>
              <a:rPr lang="en-US" b="1" dirty="0" err="1"/>
              <a:t>mengatur</a:t>
            </a:r>
            <a:r>
              <a:rPr lang="en-US" b="1" dirty="0"/>
              <a:t>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orang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</a:t>
            </a:r>
            <a:r>
              <a:rPr lang="en-US" dirty="0" err="1"/>
              <a:t>tsb</a:t>
            </a:r>
            <a:r>
              <a:rPr lang="en-US" dirty="0"/>
              <a:t>.</a:t>
            </a:r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Apa itu organisasi publik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71272" y="1527048"/>
            <a:ext cx="8534400" cy="5102352"/>
          </a:xfrm>
        </p:spPr>
        <p:txBody>
          <a:bodyPr>
            <a:normAutofit fontScale="85000" lnSpcReduction="20000"/>
          </a:bodyPr>
          <a:lstStyle/>
          <a:p>
            <a:r>
              <a:rPr lang="id-ID" dirty="0"/>
              <a:t>Dalam konteks administrasi negara,  konsep organisasi yang ditekankan adalah organisasi publik</a:t>
            </a:r>
          </a:p>
          <a:p>
            <a:r>
              <a:rPr lang="en-US" dirty="0" err="1"/>
              <a:t>Organisasi</a:t>
            </a:r>
            <a:r>
              <a:rPr lang="en-US" dirty="0"/>
              <a:t> public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pada </a:t>
            </a:r>
            <a:r>
              <a:rPr lang="en-US" dirty="0" err="1"/>
              <a:t>lembaga</a:t>
            </a:r>
            <a:r>
              <a:rPr lang="en-US" dirty="0"/>
              <a:t> public/ </a:t>
            </a:r>
            <a:r>
              <a:rPr lang="en-US" dirty="0" err="1"/>
              <a:t>pemerintah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pada public</a:t>
            </a:r>
          </a:p>
          <a:p>
            <a:r>
              <a:rPr lang="en-US" dirty="0"/>
              <a:t>Sifat dan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public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id-ID" dirty="0"/>
          </a:p>
          <a:p>
            <a:r>
              <a:rPr lang="id-ID" dirty="0"/>
              <a:t>Organisasi publik lebih mengutamakan pelayanan (public service) daripada profit motive</a:t>
            </a:r>
          </a:p>
          <a:p>
            <a:r>
              <a:rPr lang="id-ID" dirty="0"/>
              <a:t>Mendesaian organisasi publik berbeda dengan organisasi privat</a:t>
            </a:r>
            <a:endParaRPr lang="en-US" dirty="0"/>
          </a:p>
          <a:p>
            <a:r>
              <a:rPr lang="en-US" dirty="0" err="1"/>
              <a:t>Mengelola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public juga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privat</a:t>
            </a:r>
            <a:endParaRPr lang="id-ID" dirty="0"/>
          </a:p>
          <a:p>
            <a:r>
              <a:rPr lang="id-ID" dirty="0"/>
              <a:t>Konsep –konsep organisasi privat berkembang jauh lebih dahulu dan lebih cepat dibandingkan konsep organisasi publik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Mengapa belajar teori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1.  Manusia itu makhluk sosial yang selalu perlu bekerjasama untuk menyelesaikan masalahnya</a:t>
            </a:r>
          </a:p>
          <a:p>
            <a:r>
              <a:rPr lang="id-ID" dirty="0"/>
              <a:t>2. Dalam kehidupan sehari-hari kita tak bisa lepas dari organisasi</a:t>
            </a:r>
          </a:p>
          <a:p>
            <a:r>
              <a:rPr lang="id-ID" dirty="0"/>
              <a:t>3. Orang hidup dan berkembang dalam sebuah organisasi</a:t>
            </a:r>
          </a:p>
          <a:p>
            <a:r>
              <a:rPr lang="id-ID" dirty="0"/>
              <a:t>4.  Bisa memahami bagaimana  menyusun, merencanakan dan membuat  sebuah organisasi yang tepat sesuai kebutuhan maupun tujuannya.</a:t>
            </a:r>
          </a:p>
          <a:p>
            <a:r>
              <a:rPr lang="id-ID" dirty="0"/>
              <a:t>5. Bisa mengatasi persoalan yang muncul dalam kehidupan organisasi</a:t>
            </a:r>
          </a:p>
          <a:p>
            <a:pPr>
              <a:buNone/>
            </a:pPr>
            <a:r>
              <a:rPr lang="id-ID" dirty="0"/>
              <a:t> 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836152" cy="1057260"/>
          </a:xfrm>
        </p:spPr>
        <p:txBody>
          <a:bodyPr>
            <a:normAutofit fontScale="90000"/>
          </a:bodyPr>
          <a:lstStyle/>
          <a:p>
            <a:r>
              <a:rPr lang="id-ID" dirty="0"/>
              <a:t>Hubungan antara adminsitrasi, organisasi, dan  manajemen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id-ID" dirty="0"/>
              <a:t>Organisasi dan manajemen merupakan bagian-bagian dari administrasi </a:t>
            </a:r>
          </a:p>
          <a:p>
            <a:pPr marL="514350" indent="-514350">
              <a:buAutoNum type="arabicPeriod"/>
            </a:pPr>
            <a:r>
              <a:rPr lang="id-ID" dirty="0"/>
              <a:t>Organisasi dan manajemen merupakan dua sisi dari satu mata uang logam </a:t>
            </a:r>
          </a:p>
          <a:p>
            <a:pPr marL="514350" indent="-514350">
              <a:buAutoNum type="arabicPeriod"/>
            </a:pPr>
            <a:r>
              <a:rPr lang="id-ID" dirty="0"/>
              <a:t>Organisasi  merupakan wadah  dimana tujuan disusun sedangkan manajemen merupakan upaya meraih tujuan</a:t>
            </a:r>
          </a:p>
          <a:p>
            <a:pPr marL="514350" indent="-514350">
              <a:buAutoNum type="arabicPeriod"/>
            </a:pPr>
            <a:r>
              <a:rPr lang="id-ID" dirty="0"/>
              <a:t>Dalam berbagi referensi sering terjadi tumpang tindih tentang pengertian organisasi dan manajemen khususnya jika organisasi  diatikan sebagai proses.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8CB33-CB23-4209-8AB2-80C795C68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6B3674-F206-4432-A2F9-3497A30C061A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400" dirty="0" err="1"/>
              <a:t>Coba</a:t>
            </a:r>
            <a:r>
              <a:rPr lang="en-US" sz="4400" dirty="0"/>
              <a:t> </a:t>
            </a:r>
            <a:r>
              <a:rPr lang="en-US" sz="4400" dirty="0" err="1"/>
              <a:t>sdr</a:t>
            </a:r>
            <a:r>
              <a:rPr lang="en-US" sz="4400" dirty="0"/>
              <a:t> </a:t>
            </a:r>
            <a:r>
              <a:rPr lang="en-US" sz="4400" dirty="0" err="1"/>
              <a:t>bedakan</a:t>
            </a:r>
            <a:r>
              <a:rPr lang="en-US" sz="4400" dirty="0"/>
              <a:t> </a:t>
            </a:r>
            <a:r>
              <a:rPr lang="en-US" sz="4400" dirty="0" err="1"/>
              <a:t>antara</a:t>
            </a:r>
            <a:r>
              <a:rPr lang="en-US" sz="4400" dirty="0"/>
              <a:t> </a:t>
            </a:r>
            <a:r>
              <a:rPr lang="en-US" sz="4400" dirty="0" err="1"/>
              <a:t>konsep</a:t>
            </a:r>
            <a:r>
              <a:rPr lang="en-US" sz="4400" dirty="0"/>
              <a:t> </a:t>
            </a:r>
            <a:r>
              <a:rPr lang="en-US" sz="4400" dirty="0" err="1"/>
              <a:t>organisasi</a:t>
            </a:r>
            <a:r>
              <a:rPr lang="en-US" sz="4400" dirty="0"/>
              <a:t> public, </a:t>
            </a:r>
            <a:r>
              <a:rPr lang="en-US" sz="4400" dirty="0" err="1"/>
              <a:t>manajemen</a:t>
            </a:r>
            <a:r>
              <a:rPr lang="en-US" sz="4400" dirty="0"/>
              <a:t> public dan </a:t>
            </a:r>
            <a:r>
              <a:rPr lang="en-US" sz="4400" dirty="0" err="1"/>
              <a:t>administrasi</a:t>
            </a:r>
            <a:r>
              <a:rPr lang="en-US" sz="4400" dirty="0"/>
              <a:t> </a:t>
            </a:r>
            <a:r>
              <a:rPr lang="en-US" sz="4400" dirty="0" err="1"/>
              <a:t>publik</a:t>
            </a:r>
            <a:r>
              <a:rPr lang="en-US" sz="4400" dirty="0"/>
              <a:t> </a:t>
            </a:r>
            <a:endParaRPr lang="en-ID" sz="4400" dirty="0"/>
          </a:p>
        </p:txBody>
      </p:sp>
    </p:spTree>
    <p:extLst>
      <p:ext uri="{BB962C8B-B14F-4D97-AF65-F5344CB8AC3E}">
        <p14:creationId xmlns:p14="http://schemas.microsoft.com/office/powerpoint/2010/main" val="25424658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206</TotalTime>
  <Words>1077</Words>
  <Application>Microsoft Office PowerPoint</Application>
  <PresentationFormat>On-screen Show (4:3)</PresentationFormat>
  <Paragraphs>107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Georgia</vt:lpstr>
      <vt:lpstr>Times New Roman</vt:lpstr>
      <vt:lpstr>Wingdings</vt:lpstr>
      <vt:lpstr>Wingdings 2</vt:lpstr>
      <vt:lpstr>Civic</vt:lpstr>
      <vt:lpstr>Teori Organisasi : konsep dasar</vt:lpstr>
      <vt:lpstr>Pengertian organisasi</vt:lpstr>
      <vt:lpstr>Konsep organisasi</vt:lpstr>
      <vt:lpstr>Konsep organisasi</vt:lpstr>
      <vt:lpstr>Konsep Organisasi</vt:lpstr>
      <vt:lpstr>Apa itu organisasi publik ?</vt:lpstr>
      <vt:lpstr>Mengapa belajar teori organisasi</vt:lpstr>
      <vt:lpstr>Hubungan antara adminsitrasi, organisasi, dan  manajemen </vt:lpstr>
      <vt:lpstr>PowerPoint Presentation</vt:lpstr>
      <vt:lpstr>Mengapa teori  Organisasi diajarkan dalam Prodi admnistrasi negara</vt:lpstr>
      <vt:lpstr>Macam-macam organisasi</vt:lpstr>
      <vt:lpstr>Macam-macam organisasi</vt:lpstr>
      <vt:lpstr>Dimensi Organisasi</vt:lpstr>
      <vt:lpstr>Pendekatan dalam memahami organisasi</vt:lpstr>
      <vt:lpstr>Pendekatan organisasi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Organisasi (1)</dc:title>
  <dc:creator>toshiba</dc:creator>
  <cp:lastModifiedBy>asus</cp:lastModifiedBy>
  <cp:revision>32</cp:revision>
  <dcterms:created xsi:type="dcterms:W3CDTF">2015-09-07T20:16:29Z</dcterms:created>
  <dcterms:modified xsi:type="dcterms:W3CDTF">2022-03-14T02:00:41Z</dcterms:modified>
</cp:coreProperties>
</file>