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4991-ED3C-49ED-B518-F2844255794E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4A69E45-7E5A-4B4B-8AF5-2C62BB455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01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4991-ED3C-49ED-B518-F2844255794E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A69E45-7E5A-4B4B-8AF5-2C62BB455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09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4991-ED3C-49ED-B518-F2844255794E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A69E45-7E5A-4B4B-8AF5-2C62BB455C8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6337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4991-ED3C-49ED-B518-F2844255794E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A69E45-7E5A-4B4B-8AF5-2C62BB455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66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4991-ED3C-49ED-B518-F2844255794E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A69E45-7E5A-4B4B-8AF5-2C62BB455C8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0369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4991-ED3C-49ED-B518-F2844255794E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A69E45-7E5A-4B4B-8AF5-2C62BB455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22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4991-ED3C-49ED-B518-F2844255794E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9E45-7E5A-4B4B-8AF5-2C62BB455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41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4991-ED3C-49ED-B518-F2844255794E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9E45-7E5A-4B4B-8AF5-2C62BB455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48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4991-ED3C-49ED-B518-F2844255794E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9E45-7E5A-4B4B-8AF5-2C62BB455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71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4991-ED3C-49ED-B518-F2844255794E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A69E45-7E5A-4B4B-8AF5-2C62BB455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2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4991-ED3C-49ED-B518-F2844255794E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4A69E45-7E5A-4B4B-8AF5-2C62BB455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46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4991-ED3C-49ED-B518-F2844255794E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4A69E45-7E5A-4B4B-8AF5-2C62BB455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2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4991-ED3C-49ED-B518-F2844255794E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9E45-7E5A-4B4B-8AF5-2C62BB455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4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4991-ED3C-49ED-B518-F2844255794E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9E45-7E5A-4B4B-8AF5-2C62BB455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3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4991-ED3C-49ED-B518-F2844255794E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9E45-7E5A-4B4B-8AF5-2C62BB455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9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4991-ED3C-49ED-B518-F2844255794E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A69E45-7E5A-4B4B-8AF5-2C62BB455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8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34991-ED3C-49ED-B518-F2844255794E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4A69E45-7E5A-4B4B-8AF5-2C62BB455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8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2773" y="2259727"/>
            <a:ext cx="8911687" cy="128089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FALSAFAH AKAD</a:t>
            </a:r>
            <a:endParaRPr lang="id-ID" sz="6600" dirty="0"/>
          </a:p>
        </p:txBody>
      </p:sp>
    </p:spTree>
    <p:extLst>
      <p:ext uri="{BB962C8B-B14F-4D97-AF65-F5344CB8AC3E}">
        <p14:creationId xmlns:p14="http://schemas.microsoft.com/office/powerpoint/2010/main" val="2838324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214290"/>
            <a:ext cx="9144000" cy="6429396"/>
          </a:xfrm>
        </p:spPr>
        <p:txBody>
          <a:bodyPr>
            <a:normAutofit/>
          </a:bodyPr>
          <a:lstStyle/>
          <a:p>
            <a:r>
              <a:rPr lang="id-ID" sz="2400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ijab qabul</a:t>
            </a:r>
            <a:r>
              <a:rPr lang="id-ID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dapat dinyatakan batal jika;</a:t>
            </a:r>
            <a:endParaRPr lang="en-US" sz="24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id-ID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3"/>
            <a:r>
              <a:rPr lang="id-ID" sz="2800" dirty="0"/>
              <a:t>Salah satu pihak menarik ungkapannya sebelum terdapat qabul pihak lain.</a:t>
            </a:r>
          </a:p>
          <a:p>
            <a:pPr lvl="3"/>
            <a:r>
              <a:rPr lang="id-ID" sz="2800" dirty="0"/>
              <a:t>Ada penolakan dari pihak lain.</a:t>
            </a:r>
          </a:p>
          <a:p>
            <a:pPr lvl="3"/>
            <a:r>
              <a:rPr lang="id-ID" sz="2800" dirty="0"/>
              <a:t>Berpisahnya para pihak  sebelum ada kesepakatan.</a:t>
            </a:r>
          </a:p>
          <a:p>
            <a:pPr lvl="3"/>
            <a:r>
              <a:rPr lang="id-ID" sz="2800" dirty="0"/>
              <a:t>Sebelum terjadi kesepakatan salah satu atau kedua belah pihak kehilangan kecakapan melakukan perbuatan hukum.</a:t>
            </a:r>
          </a:p>
          <a:p>
            <a:pPr lvl="3"/>
            <a:r>
              <a:rPr lang="id-ID" sz="2800" dirty="0"/>
              <a:t>Rusaknya obyek transaksi sebelum terjadinya </a:t>
            </a:r>
            <a:r>
              <a:rPr lang="id-ID" sz="2800" i="1" dirty="0"/>
              <a:t>qabul</a:t>
            </a:r>
            <a:r>
              <a:rPr lang="id-ID" sz="2800" dirty="0"/>
              <a:t> (rusaknya obyek transaksi sebelum ada kesepakatan	</a:t>
            </a:r>
          </a:p>
          <a:p>
            <a:pPr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56504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Empat cara melakukan Ijab dan Kabul</a:t>
            </a:r>
            <a:br>
              <a:rPr lang="id-ID" dirty="0"/>
            </a:br>
            <a:endParaRPr lang="id-ID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2133599" y="1417639"/>
            <a:ext cx="8066857" cy="4623725"/>
          </a:xfrm>
        </p:spPr>
        <p:txBody>
          <a:bodyPr>
            <a:normAutofit/>
          </a:bodyPr>
          <a:lstStyle/>
          <a:p>
            <a:pPr marL="457200" indent="-457200">
              <a:buFontTx/>
              <a:buAutoNum type="arabicPeriod"/>
            </a:pPr>
            <a:r>
              <a:rPr lang="id-ID" sz="2000" dirty="0"/>
              <a:t>Lisan, Melalui ungkapan perkataan secara jelas. </a:t>
            </a:r>
            <a:r>
              <a:rPr lang="id-ID" sz="2000" dirty="0">
                <a:solidFill>
                  <a:schemeClr val="tx1"/>
                </a:solidFill>
              </a:rPr>
              <a:t>Dasar pertimbangan kontrak di dalam hukum Islam adalah arti atau maksud dari pada kontrak itu sendiri, bukan kata-kata atau bentuk.</a:t>
            </a:r>
          </a:p>
          <a:p>
            <a:pPr marL="457200" indent="-457200">
              <a:buNone/>
            </a:pPr>
            <a:endParaRPr lang="id-ID" sz="2000" dirty="0"/>
          </a:p>
          <a:p>
            <a:pPr marL="457200" indent="-457200" algn="just">
              <a:buNone/>
            </a:pPr>
            <a:r>
              <a:rPr lang="id-ID" sz="2000" dirty="0"/>
              <a:t>2.   Tulisan, Biasanya untuk perikatan yang sifatnya lebih sulit /kompleks mis: badan hukum. </a:t>
            </a:r>
            <a:r>
              <a:rPr lang="id-ID" sz="2000" dirty="0">
                <a:solidFill>
                  <a:schemeClr val="tx1"/>
                </a:solidFill>
              </a:rPr>
              <a:t>Mayoritas ahli fikih kecuali Hambali menyatakan kontrak dapat dilakukan dengan tulisan. Beberapa dari kalangan Syafii berpendapat bahwa kontrak dalam bentuk tertulis hanya diijinkan jika tidak mampu berbicara</a:t>
            </a:r>
          </a:p>
          <a:p>
            <a:pPr marL="457200" indent="-457200" algn="just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92124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1979614" y="1579419"/>
            <a:ext cx="8226425" cy="4546745"/>
          </a:xfrm>
        </p:spPr>
        <p:txBody>
          <a:bodyPr/>
          <a:lstStyle/>
          <a:p>
            <a:pPr algn="just">
              <a:buNone/>
            </a:pPr>
            <a:r>
              <a:rPr lang="id-ID" dirty="0"/>
              <a:t>3</a:t>
            </a:r>
            <a:r>
              <a:rPr lang="id-ID" sz="2400" dirty="0"/>
              <a:t>. Isyarat, Menurut Hanafi dan Syafii </a:t>
            </a:r>
            <a:r>
              <a:rPr lang="en-US" sz="2400" dirty="0" err="1"/>
              <a:t>transaksi</a:t>
            </a:r>
            <a:r>
              <a:rPr lang="id-ID" sz="2400" dirty="0"/>
              <a:t> dalam bentuk indikasi ini hanya diperbolehkan jika tidak dapat berbicara atau menulis. Karena berbicara dan menulis merupakan kekuatan sebagai bentuk ungkapan manusia. Sedang </a:t>
            </a:r>
            <a:r>
              <a:rPr lang="en-US" sz="2400" dirty="0"/>
              <a:t>Imam M</a:t>
            </a:r>
            <a:r>
              <a:rPr lang="id-ID" sz="2400" dirty="0"/>
              <a:t>alik membolehkannya apakah dapat berbicara atau tidak.</a:t>
            </a:r>
          </a:p>
          <a:p>
            <a:pPr>
              <a:buNone/>
            </a:pPr>
            <a:endParaRPr lang="id-ID" sz="2400" dirty="0"/>
          </a:p>
          <a:p>
            <a:pPr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20780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1524001" y="357166"/>
            <a:ext cx="9144000" cy="6500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Tingkah laku (Perbuatan)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Mayoritas ahli fikih memperbolehkan kontrak dengan tingkah laku ini dengan syarat;</a:t>
            </a:r>
          </a:p>
          <a:p>
            <a:pPr lvl="2"/>
            <a:r>
              <a:rPr lang="id-ID" sz="2800" dirty="0"/>
              <a:t>tingkah laku harus dari bentuk dua sisi. Tingkah laku ini dapat dalam bentuk pembeli membayar harga dan penjual menyerahkan yang diberi; </a:t>
            </a:r>
          </a:p>
          <a:p>
            <a:pPr lvl="2"/>
            <a:r>
              <a:rPr lang="id-ID" sz="2800" dirty="0"/>
              <a:t>harus ada maksud atau tujuan. Perilaku sebagai dasar persetujuan para pihak sebagai petunjuk adanya kontrak;</a:t>
            </a:r>
          </a:p>
          <a:p>
            <a:pPr lvl="2"/>
            <a:r>
              <a:rPr lang="id-ID" sz="2800" dirty="0"/>
              <a:t>kontrak ini hanya mempunyai nilai kecil, tidak mahal seperti tanah, rumah, berlian emas dsb.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61633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Pengertian Akad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1919537" y="1446573"/>
            <a:ext cx="7746449" cy="3964854"/>
          </a:xfrm>
        </p:spPr>
        <p:txBody>
          <a:bodyPr>
            <a:noAutofit/>
          </a:bodyPr>
          <a:lstStyle/>
          <a:p>
            <a:pPr algn="just"/>
            <a:r>
              <a:rPr lang="id-ID" sz="4800" dirty="0"/>
              <a:t>Pertalian antara Ijab dan Kabul yang dibenarkan oleh syara’ yang menimbulkan akibat hukum terhadap objeknya.</a:t>
            </a:r>
          </a:p>
        </p:txBody>
      </p:sp>
    </p:spTree>
    <p:extLst>
      <p:ext uri="{BB962C8B-B14F-4D97-AF65-F5344CB8AC3E}">
        <p14:creationId xmlns:p14="http://schemas.microsoft.com/office/powerpoint/2010/main" val="3603026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89565" y="274638"/>
            <a:ext cx="7454611" cy="1143000"/>
          </a:xfrm>
        </p:spPr>
        <p:txBody>
          <a:bodyPr/>
          <a:lstStyle/>
          <a:p>
            <a:pPr algn="just"/>
            <a:r>
              <a:rPr lang="id-ID" dirty="0"/>
              <a:t>Unsur-unsur Akad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2466110" y="1482437"/>
            <a:ext cx="7661564" cy="4643727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id-ID" sz="4000" dirty="0">
                <a:solidFill>
                  <a:srgbClr val="FF0000"/>
                </a:solidFill>
              </a:rPr>
              <a:t>Pertalian antara Ijab dan Kabul</a:t>
            </a:r>
          </a:p>
          <a:p>
            <a:pPr algn="just">
              <a:buNone/>
            </a:pPr>
            <a:r>
              <a:rPr lang="id-ID" dirty="0"/>
              <a:t>	</a:t>
            </a:r>
            <a:r>
              <a:rPr lang="id-ID" sz="4000" dirty="0"/>
              <a:t>Ijab adalah pernyataan kehendak oleh satu pihak untuk melakukan sesuatu atau tidak melakukan sesuatu. Kabul adalah pernyataan menerima atau menyetujui kehendak mujib tersebut. </a:t>
            </a:r>
          </a:p>
        </p:txBody>
      </p:sp>
    </p:spTree>
    <p:extLst>
      <p:ext uri="{BB962C8B-B14F-4D97-AF65-F5344CB8AC3E}">
        <p14:creationId xmlns:p14="http://schemas.microsoft.com/office/powerpoint/2010/main" val="1563948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Lanjutan...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2133599" y="1556793"/>
            <a:ext cx="8504350" cy="448457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id-ID" sz="2400" dirty="0">
                <a:solidFill>
                  <a:srgbClr val="FF0000"/>
                </a:solidFill>
              </a:rPr>
              <a:t>Dibenarkan oleh syara’</a:t>
            </a:r>
          </a:p>
          <a:p>
            <a:pPr algn="just">
              <a:buNone/>
            </a:pPr>
            <a:r>
              <a:rPr lang="id-ID" sz="2400" dirty="0"/>
              <a:t>	Akad yang dilakukan tidak boleh bertentangan dengan syariat (Alquran dan hadits).</a:t>
            </a:r>
          </a:p>
          <a:p>
            <a:pPr algn="just">
              <a:buFont typeface="Wingdings" pitchFamily="2" charset="2"/>
              <a:buChar char="Ø"/>
            </a:pPr>
            <a:r>
              <a:rPr lang="id-ID" sz="2400" dirty="0">
                <a:solidFill>
                  <a:srgbClr val="FF0000"/>
                </a:solidFill>
              </a:rPr>
              <a:t>Mempunyai akibat hukum terhadap objeknya</a:t>
            </a:r>
          </a:p>
          <a:p>
            <a:pPr algn="just">
              <a:buNone/>
            </a:pPr>
            <a:r>
              <a:rPr lang="id-ID" sz="2400" dirty="0"/>
              <a:t>	Akad merupakan tindakan hukum, adanya akad menimbulkan akibat hukum terhadap objek yang diperjanjikan oleh para pihak dan konsekuensi hak dan kewajiban yang mengikat para </a:t>
            </a:r>
            <a:r>
              <a:rPr lang="id-ID" sz="2400" dirty="0" smtClean="0"/>
              <a:t>pihak</a:t>
            </a:r>
            <a:r>
              <a:rPr lang="en-US" sz="2400" dirty="0" smtClean="0"/>
              <a:t>. </a:t>
            </a:r>
            <a:r>
              <a:rPr lang="en-US" sz="2400" dirty="0" err="1" smtClean="0"/>
              <a:t>Misal</a:t>
            </a:r>
            <a:r>
              <a:rPr lang="en-US" sz="2400" dirty="0" smtClean="0"/>
              <a:t>: </a:t>
            </a:r>
            <a:r>
              <a:rPr lang="en-US" sz="2400" dirty="0" err="1" smtClean="0"/>
              <a:t>akibat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jual</a:t>
            </a:r>
            <a:r>
              <a:rPr lang="en-US" sz="2400" dirty="0" smtClean="0"/>
              <a:t> </a:t>
            </a:r>
            <a:r>
              <a:rPr lang="en-US" sz="2400" dirty="0" err="1" smtClean="0"/>
              <a:t>beli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beralihnya</a:t>
            </a:r>
            <a:r>
              <a:rPr lang="en-US" sz="2400" dirty="0" smtClean="0"/>
              <a:t> </a:t>
            </a:r>
            <a:r>
              <a:rPr lang="en-US" sz="2400" dirty="0" err="1" smtClean="0"/>
              <a:t>kepemilikan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744558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Menurut Abdurrouf ada tiga tahap terjadinya suatu perikatan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2589212" y="2133600"/>
            <a:ext cx="7430551" cy="3777622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r>
              <a:rPr lang="id-ID" sz="2000" dirty="0"/>
              <a:t>1.</a:t>
            </a:r>
            <a:r>
              <a:rPr lang="en-US" sz="2000" dirty="0"/>
              <a:t> </a:t>
            </a:r>
            <a:r>
              <a:rPr lang="id-ID" sz="2000" dirty="0"/>
              <a:t>Al-’ahdu (perjanjian) yaitu pernyataan dari seseorang untuk melakukan atau tidak melakukan sesuatu dan tidak ada sangkut pautnya dengan kemauan orang lain. </a:t>
            </a:r>
          </a:p>
          <a:p>
            <a:pPr marL="457200" indent="-457200" algn="just">
              <a:buNone/>
            </a:pPr>
            <a:r>
              <a:rPr lang="id-ID" sz="2000" dirty="0"/>
              <a:t>2.  Persetujuan, yaitu pernyataan setuju dari pihak kedua untuk melakukan sesuatu atau tidak melakukan sesuatu sebagai reaksi terhadap janji yang dinyatakan oleh pihak pertama.</a:t>
            </a:r>
          </a:p>
          <a:p>
            <a:pPr marL="457200" indent="-457200" algn="just">
              <a:buNone/>
            </a:pPr>
            <a:r>
              <a:rPr lang="id-ID" sz="2000" dirty="0"/>
              <a:t>3. 	Apabila dua buah janji dilaksanakan maksudnya oleh para pihak, maka terjadilah ‘akdu (perikatan)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04466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6199815-46EC-423F-85D3-675424004AFC}" type="datetime1">
              <a:rPr lang="en-US"/>
              <a:pPr>
                <a:defRPr/>
              </a:pPr>
              <a:t>10/31/2020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76C68B6B-D1A1-43B2-9E9F-652D149F5607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0659" name="AutoShape 3"/>
          <p:cNvSpPr>
            <a:spLocks noChangeArrowheads="1"/>
          </p:cNvSpPr>
          <p:nvPr/>
        </p:nvSpPr>
        <p:spPr bwMode="auto">
          <a:xfrm>
            <a:off x="4887059" y="838202"/>
            <a:ext cx="2250831" cy="500063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CC"/>
                </a:solidFill>
                <a:latin typeface="Arial" charset="0"/>
              </a:rPr>
              <a:t>RUKUN AKAD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4970586" y="1649415"/>
            <a:ext cx="2070589" cy="1322387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err="1">
                <a:latin typeface="Times New Roman" pitchFamily="18" charset="0"/>
              </a:rPr>
              <a:t>Ma’qud</a:t>
            </a:r>
            <a:r>
              <a:rPr lang="en-US" b="1" dirty="0">
                <a:latin typeface="Times New Roman" pitchFamily="18" charset="0"/>
              </a:rPr>
              <a:t> ‘</a:t>
            </a:r>
            <a:r>
              <a:rPr lang="en-US" b="1" dirty="0" err="1">
                <a:latin typeface="Times New Roman" pitchFamily="18" charset="0"/>
              </a:rPr>
              <a:t>Alayh</a:t>
            </a:r>
            <a:endParaRPr lang="en-US" b="1" dirty="0">
              <a:latin typeface="Times New Roman" pitchFamily="18" charset="0"/>
            </a:endParaRPr>
          </a:p>
          <a:p>
            <a:pPr algn="ctr"/>
            <a:r>
              <a:rPr lang="en-US" sz="2000" dirty="0">
                <a:latin typeface="Times New Roman" pitchFamily="18" charset="0"/>
              </a:rPr>
              <a:t>(Object Matters)</a:t>
            </a:r>
          </a:p>
          <a:p>
            <a:pPr algn="ctr"/>
            <a:endParaRPr lang="en-US" sz="800" dirty="0">
              <a:latin typeface="Times New Roman" pitchFamily="18" charset="0"/>
            </a:endParaRPr>
          </a:p>
          <a:p>
            <a:pPr algn="ctr"/>
            <a:r>
              <a:rPr lang="en-US" sz="1600" dirty="0" err="1">
                <a:latin typeface="Times New Roman" pitchFamily="18" charset="0"/>
              </a:rPr>
              <a:t>Barang</a:t>
            </a:r>
            <a:r>
              <a:rPr lang="en-US" sz="1600" dirty="0">
                <a:latin typeface="Times New Roman" pitchFamily="18" charset="0"/>
              </a:rPr>
              <a:t> (Goods)</a:t>
            </a:r>
          </a:p>
          <a:p>
            <a:pPr algn="ctr"/>
            <a:r>
              <a:rPr lang="en-US" sz="1600" dirty="0" err="1">
                <a:latin typeface="Times New Roman" pitchFamily="18" charset="0"/>
              </a:rPr>
              <a:t>dan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Harga</a:t>
            </a:r>
            <a:r>
              <a:rPr lang="en-US" sz="1600" dirty="0">
                <a:latin typeface="Times New Roman" pitchFamily="18" charset="0"/>
              </a:rPr>
              <a:t> (Price)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48758" y="1328738"/>
            <a:ext cx="5791200" cy="347662"/>
            <a:chOff x="1176" y="837"/>
            <a:chExt cx="3952" cy="219"/>
          </a:xfrm>
        </p:grpSpPr>
        <p:sp>
          <p:nvSpPr>
            <p:cNvPr id="13329" name="Freeform 6"/>
            <p:cNvSpPr>
              <a:spLocks/>
            </p:cNvSpPr>
            <p:nvPr/>
          </p:nvSpPr>
          <p:spPr bwMode="auto">
            <a:xfrm>
              <a:off x="1176" y="933"/>
              <a:ext cx="3952" cy="96"/>
            </a:xfrm>
            <a:custGeom>
              <a:avLst/>
              <a:gdLst>
                <a:gd name="T0" fmla="*/ 0 w 3312"/>
                <a:gd name="T1" fmla="*/ 144 h 144"/>
                <a:gd name="T2" fmla="*/ 0 w 3312"/>
                <a:gd name="T3" fmla="*/ 0 h 144"/>
                <a:gd name="T4" fmla="*/ 3312 w 3312"/>
                <a:gd name="T5" fmla="*/ 0 h 144"/>
                <a:gd name="T6" fmla="*/ 3312 w 3312"/>
                <a:gd name="T7" fmla="*/ 144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12"/>
                <a:gd name="T13" fmla="*/ 0 h 144"/>
                <a:gd name="T14" fmla="*/ 3312 w 3312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12" h="144">
                  <a:moveTo>
                    <a:pt x="0" y="144"/>
                  </a:moveTo>
                  <a:lnTo>
                    <a:pt x="0" y="0"/>
                  </a:lnTo>
                  <a:lnTo>
                    <a:pt x="3312" y="0"/>
                  </a:lnTo>
                  <a:lnTo>
                    <a:pt x="3312" y="144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3330" name="Line 7"/>
            <p:cNvSpPr>
              <a:spLocks noChangeShapeType="1"/>
            </p:cNvSpPr>
            <p:nvPr/>
          </p:nvSpPr>
          <p:spPr bwMode="auto">
            <a:xfrm>
              <a:off x="3059" y="837"/>
              <a:ext cx="6" cy="2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70664" name="AutoShape 8"/>
          <p:cNvSpPr>
            <a:spLocks noChangeArrowheads="1"/>
          </p:cNvSpPr>
          <p:nvPr/>
        </p:nvSpPr>
        <p:spPr bwMode="auto">
          <a:xfrm>
            <a:off x="1946032" y="2438400"/>
            <a:ext cx="2617177" cy="2209800"/>
          </a:xfrm>
          <a:prstGeom prst="plaque">
            <a:avLst>
              <a:gd name="adj" fmla="val 5648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•"/>
            </a:pPr>
            <a:r>
              <a:rPr lang="en-US">
                <a:latin typeface="Times New Roman" pitchFamily="18" charset="0"/>
              </a:rPr>
              <a:t>Aqil (Sound Mind)</a:t>
            </a:r>
          </a:p>
          <a:p>
            <a:pPr>
              <a:buFontTx/>
              <a:buChar char="•"/>
            </a:pPr>
            <a:r>
              <a:rPr lang="en-US">
                <a:latin typeface="Times New Roman" pitchFamily="18" charset="0"/>
              </a:rPr>
              <a:t>Baligh (Mature)</a:t>
            </a:r>
          </a:p>
          <a:p>
            <a:pPr>
              <a:buFontTx/>
              <a:buChar char="•"/>
            </a:pPr>
            <a:r>
              <a:rPr lang="en-US">
                <a:latin typeface="Times New Roman" pitchFamily="18" charset="0"/>
              </a:rPr>
              <a:t>Mengerti konsekuensi</a:t>
            </a:r>
          </a:p>
          <a:p>
            <a:r>
              <a:rPr lang="en-US">
                <a:latin typeface="Times New Roman" pitchFamily="18" charset="0"/>
              </a:rPr>
              <a:t> akad yang sedang</a:t>
            </a:r>
          </a:p>
          <a:p>
            <a:r>
              <a:rPr lang="en-US">
                <a:latin typeface="Times New Roman" pitchFamily="18" charset="0"/>
              </a:rPr>
              <a:t> dilaksanakannya</a:t>
            </a:r>
          </a:p>
          <a:p>
            <a:pPr>
              <a:buFontTx/>
              <a:buChar char="•"/>
            </a:pPr>
            <a:r>
              <a:rPr lang="en-US">
                <a:latin typeface="Times New Roman" pitchFamily="18" charset="0"/>
              </a:rPr>
              <a:t>Niat (Intention) </a:t>
            </a:r>
            <a:r>
              <a:rPr lang="en-US">
                <a:latin typeface="Times New Roman" pitchFamily="18" charset="0"/>
                <a:sym typeface="Wingdings" pitchFamily="2" charset="2"/>
              </a:rPr>
              <a:t>menurut</a:t>
            </a: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 sebagian Ulama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0665" name="AutoShape 9"/>
          <p:cNvSpPr>
            <a:spLocks noChangeArrowheads="1"/>
          </p:cNvSpPr>
          <p:nvPr/>
        </p:nvSpPr>
        <p:spPr bwMode="auto">
          <a:xfrm>
            <a:off x="7432431" y="2438400"/>
            <a:ext cx="2813538" cy="2209800"/>
          </a:xfrm>
          <a:prstGeom prst="plaque">
            <a:avLst>
              <a:gd name="adj" fmla="val 5648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•"/>
            </a:pPr>
            <a:r>
              <a:rPr lang="en-US">
                <a:latin typeface="Times New Roman" pitchFamily="18" charset="0"/>
              </a:rPr>
              <a:t>Jelas (Clarity)</a:t>
            </a:r>
          </a:p>
          <a:p>
            <a:pPr>
              <a:buFontTx/>
              <a:buChar char="•"/>
            </a:pPr>
            <a:r>
              <a:rPr lang="en-US">
                <a:latin typeface="Times New Roman" pitchFamily="18" charset="0"/>
              </a:rPr>
              <a:t>Ijab &amp; Qabul bersesuaian</a:t>
            </a:r>
          </a:p>
          <a:p>
            <a:r>
              <a:rPr lang="en-US">
                <a:latin typeface="Times New Roman" pitchFamily="18" charset="0"/>
              </a:rPr>
              <a:t> (Corresponding)</a:t>
            </a:r>
          </a:p>
          <a:p>
            <a:pPr>
              <a:buFontTx/>
              <a:buChar char="•"/>
            </a:pPr>
            <a:r>
              <a:rPr lang="en-US">
                <a:latin typeface="Times New Roman" pitchFamily="18" charset="0"/>
              </a:rPr>
              <a:t>Ijab &amp; Qabul bersambung</a:t>
            </a:r>
          </a:p>
          <a:p>
            <a:r>
              <a:rPr lang="en-US">
                <a:latin typeface="Times New Roman" pitchFamily="18" charset="0"/>
              </a:rPr>
              <a:t> (Connection)/</a:t>
            </a:r>
            <a:r>
              <a:rPr lang="en-US">
                <a:latin typeface="Times New Roman" pitchFamily="18" charset="0"/>
                <a:sym typeface="Wingdings" pitchFamily="2" charset="2"/>
              </a:rPr>
              <a:t>Ittihad al-Majlis</a:t>
            </a:r>
            <a:endParaRPr lang="en-US">
              <a:latin typeface="Times New Roman" pitchFamily="18" charset="0"/>
            </a:endParaRPr>
          </a:p>
          <a:p>
            <a:pPr>
              <a:buFontTx/>
              <a:buChar char="•"/>
            </a:pPr>
            <a:endParaRPr lang="en-US">
              <a:latin typeface="Times New Roman" pitchFamily="18" charset="0"/>
            </a:endParaRPr>
          </a:p>
        </p:txBody>
      </p:sp>
      <p:sp>
        <p:nvSpPr>
          <p:cNvPr id="70666" name="AutoShape 10"/>
          <p:cNvSpPr>
            <a:spLocks noChangeArrowheads="1"/>
          </p:cNvSpPr>
          <p:nvPr/>
        </p:nvSpPr>
        <p:spPr bwMode="auto">
          <a:xfrm>
            <a:off x="4856286" y="3048000"/>
            <a:ext cx="2321169" cy="2057400"/>
          </a:xfrm>
          <a:prstGeom prst="plaque">
            <a:avLst>
              <a:gd name="adj" fmla="val 5648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•"/>
            </a:pPr>
            <a:r>
              <a:rPr lang="en-US">
                <a:latin typeface="Times New Roman" pitchFamily="18" charset="0"/>
              </a:rPr>
              <a:t>Halal (Lawful)</a:t>
            </a:r>
          </a:p>
          <a:p>
            <a:pPr>
              <a:buFontTx/>
              <a:buChar char="•"/>
            </a:pPr>
            <a:r>
              <a:rPr lang="en-US">
                <a:latin typeface="Times New Roman" pitchFamily="18" charset="0"/>
              </a:rPr>
              <a:t>Jelas Jenisnya (Quality)</a:t>
            </a:r>
          </a:p>
          <a:p>
            <a:pPr>
              <a:buFontTx/>
              <a:buChar char="•"/>
            </a:pPr>
            <a:r>
              <a:rPr lang="en-US">
                <a:latin typeface="Times New Roman" pitchFamily="18" charset="0"/>
              </a:rPr>
              <a:t>Jumlah (Quantity)</a:t>
            </a:r>
          </a:p>
          <a:p>
            <a:pPr>
              <a:buFontTx/>
              <a:buChar char="•"/>
            </a:pPr>
            <a:r>
              <a:rPr lang="en-US">
                <a:latin typeface="Times New Roman" pitchFamily="18" charset="0"/>
              </a:rPr>
              <a:t>Waktu Penyerahannya</a:t>
            </a:r>
          </a:p>
          <a:p>
            <a:r>
              <a:rPr lang="en-US">
                <a:latin typeface="Times New Roman" pitchFamily="18" charset="0"/>
              </a:rPr>
              <a:t>(Time of Delivery)</a:t>
            </a:r>
          </a:p>
          <a:p>
            <a:pPr>
              <a:buFontTx/>
              <a:buChar char="•"/>
            </a:pPr>
            <a:r>
              <a:rPr lang="en-US">
                <a:latin typeface="Times New Roman" pitchFamily="18" charset="0"/>
              </a:rPr>
              <a:t>Berharga (Valuable)</a:t>
            </a:r>
          </a:p>
          <a:p>
            <a:pPr>
              <a:buFontTx/>
              <a:buChar char="•"/>
            </a:pPr>
            <a:r>
              <a:rPr lang="en-US">
                <a:latin typeface="Times New Roman" pitchFamily="18" charset="0"/>
              </a:rPr>
              <a:t>Dapat diserahterimakan</a:t>
            </a:r>
          </a:p>
        </p:txBody>
      </p:sp>
      <p:sp>
        <p:nvSpPr>
          <p:cNvPr id="70667" name="AutoShape 11"/>
          <p:cNvSpPr>
            <a:spLocks noChangeArrowheads="1"/>
          </p:cNvSpPr>
          <p:nvPr/>
        </p:nvSpPr>
        <p:spPr bwMode="auto">
          <a:xfrm>
            <a:off x="4926624" y="5457827"/>
            <a:ext cx="2167304" cy="4095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0000CC"/>
                </a:solidFill>
                <a:latin typeface="Arial" charset="0"/>
              </a:rPr>
              <a:t>SYARAT RUKUN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251689" y="4645027"/>
            <a:ext cx="5791200" cy="823913"/>
            <a:chOff x="1179" y="2926"/>
            <a:chExt cx="3952" cy="519"/>
          </a:xfrm>
        </p:grpSpPr>
        <p:sp>
          <p:nvSpPr>
            <p:cNvPr id="13327" name="Freeform 13"/>
            <p:cNvSpPr>
              <a:spLocks/>
            </p:cNvSpPr>
            <p:nvPr/>
          </p:nvSpPr>
          <p:spPr bwMode="auto">
            <a:xfrm flipV="1">
              <a:off x="1179" y="2926"/>
              <a:ext cx="3952" cy="419"/>
            </a:xfrm>
            <a:custGeom>
              <a:avLst/>
              <a:gdLst>
                <a:gd name="T0" fmla="*/ 0 w 3312"/>
                <a:gd name="T1" fmla="*/ 144 h 144"/>
                <a:gd name="T2" fmla="*/ 0 w 3312"/>
                <a:gd name="T3" fmla="*/ 0 h 144"/>
                <a:gd name="T4" fmla="*/ 3312 w 3312"/>
                <a:gd name="T5" fmla="*/ 0 h 144"/>
                <a:gd name="T6" fmla="*/ 3312 w 3312"/>
                <a:gd name="T7" fmla="*/ 144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12"/>
                <a:gd name="T13" fmla="*/ 0 h 144"/>
                <a:gd name="T14" fmla="*/ 3312 w 3312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12" h="144">
                  <a:moveTo>
                    <a:pt x="0" y="144"/>
                  </a:moveTo>
                  <a:lnTo>
                    <a:pt x="0" y="0"/>
                  </a:lnTo>
                  <a:lnTo>
                    <a:pt x="3312" y="0"/>
                  </a:lnTo>
                  <a:lnTo>
                    <a:pt x="3312" y="144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3328" name="Line 14"/>
            <p:cNvSpPr>
              <a:spLocks noChangeShapeType="1"/>
            </p:cNvSpPr>
            <p:nvPr/>
          </p:nvSpPr>
          <p:spPr bwMode="auto">
            <a:xfrm flipH="1">
              <a:off x="3059" y="3216"/>
              <a:ext cx="3" cy="2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70671" name="AutoShape 15"/>
          <p:cNvSpPr>
            <a:spLocks noChangeArrowheads="1"/>
          </p:cNvSpPr>
          <p:nvPr/>
        </p:nvSpPr>
        <p:spPr bwMode="auto">
          <a:xfrm>
            <a:off x="1963616" y="1628777"/>
            <a:ext cx="2602523" cy="728663"/>
          </a:xfrm>
          <a:prstGeom prst="roundRect">
            <a:avLst>
              <a:gd name="adj" fmla="val 6019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Times New Roman" pitchFamily="18" charset="0"/>
              </a:rPr>
              <a:t>‘Aqidan</a:t>
            </a:r>
          </a:p>
          <a:p>
            <a:pPr algn="ctr"/>
            <a:r>
              <a:rPr lang="en-US" sz="2000">
                <a:latin typeface="Times New Roman" pitchFamily="18" charset="0"/>
              </a:rPr>
              <a:t>(Two Contracting Parties)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0672" name="AutoShape 16"/>
          <p:cNvSpPr>
            <a:spLocks noChangeArrowheads="1"/>
          </p:cNvSpPr>
          <p:nvPr/>
        </p:nvSpPr>
        <p:spPr bwMode="auto">
          <a:xfrm>
            <a:off x="7432432" y="1628777"/>
            <a:ext cx="2809143" cy="728663"/>
          </a:xfrm>
          <a:prstGeom prst="roundRect">
            <a:avLst>
              <a:gd name="adj" fmla="val 6019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Times New Roman" pitchFamily="18" charset="0"/>
              </a:rPr>
              <a:t>Sighat (Ijab &amp; Qabul)</a:t>
            </a:r>
          </a:p>
          <a:p>
            <a:pPr algn="ctr"/>
            <a:r>
              <a:rPr lang="en-US" sz="2000">
                <a:latin typeface="Times New Roman" pitchFamily="18" charset="0"/>
              </a:rPr>
              <a:t>(Offer and Acceptance)</a:t>
            </a: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8058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animBg="1" autoUpdateAnimBg="0"/>
      <p:bldP spid="70660" grpId="0" animBg="1" autoUpdateAnimBg="0"/>
      <p:bldP spid="70664" grpId="0" animBg="1" autoUpdateAnimBg="0"/>
      <p:bldP spid="70665" grpId="0" animBg="1" autoUpdateAnimBg="0"/>
      <p:bldP spid="70666" grpId="0" animBg="1" autoUpdateAnimBg="0"/>
      <p:bldP spid="70667" grpId="0" animBg="1" autoUpdateAnimBg="0"/>
      <p:bldP spid="70671" grpId="0" animBg="1" autoUpdateAnimBg="0"/>
      <p:bldP spid="7067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Rukun dan Syarat Perikatan Islam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2133599" y="1842449"/>
            <a:ext cx="7490793" cy="4212563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id-ID" sz="3900" dirty="0">
                <a:solidFill>
                  <a:srgbClr val="FF0000"/>
                </a:solidFill>
                <a:latin typeface="+mj-lt"/>
              </a:rPr>
              <a:t>Subjek Perikatan (‘aqidain)</a:t>
            </a:r>
          </a:p>
          <a:p>
            <a:pPr marL="457200" indent="-457200"/>
            <a:r>
              <a:rPr lang="id-ID" sz="2400" dirty="0">
                <a:solidFill>
                  <a:srgbClr val="0070C0"/>
                </a:solidFill>
              </a:rPr>
              <a:t>Manusia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id-ID" sz="2400" dirty="0"/>
              <a:t>Aqil (Berakal)</a:t>
            </a:r>
            <a:endParaRPr lang="en-US" sz="2400" dirty="0"/>
          </a:p>
          <a:p>
            <a:pPr marL="457200" indent="-457200">
              <a:buFont typeface="Wingdings" pitchFamily="2" charset="2"/>
              <a:buChar char="ü"/>
            </a:pPr>
            <a:r>
              <a:rPr lang="en-US" sz="2400" dirty="0" err="1"/>
              <a:t>Baligh</a:t>
            </a:r>
            <a:endParaRPr lang="id-ID" sz="2400" dirty="0"/>
          </a:p>
          <a:p>
            <a:pPr marL="457200" indent="-457200">
              <a:buFont typeface="Wingdings" pitchFamily="2" charset="2"/>
              <a:buChar char="ü"/>
            </a:pPr>
            <a:r>
              <a:rPr lang="id-ID" sz="2400" dirty="0"/>
              <a:t>Tamyiz (dapat membedakan)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id-ID" sz="2400" dirty="0"/>
              <a:t>Mukhtar (bebas dari paksaan)</a:t>
            </a:r>
          </a:p>
          <a:p>
            <a:pPr marL="457200" indent="-457200"/>
            <a:r>
              <a:rPr lang="id-ID" sz="2400" dirty="0">
                <a:solidFill>
                  <a:srgbClr val="0070C0"/>
                </a:solidFill>
              </a:rPr>
              <a:t>Badan Hukum</a:t>
            </a:r>
          </a:p>
          <a:p>
            <a:pPr marL="457200" indent="-457200">
              <a:buNone/>
            </a:pPr>
            <a:r>
              <a:rPr lang="id-ID" sz="2400" dirty="0"/>
              <a:t>	 Tidak ada pengaturan secara khusus, lebih dikenal dengan ‘syirkah’.</a:t>
            </a:r>
          </a:p>
          <a:p>
            <a:pPr marL="457200" indent="-45720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88136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1979614" y="746974"/>
            <a:ext cx="9302279" cy="61110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sz="2400" dirty="0"/>
              <a:t>2. </a:t>
            </a:r>
            <a:r>
              <a:rPr lang="id-ID" sz="2400" dirty="0">
                <a:solidFill>
                  <a:srgbClr val="FF0000"/>
                </a:solidFill>
                <a:latin typeface="+mj-lt"/>
              </a:rPr>
              <a:t>Objek Perikatan (Mahallul ‘Aqd</a:t>
            </a:r>
            <a:r>
              <a:rPr lang="id-ID" sz="2400" dirty="0" smtClean="0">
                <a:solidFill>
                  <a:srgbClr val="FF0000"/>
                </a:solidFill>
                <a:latin typeface="+mj-lt"/>
              </a:rPr>
              <a:t>)</a:t>
            </a:r>
            <a:endParaRPr lang="id-ID" sz="2400" dirty="0"/>
          </a:p>
          <a:p>
            <a:pPr>
              <a:buNone/>
            </a:pPr>
            <a:r>
              <a:rPr lang="id-ID" sz="2400" dirty="0"/>
              <a:t>	Syaratnya:</a:t>
            </a:r>
          </a:p>
          <a:p>
            <a:pPr>
              <a:buFont typeface="Wingdings" pitchFamily="2" charset="2"/>
              <a:buChar char="ü"/>
            </a:pPr>
            <a:r>
              <a:rPr lang="id-ID" sz="2400" dirty="0"/>
              <a:t>Objek akad telah ada ketika akad dilangsungkan</a:t>
            </a:r>
          </a:p>
          <a:p>
            <a:pPr algn="just">
              <a:buNone/>
            </a:pPr>
            <a:r>
              <a:rPr lang="id-ID" sz="2400" dirty="0"/>
              <a:t>	Sebab hukum dan akibat akad tidak bisa bergantung pada sesuatu yang belum ada. Terdapat pengecualian pada bentuk akad tertentu seperti salam, istishna.</a:t>
            </a:r>
          </a:p>
          <a:p>
            <a:pPr algn="just">
              <a:buFont typeface="Wingdings" pitchFamily="2" charset="2"/>
              <a:buChar char="ü"/>
            </a:pPr>
            <a:r>
              <a:rPr lang="id-ID" sz="2400" dirty="0"/>
              <a:t>Objek perikatan dibenarkan oleh syariah</a:t>
            </a:r>
          </a:p>
          <a:p>
            <a:pPr algn="just">
              <a:buNone/>
            </a:pPr>
            <a:r>
              <a:rPr lang="id-ID" sz="2400" dirty="0"/>
              <a:t>	harus memiliki nilai manfaat </a:t>
            </a:r>
          </a:p>
          <a:p>
            <a:pPr algn="just">
              <a:buNone/>
            </a:pPr>
            <a:r>
              <a:rPr lang="id-ID" sz="2400" dirty="0"/>
              <a:t>	</a:t>
            </a:r>
            <a:r>
              <a:rPr lang="id-ID" sz="2400" dirty="0">
                <a:solidFill>
                  <a:srgbClr val="FF0000"/>
                </a:solidFill>
              </a:rPr>
              <a:t>Azhar basyir menambahkan adanya kewenangan</a:t>
            </a:r>
          </a:p>
          <a:p>
            <a:pPr algn="just">
              <a:buFont typeface="Wingdings" pitchFamily="2" charset="2"/>
              <a:buChar char="ü"/>
            </a:pPr>
            <a:r>
              <a:rPr lang="id-ID" sz="2400" dirty="0"/>
              <a:t>Objek akad harus jelas dan dikenali</a:t>
            </a:r>
          </a:p>
          <a:p>
            <a:pPr algn="just">
              <a:buNone/>
            </a:pPr>
            <a:r>
              <a:rPr lang="id-ID" sz="2400" dirty="0"/>
              <a:t>	harus jelas bentuk, fungsi, dan keadaannya</a:t>
            </a:r>
          </a:p>
          <a:p>
            <a:pPr algn="just">
              <a:buFont typeface="Wingdings" pitchFamily="2" charset="2"/>
              <a:buChar char="ü"/>
            </a:pPr>
            <a:r>
              <a:rPr lang="id-ID" sz="2400" dirty="0"/>
              <a:t>Objek dapat diserahterimakan</a:t>
            </a:r>
          </a:p>
          <a:p>
            <a:pPr algn="just">
              <a:buNone/>
            </a:pPr>
            <a:r>
              <a:rPr lang="id-ID" sz="2400" dirty="0"/>
              <a:t>	</a:t>
            </a:r>
          </a:p>
          <a:p>
            <a:pPr>
              <a:buNone/>
            </a:pPr>
            <a:r>
              <a:rPr lang="id-ID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72066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1979614" y="991672"/>
            <a:ext cx="8226425" cy="5580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>
                <a:solidFill>
                  <a:srgbClr val="FF0000"/>
                </a:solidFill>
              </a:rPr>
              <a:t>3</a:t>
            </a:r>
            <a:r>
              <a:rPr lang="id-ID" sz="3200" dirty="0">
                <a:solidFill>
                  <a:srgbClr val="FF0000"/>
                </a:solidFill>
              </a:rPr>
              <a:t>. </a:t>
            </a:r>
            <a:r>
              <a:rPr lang="id-ID" sz="4000" dirty="0">
                <a:solidFill>
                  <a:srgbClr val="FF0000"/>
                </a:solidFill>
              </a:rPr>
              <a:t>Ijab dan Kabul (Sighat ‘</a:t>
            </a:r>
            <a:r>
              <a:rPr lang="id-ID" sz="3600" dirty="0" smtClean="0">
                <a:solidFill>
                  <a:srgbClr val="FF0000"/>
                </a:solidFill>
              </a:rPr>
              <a:t>Aq</a:t>
            </a:r>
            <a:r>
              <a:rPr lang="en-US" sz="3600" dirty="0" smtClean="0">
                <a:solidFill>
                  <a:srgbClr val="FF0000"/>
                </a:solidFill>
              </a:rPr>
              <a:t>ad)</a:t>
            </a:r>
            <a:endParaRPr lang="en-US" sz="3600" dirty="0">
              <a:solidFill>
                <a:srgbClr val="FF0000"/>
              </a:solidFill>
            </a:endParaRPr>
          </a:p>
          <a:p>
            <a:pPr>
              <a:buNone/>
            </a:pPr>
            <a:endParaRPr lang="id-ID" dirty="0"/>
          </a:p>
          <a:p>
            <a:pPr algn="just">
              <a:buNone/>
            </a:pPr>
            <a:r>
              <a:rPr lang="id-ID" dirty="0"/>
              <a:t>	</a:t>
            </a:r>
            <a:r>
              <a:rPr lang="id-ID" sz="2400" dirty="0"/>
              <a:t>Adalah suatu ungkapan para pihak yang melakukan akad berupa ijab dan kabul, syaratnya:</a:t>
            </a:r>
          </a:p>
          <a:p>
            <a:pPr algn="just">
              <a:buFont typeface="Wingdings" pitchFamily="2" charset="2"/>
              <a:buChar char="ü"/>
            </a:pPr>
            <a:r>
              <a:rPr lang="id-ID" sz="2400" dirty="0"/>
              <a:t>Tujuan yang terkandung dalam pernyataan itu jelas, sehingga dapat difahami jenis akad yang dikehendaki</a:t>
            </a:r>
          </a:p>
          <a:p>
            <a:pPr algn="just">
              <a:buFont typeface="Wingdings" pitchFamily="2" charset="2"/>
              <a:buChar char="ü"/>
            </a:pPr>
            <a:r>
              <a:rPr lang="id-ID" sz="2400" dirty="0"/>
              <a:t>Adanya kesesuaian antara ijab dan kabul</a:t>
            </a:r>
          </a:p>
          <a:p>
            <a:pPr algn="just">
              <a:buFont typeface="Wingdings" pitchFamily="2" charset="2"/>
              <a:buChar char="ü"/>
            </a:pPr>
            <a:r>
              <a:rPr lang="id-ID" sz="2400" dirty="0"/>
              <a:t>Antara ijab dan kabul menunjukkan kehendak para pihak secara pasti, tidak ragu, tidak terpaksa.</a:t>
            </a:r>
          </a:p>
        </p:txBody>
      </p:sp>
    </p:spTree>
    <p:extLst>
      <p:ext uri="{BB962C8B-B14F-4D97-AF65-F5344CB8AC3E}">
        <p14:creationId xmlns:p14="http://schemas.microsoft.com/office/powerpoint/2010/main" val="320442877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453</Words>
  <Application>Microsoft Office PowerPoint</Application>
  <PresentationFormat>Widescreen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Times New Roman</vt:lpstr>
      <vt:lpstr>Wingdings</vt:lpstr>
      <vt:lpstr>Wingdings 3</vt:lpstr>
      <vt:lpstr>Wisp</vt:lpstr>
      <vt:lpstr>FALSAFAH AKAD</vt:lpstr>
      <vt:lpstr>Pengertian Akad</vt:lpstr>
      <vt:lpstr>Unsur-unsur Akad</vt:lpstr>
      <vt:lpstr>Lanjutan...</vt:lpstr>
      <vt:lpstr>Menurut Abdurrouf ada tiga tahap terjadinya suatu perikatan</vt:lpstr>
      <vt:lpstr>PowerPoint Presentation</vt:lpstr>
      <vt:lpstr>Rukun dan Syarat Perikatan Islam</vt:lpstr>
      <vt:lpstr>PowerPoint Presentation</vt:lpstr>
      <vt:lpstr>PowerPoint Presentation</vt:lpstr>
      <vt:lpstr>PowerPoint Presentation</vt:lpstr>
      <vt:lpstr>Empat cara melakukan Ijab dan Kabul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FALSAFAH AKAD</dc:title>
  <dc:creator>Lenovo</dc:creator>
  <cp:lastModifiedBy>Lenovo</cp:lastModifiedBy>
  <cp:revision>4</cp:revision>
  <dcterms:created xsi:type="dcterms:W3CDTF">2020-10-30T07:00:37Z</dcterms:created>
  <dcterms:modified xsi:type="dcterms:W3CDTF">2020-10-31T05:17:42Z</dcterms:modified>
</cp:coreProperties>
</file>