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318" r:id="rId3"/>
    <p:sldId id="319" r:id="rId4"/>
    <p:sldId id="320" r:id="rId5"/>
    <p:sldId id="321" r:id="rId6"/>
    <p:sldId id="322" r:id="rId7"/>
    <p:sldId id="323" r:id="rId8"/>
    <p:sldId id="324" r:id="rId9"/>
    <p:sldId id="325" r:id="rId10"/>
    <p:sldId id="326" r:id="rId11"/>
    <p:sldId id="32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9"/>
  </p:normalViewPr>
  <p:slideViewPr>
    <p:cSldViewPr>
      <p:cViewPr varScale="1">
        <p:scale>
          <a:sx n="53" d="100"/>
          <a:sy n="53" d="100"/>
        </p:scale>
        <p:origin x="3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566B9F7D-FE53-49AF-A38C-90CABD4F7B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D709A2-541C-4835-835E-6822344A2F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D8FCF5-22C8-460B-84DC-FB446F6A83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AA2A1E-5AC2-46EC-AA1D-C4005BA93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a:t>Click to edit Master title style</a:t>
            </a:r>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FAD914FB-58A6-432D-9CF7-D64916E7B6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E2E7BED-0852-40ED-8F8D-ADF40D488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C4E76A6B-C10F-4A89-8AF4-CE530CB518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1DFACB-DAC2-4A8C-9B37-50685CF6F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01D71E8-0940-4C00-9C0B-1279F9F561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a:t>Click to edit Master title style</a:t>
            </a:r>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FDC3B1C-E03B-4FAB-B0D3-359A556F4A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52B5FBF6-EAE1-42BF-B539-FAFDA7DA8DC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a:t>Click to edit Master title style</a:t>
            </a:r>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657188C3-C619-40F1-8E0F-9B66FB3E2FA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11" r:id="rId1"/>
    <p:sldLayoutId id="2147483912" r:id="rId2"/>
    <p:sldLayoutId id="2147483913" r:id="rId3"/>
    <p:sldLayoutId id="2147483905" r:id="rId4"/>
    <p:sldLayoutId id="2147483914" r:id="rId5"/>
    <p:sldLayoutId id="2147483906" r:id="rId6"/>
    <p:sldLayoutId id="2147483907" r:id="rId7"/>
    <p:sldLayoutId id="2147483915" r:id="rId8"/>
    <p:sldLayoutId id="2147483916" r:id="rId9"/>
    <p:sldLayoutId id="2147483908" r:id="rId10"/>
    <p:sldLayoutId id="214748390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eaLnBrk="1" fontAlgn="auto" hangingPunct="1">
              <a:spcAft>
                <a:spcPts val="0"/>
              </a:spcAft>
              <a:defRPr/>
            </a:pPr>
            <a:r>
              <a:rPr lang="en-US" dirty="0">
                <a:solidFill>
                  <a:schemeClr val="accent1">
                    <a:tint val="83000"/>
                    <a:satMod val="150000"/>
                  </a:schemeClr>
                </a:solidFill>
              </a:rPr>
              <a:t>PENDIDIKAN KEWARGANEGARAAN </a:t>
            </a:r>
          </a:p>
        </p:txBody>
      </p:sp>
      <p:sp>
        <p:nvSpPr>
          <p:cNvPr id="2051" name="Rectangle 3"/>
          <p:cNvSpPr>
            <a:spLocks noGrp="1" noChangeArrowheads="1"/>
          </p:cNvSpPr>
          <p:nvPr>
            <p:ph type="subTitle" idx="1"/>
          </p:nvPr>
        </p:nvSpPr>
        <p:spPr>
          <a:xfrm>
            <a:off x="540544" y="2250280"/>
            <a:ext cx="8062912" cy="300752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eaLnBrk="1" fontAlgn="auto" hangingPunct="1">
              <a:spcAft>
                <a:spcPts val="0"/>
              </a:spcAft>
              <a:buFont typeface="Wingdings 2"/>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Ciri budaya demokrasi </a:t>
            </a:r>
          </a:p>
        </p:txBody>
      </p:sp>
      <p:sp>
        <p:nvSpPr>
          <p:cNvPr id="79875" name="Rectangle 3"/>
          <p:cNvSpPr>
            <a:spLocks noGrp="1" noChangeArrowheads="1"/>
          </p:cNvSpPr>
          <p:nvPr>
            <p:ph idx="1"/>
          </p:nvPr>
        </p:nvSpPr>
        <p:spPr>
          <a:xfrm>
            <a:off x="457200" y="1882775"/>
            <a:ext cx="8229600" cy="4572000"/>
          </a:xfrm>
        </p:spPr>
        <p:txBody>
          <a:bodyPr/>
          <a:lstStyle/>
          <a:p>
            <a:pPr eaLnBrk="1" hangingPunct="1">
              <a:lnSpc>
                <a:spcPct val="90000"/>
              </a:lnSpc>
            </a:pPr>
            <a:r>
              <a:rPr lang="en-US" sz="2400"/>
              <a:t>Robert A. Dahl berpendapat bahwa terdapat tujuh prinsip yang harus ada dalam sistem demokrasi, yaitu kontrol atas keputusan presiden, pemilihan yang teliti dan jujur, hak memilih, hak dipilih, kebebasan menyatakan pendapat tanpa ancaman, kebebasan mengakses informasi, dan kebebasan berserikat.</a:t>
            </a:r>
          </a:p>
          <a:p>
            <a:pPr eaLnBrk="1" hangingPunct="1">
              <a:lnSpc>
                <a:spcPct val="90000"/>
              </a:lnSpc>
            </a:pPr>
            <a:r>
              <a:rPr lang="en-US" sz="2400"/>
              <a:t>Franz Magnis Suseno berpendapat bahwa prinsip-prinsip budaya demokrasi terdiri atas negara hukum, pemerintah berada di bawah kontrol nyata masyarakat, pemilihan umum yang bebas, prinsip mayoritas, dan adanya jaminan terhadap hak-hak demokratis.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Tugas </a:t>
            </a:r>
          </a:p>
        </p:txBody>
      </p:sp>
      <p:sp>
        <p:nvSpPr>
          <p:cNvPr id="80899" name="Rectangle 3"/>
          <p:cNvSpPr>
            <a:spLocks noGrp="1" noChangeArrowheads="1"/>
          </p:cNvSpPr>
          <p:nvPr>
            <p:ph idx="1"/>
          </p:nvPr>
        </p:nvSpPr>
        <p:spPr>
          <a:xfrm>
            <a:off x="457200" y="1882775"/>
            <a:ext cx="8229600" cy="4572000"/>
          </a:xfrm>
        </p:spPr>
        <p:txBody>
          <a:bodyPr/>
          <a:lstStyle/>
          <a:p>
            <a:pPr eaLnBrk="1" hangingPunct="1">
              <a:buFontTx/>
              <a:buNone/>
            </a:pPr>
            <a:r>
              <a:rPr lang="en-US" sz="2800"/>
              <a:t>1. Bentuklah kelompok belajar yang terdiri atas lima orang.</a:t>
            </a:r>
          </a:p>
          <a:p>
            <a:pPr eaLnBrk="1" hangingPunct="1">
              <a:buFontTx/>
              <a:buNone/>
            </a:pPr>
            <a:r>
              <a:rPr lang="en-US" sz="2800"/>
              <a:t>2. Lakukanlah pengamatan terhadap pelaksanaan prinsip-prinsip demokrasi di fakultas Anda atau di univesitas anda. </a:t>
            </a:r>
          </a:p>
          <a:p>
            <a:pPr eaLnBrk="1" hangingPunct="1">
              <a:buFontTx/>
              <a:buNone/>
            </a:pPr>
            <a:r>
              <a:rPr lang="en-US" sz="2800"/>
              <a:t>3. Hasil pengamatan kalian dilaporkan secara tertulis dalam bentuk sebuah artikel.</a:t>
            </a:r>
          </a:p>
          <a:p>
            <a:pPr eaLnBrk="1" hangingPunct="1"/>
            <a:r>
              <a:rPr lang="en-US" sz="2800"/>
              <a:t>Kumpulkan tugas ini pada pertemuan mendatang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a:xfrm>
            <a:off x="457200" y="533400"/>
            <a:ext cx="8229600" cy="5592763"/>
          </a:xfrm>
        </p:spPr>
        <p:txBody>
          <a:bodyPr/>
          <a:lstStyle/>
          <a:p>
            <a:pPr eaLnBrk="1" hangingPunct="1">
              <a:buFontTx/>
              <a:buNone/>
            </a:pPr>
            <a:r>
              <a:rPr lang="en-US" sz="5400"/>
              <a:t>DEMOKRASI </a:t>
            </a:r>
          </a:p>
          <a:p>
            <a:pPr eaLnBrk="1" hangingPunct="1">
              <a:buFontTx/>
              <a:buNone/>
            </a:pPr>
            <a:r>
              <a:rPr lang="en-US" sz="5400"/>
              <a:t>DAN </a:t>
            </a:r>
          </a:p>
          <a:p>
            <a:pPr eaLnBrk="1" hangingPunct="1">
              <a:buFontTx/>
              <a:buNone/>
            </a:pPr>
            <a:r>
              <a:rPr lang="en-US" sz="5400"/>
              <a:t>PENDIDIKAN</a:t>
            </a:r>
          </a:p>
          <a:p>
            <a:pPr eaLnBrk="1" hangingPunct="1">
              <a:buFontTx/>
              <a:buNone/>
            </a:pPr>
            <a:r>
              <a:rPr lang="en-US" sz="5400"/>
              <a:t>DEMOKRASI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idx="1"/>
          </p:nvPr>
        </p:nvSpPr>
        <p:spPr>
          <a:xfrm>
            <a:off x="457200" y="609600"/>
            <a:ext cx="8229600" cy="5516563"/>
          </a:xfrm>
        </p:spPr>
        <p:txBody>
          <a:bodyPr>
            <a:normAutofit lnSpcReduction="10000"/>
          </a:bodyPr>
          <a:lstStyle/>
          <a:p>
            <a:pPr marL="448056" indent="-384048" eaLnBrk="1" fontAlgn="auto" hangingPunct="1">
              <a:lnSpc>
                <a:spcPct val="80000"/>
              </a:lnSpc>
              <a:spcAft>
                <a:spcPts val="0"/>
              </a:spcAft>
              <a:buFont typeface="Wingdings 2"/>
              <a:buChar char=""/>
              <a:defRPr/>
            </a:pPr>
            <a:r>
              <a:rPr lang="en-US" sz="2800"/>
              <a:t>Dalam politik, demokrasi diartikan sebagai kekuasaan yang berasal dari rakyat. Lebih rinci lagi, demokrasi dapat diartikan sebagai bentuk pemerintahan rakyat atau rakyatlah yang berkuasa sekaligus diperintah. Ini berarti pemerintahan yang terbentuk adalah pemerintahan yang berasal dari rakyat, dilakukan oleh rakyat, dan dipergunakan untuk kepentingan rakyat.</a:t>
            </a:r>
          </a:p>
          <a:p>
            <a:pPr marL="448056" indent="-384048" eaLnBrk="1" fontAlgn="auto" hangingPunct="1">
              <a:lnSpc>
                <a:spcPct val="80000"/>
              </a:lnSpc>
              <a:spcAft>
                <a:spcPts val="0"/>
              </a:spcAft>
              <a:buFont typeface="Wingdings 2"/>
              <a:buChar char=""/>
              <a:defRPr/>
            </a:pPr>
            <a:r>
              <a:rPr lang="en-US" sz="2800"/>
              <a:t>Pada tahun 1863, presiden Amerika Serikat, Abraham Lincoln, mempopulerkan istilah demokrasi yang berarti pemerintahan dari rakyat, oleh rakyat, dan untuk rakyat (</a:t>
            </a:r>
            <a:r>
              <a:rPr lang="en-US" sz="2800" i="1"/>
              <a:t>government of the people, by the people, for the people</a:t>
            </a:r>
            <a:r>
              <a:rPr lang="en-US" sz="28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a:xfrm>
            <a:off x="457200" y="685800"/>
            <a:ext cx="8229600" cy="5440363"/>
          </a:xfrm>
        </p:spPr>
        <p:txBody>
          <a:bodyPr/>
          <a:lstStyle/>
          <a:p>
            <a:pPr eaLnBrk="1" hangingPunct="1"/>
            <a:r>
              <a:rPr lang="en-US"/>
              <a:t>Pemerintahan dari rakyat berarti pemerintah negara itu mendapat mandat dari rakyat untuk menyelenggarakan pemerintahan. Rakyat adalah pemegang kedaulatan atau kekuasaan tertinggi dalam negara demokrasi. Apabila pemerintah telah mendapat mandat dari rakyat untuk memimpin penyelenggaraan negara, maka pemerintah tersebut dianggap sah.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Prinsip Demokrasi</a:t>
            </a:r>
          </a:p>
        </p:txBody>
      </p:sp>
      <p:sp>
        <p:nvSpPr>
          <p:cNvPr id="68611"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90000"/>
              </a:lnSpc>
              <a:spcAft>
                <a:spcPts val="0"/>
              </a:spcAft>
              <a:buFontTx/>
              <a:buNone/>
              <a:defRPr/>
            </a:pPr>
            <a:r>
              <a:rPr lang="en-US" sz="2400"/>
              <a:t>a. 	Menyelesaikan perselisihan dengan damai dan secara melembaga.</a:t>
            </a:r>
          </a:p>
          <a:p>
            <a:pPr marL="448056" indent="-384048" eaLnBrk="1" fontAlgn="auto" hangingPunct="1">
              <a:lnSpc>
                <a:spcPct val="90000"/>
              </a:lnSpc>
              <a:spcAft>
                <a:spcPts val="0"/>
              </a:spcAft>
              <a:buFontTx/>
              <a:buNone/>
              <a:defRPr/>
            </a:pPr>
            <a:r>
              <a:rPr lang="en-US" sz="2400"/>
              <a:t>b. 	Menjamin terselenggaranya perubahan secara damai dalam suatu masyarakat yang sedang berubah.</a:t>
            </a:r>
          </a:p>
          <a:p>
            <a:pPr marL="448056" indent="-384048" eaLnBrk="1" fontAlgn="auto" hangingPunct="1">
              <a:lnSpc>
                <a:spcPct val="90000"/>
              </a:lnSpc>
              <a:spcAft>
                <a:spcPts val="0"/>
              </a:spcAft>
              <a:buFontTx/>
              <a:buNone/>
              <a:defRPr/>
            </a:pPr>
            <a:r>
              <a:rPr lang="en-US" sz="2400"/>
              <a:t>c. 	Menyelenggarakan pergantian pimpinan secara teratur.</a:t>
            </a:r>
          </a:p>
          <a:p>
            <a:pPr marL="448056" indent="-384048" eaLnBrk="1" fontAlgn="auto" hangingPunct="1">
              <a:lnSpc>
                <a:spcPct val="90000"/>
              </a:lnSpc>
              <a:spcAft>
                <a:spcPts val="0"/>
              </a:spcAft>
              <a:buFontTx/>
              <a:buNone/>
              <a:defRPr/>
            </a:pPr>
            <a:r>
              <a:rPr lang="en-US" sz="2400"/>
              <a:t>d. 	Membatasi pemakaian kekerasan sampai minimum.</a:t>
            </a:r>
          </a:p>
          <a:p>
            <a:pPr marL="448056" indent="-384048" eaLnBrk="1" fontAlgn="auto" hangingPunct="1">
              <a:lnSpc>
                <a:spcPct val="90000"/>
              </a:lnSpc>
              <a:spcAft>
                <a:spcPts val="0"/>
              </a:spcAft>
              <a:buFontTx/>
              <a:buNone/>
              <a:defRPr/>
            </a:pPr>
            <a:r>
              <a:rPr lang="en-US" sz="2400"/>
              <a:t>e. 	Mengakui serta menganggap wajar adanya keanekaragaman.</a:t>
            </a:r>
          </a:p>
          <a:p>
            <a:pPr marL="448056" indent="-384048" eaLnBrk="1" fontAlgn="auto" hangingPunct="1">
              <a:lnSpc>
                <a:spcPct val="90000"/>
              </a:lnSpc>
              <a:spcAft>
                <a:spcPts val="0"/>
              </a:spcAft>
              <a:buFontTx/>
              <a:buNone/>
              <a:defRPr/>
            </a:pPr>
            <a:r>
              <a:rPr lang="en-US" sz="2400"/>
              <a:t>f. 	Menjamin tegaknya keadilan.</a:t>
            </a:r>
          </a:p>
          <a:p>
            <a:pPr marL="448056" indent="-384048" eaLnBrk="1" fontAlgn="auto" hangingPunct="1">
              <a:lnSpc>
                <a:spcPct val="90000"/>
              </a:lnSpc>
              <a:spcAft>
                <a:spcPts val="0"/>
              </a:spcAft>
              <a:buFont typeface="Wingdings 2"/>
              <a:buChar char=""/>
              <a:defRPr/>
            </a:pPr>
            <a:r>
              <a:rPr lang="en-US" sz="3600"/>
              <a:t>Sumber: Henry B. Mayo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274638"/>
            <a:ext cx="8229600" cy="487362"/>
          </a:xfrm>
        </p:spPr>
        <p:txBody>
          <a:bodyPr>
            <a:normAutofit fontScale="90000"/>
          </a:bodyPr>
          <a:lstStyle/>
          <a:p>
            <a:pPr marL="484632" indent="0" eaLnBrk="1" fontAlgn="auto" hangingPunct="1">
              <a:spcAft>
                <a:spcPts val="0"/>
              </a:spcAft>
              <a:defRPr/>
            </a:pPr>
            <a:r>
              <a:rPr lang="en-US" sz="2800">
                <a:solidFill>
                  <a:schemeClr val="accent1">
                    <a:tint val="83000"/>
                    <a:satMod val="150000"/>
                  </a:schemeClr>
                </a:solidFill>
              </a:rPr>
              <a:t>Sistem Politik Demokrasi</a:t>
            </a:r>
            <a:r>
              <a:rPr lang="en-US" sz="4000">
                <a:solidFill>
                  <a:schemeClr val="accent1">
                    <a:tint val="83000"/>
                    <a:satMod val="150000"/>
                  </a:schemeClr>
                </a:solidFill>
              </a:rPr>
              <a:t> </a:t>
            </a:r>
          </a:p>
        </p:txBody>
      </p:sp>
      <p:sp>
        <p:nvSpPr>
          <p:cNvPr id="75779" name="Rectangle 3"/>
          <p:cNvSpPr>
            <a:spLocks noGrp="1" noChangeArrowheads="1"/>
          </p:cNvSpPr>
          <p:nvPr>
            <p:ph idx="1"/>
          </p:nvPr>
        </p:nvSpPr>
        <p:spPr>
          <a:xfrm>
            <a:off x="457200" y="1295400"/>
            <a:ext cx="8229600" cy="4830763"/>
          </a:xfrm>
        </p:spPr>
        <p:txBody>
          <a:bodyPr/>
          <a:lstStyle/>
          <a:p>
            <a:pPr eaLnBrk="1" hangingPunct="1">
              <a:lnSpc>
                <a:spcPct val="80000"/>
              </a:lnSpc>
              <a:buFontTx/>
              <a:buNone/>
            </a:pPr>
            <a:r>
              <a:rPr lang="en-US" sz="2800"/>
              <a:t>a) Kedaulatan rakyat.</a:t>
            </a:r>
          </a:p>
          <a:p>
            <a:pPr eaLnBrk="1" hangingPunct="1">
              <a:lnSpc>
                <a:spcPct val="80000"/>
              </a:lnSpc>
              <a:buFontTx/>
              <a:buNone/>
            </a:pPr>
            <a:r>
              <a:rPr lang="en-US" sz="2800"/>
              <a:t>b) Persamaan politik.</a:t>
            </a:r>
          </a:p>
          <a:p>
            <a:pPr eaLnBrk="1" hangingPunct="1">
              <a:lnSpc>
                <a:spcPct val="80000"/>
              </a:lnSpc>
              <a:buFontTx/>
              <a:buNone/>
            </a:pPr>
            <a:r>
              <a:rPr lang="en-US" sz="2800"/>
              <a:t>c) Konsultasi rakyat</a:t>
            </a:r>
          </a:p>
          <a:p>
            <a:pPr eaLnBrk="1" hangingPunct="1">
              <a:lnSpc>
                <a:spcPct val="80000"/>
              </a:lnSpc>
              <a:buFontTx/>
              <a:buNone/>
            </a:pPr>
            <a:r>
              <a:rPr lang="en-US" sz="2800"/>
              <a:t>d) Pemerintahan mayoritas (</a:t>
            </a:r>
            <a:r>
              <a:rPr lang="en-US" sz="2800" i="1"/>
              <a:t>majority rule</a:t>
            </a:r>
            <a:r>
              <a:rPr lang="en-US" sz="2800"/>
              <a:t>).</a:t>
            </a:r>
          </a:p>
          <a:p>
            <a:pPr eaLnBrk="1" hangingPunct="1">
              <a:lnSpc>
                <a:spcPct val="80000"/>
              </a:lnSpc>
              <a:buFontTx/>
              <a:buNone/>
            </a:pPr>
            <a:r>
              <a:rPr lang="en-US" sz="2800"/>
              <a:t>e) Adanya minoritas permanen atau kelompok minoritas yang terbentuk atas dasar ras, agama, dan bahasa, serta entisitas atau ciri permanen lainnya</a:t>
            </a:r>
          </a:p>
          <a:p>
            <a:pPr eaLnBrk="1" hangingPunct="1">
              <a:lnSpc>
                <a:spcPct val="80000"/>
              </a:lnSpc>
              <a:buFontTx/>
              <a:buNone/>
            </a:pPr>
            <a:r>
              <a:rPr lang="en-US" sz="2800"/>
              <a:t>f) Beberapa kebijakan dijalankan dengan memberikan perwakilan proporsional, memberikan hak veto, dan memberikan otonomi khusus.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792162"/>
          </a:xfrm>
        </p:spPr>
        <p:txBody>
          <a:bodyPr/>
          <a:lstStyle/>
          <a:p>
            <a:pPr marL="484632" indent="0" eaLnBrk="1" fontAlgn="auto" hangingPunct="1">
              <a:spcAft>
                <a:spcPts val="0"/>
              </a:spcAft>
              <a:defRPr/>
            </a:pPr>
            <a:r>
              <a:rPr lang="en-US" sz="4000">
                <a:solidFill>
                  <a:schemeClr val="accent1">
                    <a:tint val="83000"/>
                    <a:satMod val="150000"/>
                  </a:schemeClr>
                </a:solidFill>
              </a:rPr>
              <a:t>Sistem Politik Otoriter</a:t>
            </a:r>
            <a:r>
              <a:rPr lang="en-US">
                <a:solidFill>
                  <a:schemeClr val="accent1">
                    <a:tint val="83000"/>
                    <a:satMod val="150000"/>
                  </a:schemeClr>
                </a:solidFill>
              </a:rPr>
              <a:t> </a:t>
            </a:r>
          </a:p>
        </p:txBody>
      </p:sp>
      <p:sp>
        <p:nvSpPr>
          <p:cNvPr id="76803" name="Rectangle 3"/>
          <p:cNvSpPr>
            <a:spLocks noGrp="1" noChangeArrowheads="1"/>
          </p:cNvSpPr>
          <p:nvPr>
            <p:ph idx="1"/>
          </p:nvPr>
        </p:nvSpPr>
        <p:spPr>
          <a:xfrm>
            <a:off x="457200" y="1524000"/>
            <a:ext cx="8229600" cy="4602163"/>
          </a:xfrm>
        </p:spPr>
        <p:txBody>
          <a:bodyPr/>
          <a:lstStyle/>
          <a:p>
            <a:pPr eaLnBrk="1" hangingPunct="1">
              <a:buFontTx/>
              <a:buNone/>
            </a:pPr>
            <a:r>
              <a:rPr lang="en-US" sz="2800"/>
              <a:t>a)	Negara memiliki sebuah ideologi resmi.</a:t>
            </a:r>
          </a:p>
          <a:p>
            <a:pPr eaLnBrk="1" hangingPunct="1">
              <a:buFontTx/>
              <a:buNone/>
            </a:pPr>
            <a:r>
              <a:rPr lang="en-US" sz="2800"/>
              <a:t>b)	Negara mempunyai satu partai massa tunggal.</a:t>
            </a:r>
          </a:p>
          <a:p>
            <a:pPr eaLnBrk="1" hangingPunct="1">
              <a:buFontTx/>
              <a:buNone/>
            </a:pPr>
            <a:r>
              <a:rPr lang="en-US" sz="2800"/>
              <a:t>c)	Negara mengawasi seluruh kegiatan penduduk dengan sistem teror.</a:t>
            </a:r>
          </a:p>
          <a:p>
            <a:pPr eaLnBrk="1" hangingPunct="1">
              <a:buFontTx/>
              <a:buNone/>
            </a:pPr>
            <a:r>
              <a:rPr lang="en-US" sz="2800"/>
              <a:t>d)	Adanya monopoli media massa.</a:t>
            </a:r>
          </a:p>
          <a:p>
            <a:pPr eaLnBrk="1" hangingPunct="1">
              <a:buFontTx/>
              <a:buNone/>
            </a:pPr>
            <a:r>
              <a:rPr lang="en-US" sz="2800"/>
              <a:t>e)	Adanya kontrol ketat dari militer.</a:t>
            </a:r>
          </a:p>
          <a:p>
            <a:pPr eaLnBrk="1" hangingPunct="1">
              <a:buFontTx/>
              <a:buNone/>
            </a:pPr>
            <a:r>
              <a:rPr lang="en-US" sz="2800"/>
              <a:t>f)	Pengendalian terpusat.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marL="484632" indent="0" eaLnBrk="1" fontAlgn="auto" hangingPunct="1">
              <a:spcAft>
                <a:spcPts val="0"/>
              </a:spcAft>
              <a:defRPr/>
            </a:pPr>
            <a:r>
              <a:rPr lang="en-US">
                <a:solidFill>
                  <a:schemeClr val="accent1">
                    <a:tint val="83000"/>
                    <a:satMod val="150000"/>
                  </a:schemeClr>
                </a:solidFill>
              </a:rPr>
              <a:t>Budaya demokrasi</a:t>
            </a:r>
          </a:p>
        </p:txBody>
      </p:sp>
      <p:sp>
        <p:nvSpPr>
          <p:cNvPr id="71683" name="Rectangle 3"/>
          <p:cNvSpPr>
            <a:spLocks noGrp="1" noChangeArrowheads="1"/>
          </p:cNvSpPr>
          <p:nvPr>
            <p:ph idx="1"/>
          </p:nvPr>
        </p:nvSpPr>
        <p:spPr>
          <a:xfrm>
            <a:off x="457200" y="1882775"/>
            <a:ext cx="8229600" cy="4572000"/>
          </a:xfrm>
        </p:spPr>
        <p:txBody>
          <a:bodyPr>
            <a:normAutofit lnSpcReduction="10000"/>
          </a:bodyPr>
          <a:lstStyle/>
          <a:p>
            <a:pPr marL="448056" indent="-384048" eaLnBrk="1" fontAlgn="auto" hangingPunct="1">
              <a:lnSpc>
                <a:spcPct val="90000"/>
              </a:lnSpc>
              <a:spcAft>
                <a:spcPts val="0"/>
              </a:spcAft>
              <a:buFont typeface="Wingdings 2"/>
              <a:buChar char=""/>
              <a:defRPr/>
            </a:pPr>
            <a:r>
              <a:rPr lang="en-US" sz="2800"/>
              <a:t>Budaya demokrasi terdiri atas dua kata, yaitu budaya dan demokrasi. Budaya berarti hasil kemampuan akal manusia dalam lingkungan kehidupannya. Adapun pengertian demokrasi adalah keadaan negara yang sistem pemerintahannya berkedaulatan rakyat. Artinya , kedaulatan dalam pemerintahannya berada di tangan rakyat, kekuasaan tertinggi berada dalam keputusan bersama rakyat, rakyat berkuasa, pemerintahan rakyat, dan kekuasaan oleh rakyat.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457200" y="762000"/>
            <a:ext cx="8229600" cy="5364163"/>
          </a:xfrm>
        </p:spPr>
        <p:txBody>
          <a:bodyPr>
            <a:normAutofit lnSpcReduction="10000"/>
          </a:bodyPr>
          <a:lstStyle/>
          <a:p>
            <a:pPr marL="448056" indent="-384048" eaLnBrk="1" fontAlgn="auto" hangingPunct="1">
              <a:lnSpc>
                <a:spcPct val="90000"/>
              </a:lnSpc>
              <a:spcAft>
                <a:spcPts val="0"/>
              </a:spcAft>
              <a:buFont typeface="Wingdings 2"/>
              <a:buChar char=""/>
              <a:defRPr/>
            </a:pPr>
            <a:r>
              <a:rPr lang="en-US"/>
              <a:t>Berdasarkan asal katanya, budaya demokrasi mempunyai pengertian kemampuan manusia yang berupa sikap dan kegiatan yang mencerminkan nilai-nilai demokrasi seperti menghargai persamaan, kebebasan, dan peraturan. Budaya demokrasi juga dapat dikatakan sebagai bentuk aplikasi atau penerapan nilai-nilai yang terkandung dalam prinsip demokrasi itu sendiri. Dengan demikian, tercerminlah prinsip-prinsip demokrasi dalam budaya demokrasi.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524</TotalTime>
  <Words>593</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Verdana</vt:lpstr>
      <vt:lpstr>Wingdings 2</vt:lpstr>
      <vt:lpstr>Verve</vt:lpstr>
      <vt:lpstr>PENDIDIKAN KEWARGANEGARAAN </vt:lpstr>
      <vt:lpstr>PowerPoint Presentation</vt:lpstr>
      <vt:lpstr>PowerPoint Presentation</vt:lpstr>
      <vt:lpstr>PowerPoint Presentation</vt:lpstr>
      <vt:lpstr>Prinsip Demokrasi</vt:lpstr>
      <vt:lpstr>Sistem Politik Demokrasi </vt:lpstr>
      <vt:lpstr>Sistem Politik Otoriter </vt:lpstr>
      <vt:lpstr>Budaya demokrasi</vt:lpstr>
      <vt:lpstr>PowerPoint Presentation</vt:lpstr>
      <vt:lpstr>Ciri budaya demokrasi </vt:lpstr>
      <vt:lpstr>Tugas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KEWARGANEGARAAN</dc:title>
  <dc:creator>Dian Esti</dc:creator>
  <cp:lastModifiedBy>Indy graph</cp:lastModifiedBy>
  <cp:revision>27</cp:revision>
  <dcterms:created xsi:type="dcterms:W3CDTF">2017-05-15T13:10:45Z</dcterms:created>
  <dcterms:modified xsi:type="dcterms:W3CDTF">2020-11-22T20:20:04Z</dcterms:modified>
</cp:coreProperties>
</file>