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BDBF43D-A51D-469A-A731-31EC8983DC9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190827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DBF43D-A51D-469A-A731-31EC8983DC9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877409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DBF43D-A51D-469A-A731-31EC8983DC9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3686943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DBF43D-A51D-469A-A731-31EC8983DC9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392485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DBF43D-A51D-469A-A731-31EC8983DC9A}" type="datetimeFigureOut">
              <a:rPr lang="en-US" smtClean="0"/>
              <a:t>4/7/2022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57147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DBF43D-A51D-469A-A731-31EC8983DC9A}"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205946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DBF43D-A51D-469A-A731-31EC8983DC9A}" type="datetimeFigureOut">
              <a:rPr lang="en-US" smtClean="0"/>
              <a:t>4/7/2022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103086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DBF43D-A51D-469A-A731-31EC8983DC9A}" type="datetimeFigureOut">
              <a:rPr lang="en-US" smtClean="0"/>
              <a:t>4/7/2022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1904858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BF43D-A51D-469A-A731-31EC8983DC9A}" type="datetimeFigureOut">
              <a:rPr lang="en-US" smtClean="0"/>
              <a:t>4/7/2022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4031827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DBF43D-A51D-469A-A731-31EC8983DC9A}"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90696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DBF43D-A51D-469A-A731-31EC8983DC9A}" type="datetimeFigureOut">
              <a:rPr lang="en-US" smtClean="0"/>
              <a:t>4/7/2022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36A77-3CC7-4272-B60F-327AE2C6ADED}" type="slidenum">
              <a:rPr lang="en-US" smtClean="0"/>
              <a:t>‹#›</a:t>
            </a:fld>
            <a:endParaRPr lang="en-US"/>
          </a:p>
        </p:txBody>
      </p:sp>
    </p:spTree>
    <p:extLst>
      <p:ext uri="{BB962C8B-B14F-4D97-AF65-F5344CB8AC3E}">
        <p14:creationId xmlns:p14="http://schemas.microsoft.com/office/powerpoint/2010/main" val="111134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BF43D-A51D-469A-A731-31EC8983DC9A}" type="datetimeFigureOut">
              <a:rPr lang="en-US" smtClean="0"/>
              <a:t>4/7/2022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36A77-3CC7-4272-B60F-327AE2C6ADED}" type="slidenum">
              <a:rPr lang="en-US" smtClean="0"/>
              <a:t>‹#›</a:t>
            </a:fld>
            <a:endParaRPr lang="en-US"/>
          </a:p>
        </p:txBody>
      </p:sp>
    </p:spTree>
    <p:extLst>
      <p:ext uri="{BB962C8B-B14F-4D97-AF65-F5344CB8AC3E}">
        <p14:creationId xmlns:p14="http://schemas.microsoft.com/office/powerpoint/2010/main" val="42282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4400" dirty="0" err="1"/>
              <a:t>Argumen</a:t>
            </a:r>
            <a:r>
              <a:rPr lang="en-US" sz="4400" dirty="0"/>
              <a:t> </a:t>
            </a:r>
            <a:r>
              <a:rPr lang="en-US" sz="4400" dirty="0" err="1"/>
              <a:t>kebijakan</a:t>
            </a:r>
            <a:r>
              <a:rPr lang="en-US" sz="4400" dirty="0"/>
              <a:t> dan </a:t>
            </a:r>
            <a:r>
              <a:rPr lang="en-US" sz="4400" dirty="0" err="1"/>
              <a:t>Kerangka</a:t>
            </a:r>
            <a:r>
              <a:rPr lang="en-US" sz="4400" dirty="0"/>
              <a:t> </a:t>
            </a:r>
            <a:r>
              <a:rPr lang="en-US" sz="4400" dirty="0" err="1"/>
              <a:t>kerja</a:t>
            </a:r>
            <a:r>
              <a:rPr lang="en-US" sz="4400" dirty="0"/>
              <a:t> </a:t>
            </a:r>
            <a:r>
              <a:rPr lang="en-US" sz="4400" dirty="0" err="1"/>
              <a:t>Analisis</a:t>
            </a:r>
            <a:r>
              <a:rPr lang="en-US" sz="4400" dirty="0"/>
              <a:t> </a:t>
            </a:r>
            <a:r>
              <a:rPr lang="en-US" sz="4400" dirty="0" err="1"/>
              <a:t>kebijakan</a:t>
            </a:r>
            <a:r>
              <a:rPr lang="en-US" sz="4400" dirty="0"/>
              <a:t> Publik</a:t>
            </a:r>
          </a:p>
        </p:txBody>
      </p:sp>
    </p:spTree>
    <p:extLst>
      <p:ext uri="{BB962C8B-B14F-4D97-AF65-F5344CB8AC3E}">
        <p14:creationId xmlns:p14="http://schemas.microsoft.com/office/powerpoint/2010/main" val="2768355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en-US" sz="4000"/>
              <a:t>Kerangka kerja analisis kebijakan publik:</a:t>
            </a:r>
            <a:br>
              <a:rPr lang="en-US" altLang="en-US" sz="4000"/>
            </a:br>
            <a:endParaRPr lang="en-US" altLang="en-US" sz="4000"/>
          </a:p>
        </p:txBody>
      </p:sp>
      <p:sp>
        <p:nvSpPr>
          <p:cNvPr id="49155" name="Rectangle 3"/>
          <p:cNvSpPr>
            <a:spLocks noGrp="1" noChangeArrowheads="1"/>
          </p:cNvSpPr>
          <p:nvPr>
            <p:ph type="body" idx="1"/>
          </p:nvPr>
        </p:nvSpPr>
        <p:spPr/>
        <p:txBody>
          <a:bodyPr/>
          <a:lstStyle/>
          <a:p>
            <a:pPr eaLnBrk="1" hangingPunct="1"/>
            <a:r>
              <a:rPr lang="en-US" altLang="en-US"/>
              <a:t>Merupakan suatu </a:t>
            </a:r>
            <a:r>
              <a:rPr lang="en-US" altLang="en-US" b="1"/>
              <a:t>mekanisme bagaimana sebuah analisa kebijakan </a:t>
            </a:r>
            <a:r>
              <a:rPr lang="en-US" altLang="en-US"/>
              <a:t>akan dilakukan.</a:t>
            </a:r>
          </a:p>
          <a:p>
            <a:pPr eaLnBrk="1" hangingPunct="1"/>
            <a:r>
              <a:rPr lang="en-US" altLang="en-US"/>
              <a:t>Pada hakekatnya merupakan upaya menciptkan berbagai informasi yg berhubungan dg kebijakan publik, disertai metode untuk memperolehnya.</a:t>
            </a:r>
          </a:p>
          <a:p>
            <a:pPr eaLnBrk="1" hangingPunct="1"/>
            <a:r>
              <a:rPr lang="en-US" altLang="en-US"/>
              <a:t>Biasanya dimulai dengan melihat permasalahan yang ada.</a:t>
            </a:r>
          </a:p>
        </p:txBody>
      </p:sp>
    </p:spTree>
    <p:extLst>
      <p:ext uri="{BB962C8B-B14F-4D97-AF65-F5344CB8AC3E}">
        <p14:creationId xmlns:p14="http://schemas.microsoft.com/office/powerpoint/2010/main" val="19164894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z="4000"/>
              <a:t>Untuk memperoleh informasi tentang </a:t>
            </a:r>
            <a:r>
              <a:rPr lang="en-US" altLang="en-US" sz="4000" b="1"/>
              <a:t>masalah</a:t>
            </a:r>
            <a:r>
              <a:rPr lang="en-US" altLang="en-US" sz="4000"/>
              <a:t> kebijakan :</a:t>
            </a:r>
          </a:p>
        </p:txBody>
      </p:sp>
      <p:sp>
        <p:nvSpPr>
          <p:cNvPr id="50179" name="Rectangle 3"/>
          <p:cNvSpPr>
            <a:spLocks noGrp="1" noChangeArrowheads="1"/>
          </p:cNvSpPr>
          <p:nvPr>
            <p:ph type="body" idx="1"/>
          </p:nvPr>
        </p:nvSpPr>
        <p:spPr/>
        <p:txBody>
          <a:bodyPr/>
          <a:lstStyle/>
          <a:p>
            <a:pPr eaLnBrk="1" hangingPunct="1"/>
            <a:r>
              <a:rPr lang="en-US" altLang="en-US" sz="2400"/>
              <a:t>Digunakan </a:t>
            </a:r>
            <a:r>
              <a:rPr lang="en-US" altLang="en-US" sz="2400" b="1"/>
              <a:t>metode perumusan masalah</a:t>
            </a:r>
            <a:r>
              <a:rPr lang="en-US" altLang="en-US" sz="2400"/>
              <a:t>.</a:t>
            </a:r>
          </a:p>
          <a:p>
            <a:pPr eaLnBrk="1" hangingPunct="1"/>
            <a:r>
              <a:rPr lang="en-US" altLang="en-US" sz="2400"/>
              <a:t>Masalah dalam hal ini perlu diidentifikasi, didefinisikan sehingga keberadaannya benar-benar dirasakan sebagai suatu masalah</a:t>
            </a:r>
          </a:p>
          <a:p>
            <a:pPr eaLnBrk="1" hangingPunct="1"/>
            <a:r>
              <a:rPr lang="en-US" altLang="en-US" sz="2400"/>
              <a:t>Dalam hal ini diidentifikasi apa masalahnya, siapa yang mempermasalahkan, seberapa besar perhatian publik pada masalah tersebut dsb.</a:t>
            </a:r>
          </a:p>
          <a:p>
            <a:pPr eaLnBrk="1" hangingPunct="1"/>
            <a:r>
              <a:rPr lang="en-US" altLang="en-US" sz="2400"/>
              <a:t>Merupakan langkah awal dalam proses analisa kebijakan publik</a:t>
            </a:r>
          </a:p>
        </p:txBody>
      </p:sp>
    </p:spTree>
    <p:extLst>
      <p:ext uri="{BB962C8B-B14F-4D97-AF65-F5344CB8AC3E}">
        <p14:creationId xmlns:p14="http://schemas.microsoft.com/office/powerpoint/2010/main" val="1383081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p:txBody>
          <a:bodyPr/>
          <a:lstStyle/>
          <a:p>
            <a:pPr eaLnBrk="1" hangingPunct="1">
              <a:lnSpc>
                <a:spcPct val="90000"/>
              </a:lnSpc>
            </a:pPr>
            <a:r>
              <a:rPr lang="en-US" altLang="en-US" sz="2400"/>
              <a:t>Berdasarkan masalah yg telah dirumuskan maka dapat diperkirakan apa yang akan terjadi dengan </a:t>
            </a:r>
            <a:r>
              <a:rPr lang="en-US" altLang="en-US" sz="2400" b="1"/>
              <a:t>masa depan kebijakan</a:t>
            </a:r>
            <a:r>
              <a:rPr lang="en-US" altLang="en-US" sz="2400"/>
              <a:t>. Dengan demikian informasi yang diperoleh adalah informasi yang berkaitan dg apa yang akan terjadi dimasa depan jika pemerintah mengambil atau membiarkan suatu kebijakan.</a:t>
            </a:r>
          </a:p>
          <a:p>
            <a:pPr eaLnBrk="1" hangingPunct="1">
              <a:lnSpc>
                <a:spcPct val="90000"/>
              </a:lnSpc>
            </a:pPr>
            <a:r>
              <a:rPr lang="en-US" altLang="en-US" sz="2400"/>
              <a:t>Metode yang digunakan adalah</a:t>
            </a:r>
            <a:r>
              <a:rPr lang="en-US" altLang="en-US" sz="2400" b="1"/>
              <a:t> Forecasting</a:t>
            </a:r>
            <a:r>
              <a:rPr lang="en-US" altLang="en-US" sz="2400"/>
              <a:t> (peramalan)</a:t>
            </a:r>
          </a:p>
          <a:p>
            <a:pPr eaLnBrk="1" hangingPunct="1">
              <a:lnSpc>
                <a:spcPct val="90000"/>
              </a:lnSpc>
            </a:pPr>
            <a:r>
              <a:rPr lang="en-US" altLang="en-US" sz="2400"/>
              <a:t>Melalui forecasting dapat diperkirakan apa yang akan terjadi di masa yang akan datang </a:t>
            </a:r>
          </a:p>
        </p:txBody>
      </p:sp>
    </p:spTree>
    <p:extLst>
      <p:ext uri="{BB962C8B-B14F-4D97-AF65-F5344CB8AC3E}">
        <p14:creationId xmlns:p14="http://schemas.microsoft.com/office/powerpoint/2010/main" val="4073144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3"/>
          <p:cNvSpPr>
            <a:spLocks noGrp="1" noChangeArrowheads="1"/>
          </p:cNvSpPr>
          <p:nvPr>
            <p:ph type="body" idx="1"/>
          </p:nvPr>
        </p:nvSpPr>
        <p:spPr/>
        <p:txBody>
          <a:bodyPr/>
          <a:lstStyle/>
          <a:p>
            <a:pPr eaLnBrk="1" hangingPunct="1">
              <a:lnSpc>
                <a:spcPct val="80000"/>
              </a:lnSpc>
            </a:pPr>
            <a:r>
              <a:rPr lang="en-US" altLang="en-US" sz="2400"/>
              <a:t>Dengan dapat diketahuinya masa depan kebijakan maka seorang analis akan dapat memberikan masukan guna mengantisipasi keadaan melalui pemberian masukan tentang apa yang sebaiknya dilakukan oleh Pemerintah sehubungan dengan masalah yang ada</a:t>
            </a:r>
          </a:p>
          <a:p>
            <a:pPr eaLnBrk="1" hangingPunct="1">
              <a:lnSpc>
                <a:spcPct val="80000"/>
              </a:lnSpc>
            </a:pPr>
            <a:r>
              <a:rPr lang="en-US" altLang="en-US" sz="2400"/>
              <a:t>Metode yang digunakan dalam hal ini adalah </a:t>
            </a:r>
            <a:r>
              <a:rPr lang="en-US" altLang="en-US" sz="2400" b="1"/>
              <a:t>rekomendasi</a:t>
            </a:r>
          </a:p>
          <a:p>
            <a:pPr eaLnBrk="1" hangingPunct="1">
              <a:lnSpc>
                <a:spcPct val="80000"/>
              </a:lnSpc>
            </a:pPr>
            <a:r>
              <a:rPr lang="en-US" altLang="en-US" sz="2400"/>
              <a:t>Melalui metode ini diperoleh kemungkinan </a:t>
            </a:r>
            <a:r>
              <a:rPr lang="en-US" altLang="en-US" sz="2400" b="1"/>
              <a:t>serangkaian tindakan / aksi di masa datang</a:t>
            </a:r>
            <a:r>
              <a:rPr lang="en-US" altLang="en-US" sz="2400"/>
              <a:t> untuk menghasilkan konsekwensi yg berharga guna menyelesaikan masalah. </a:t>
            </a:r>
          </a:p>
        </p:txBody>
      </p:sp>
    </p:spTree>
    <p:extLst>
      <p:ext uri="{BB962C8B-B14F-4D97-AF65-F5344CB8AC3E}">
        <p14:creationId xmlns:p14="http://schemas.microsoft.com/office/powerpoint/2010/main" val="362927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p:txBody>
          <a:bodyPr/>
          <a:lstStyle/>
          <a:p>
            <a:pPr eaLnBrk="1" hangingPunct="1">
              <a:lnSpc>
                <a:spcPct val="90000"/>
              </a:lnSpc>
            </a:pPr>
            <a:r>
              <a:rPr lang="en-US" altLang="en-US" sz="2400"/>
              <a:t>Setelah tindakan kebijakan dilakukan maka perlu upaya untuk memperoleh informasi tentang hasil (output) kebijakan.</a:t>
            </a:r>
          </a:p>
          <a:p>
            <a:pPr eaLnBrk="1" hangingPunct="1">
              <a:lnSpc>
                <a:spcPct val="90000"/>
              </a:lnSpc>
            </a:pPr>
            <a:r>
              <a:rPr lang="en-US" altLang="en-US" sz="2400"/>
              <a:t>Untuk itu digunakan metode </a:t>
            </a:r>
            <a:r>
              <a:rPr lang="en-US" altLang="en-US" sz="2400" b="1"/>
              <a:t>pemantauan/ monitoring</a:t>
            </a:r>
          </a:p>
          <a:p>
            <a:pPr eaLnBrk="1" hangingPunct="1">
              <a:lnSpc>
                <a:spcPct val="90000"/>
              </a:lnSpc>
            </a:pPr>
            <a:r>
              <a:rPr lang="en-US" altLang="en-US" sz="2400"/>
              <a:t>Informasi yang dihasilkan ini mrpk sumber informasi utama dalam melihat implementasi kebijakan</a:t>
            </a:r>
          </a:p>
          <a:p>
            <a:pPr eaLnBrk="1" hangingPunct="1">
              <a:lnSpc>
                <a:spcPct val="90000"/>
              </a:lnSpc>
            </a:pPr>
            <a:r>
              <a:rPr lang="en-US" altLang="en-US" sz="2400"/>
              <a:t>Dalam hal ini didiskripsikan operasionalisasi program dan hasil yang diperoleh</a:t>
            </a:r>
          </a:p>
        </p:txBody>
      </p:sp>
    </p:spTree>
    <p:extLst>
      <p:ext uri="{BB962C8B-B14F-4D97-AF65-F5344CB8AC3E}">
        <p14:creationId xmlns:p14="http://schemas.microsoft.com/office/powerpoint/2010/main" val="1731880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body" idx="1"/>
          </p:nvPr>
        </p:nvSpPr>
        <p:spPr/>
        <p:txBody>
          <a:bodyPr/>
          <a:lstStyle/>
          <a:p>
            <a:pPr eaLnBrk="1" hangingPunct="1"/>
            <a:r>
              <a:rPr lang="en-US" altLang="en-US"/>
              <a:t>Aktivitas terakhir yang</a:t>
            </a:r>
            <a:r>
              <a:rPr lang="id-ID" altLang="en-US"/>
              <a:t> </a:t>
            </a:r>
            <a:r>
              <a:rPr lang="en-US" altLang="en-US"/>
              <a:t>dilakukan analis adalah melakukan penilaian/ </a:t>
            </a:r>
            <a:r>
              <a:rPr lang="en-US" altLang="en-US" b="1"/>
              <a:t>evaluasi </a:t>
            </a:r>
            <a:r>
              <a:rPr lang="en-US" altLang="en-US"/>
              <a:t>yaitu melakukan up</a:t>
            </a:r>
            <a:r>
              <a:rPr lang="id-ID" altLang="en-US"/>
              <a:t>a</a:t>
            </a:r>
            <a:r>
              <a:rPr lang="en-US" altLang="en-US"/>
              <a:t>ya memperoleh inf berkaitan dengan nilai dan manfaat sebuah kebijakan</a:t>
            </a:r>
          </a:p>
          <a:p>
            <a:pPr eaLnBrk="1" hangingPunct="1"/>
            <a:r>
              <a:rPr lang="en-US" altLang="en-US"/>
              <a:t>Melalui evaluasi ini akan dihasilkan informasi tentang </a:t>
            </a:r>
            <a:r>
              <a:rPr lang="en-US" altLang="en-US" b="1"/>
              <a:t>kinerja kebijakan,</a:t>
            </a:r>
            <a:r>
              <a:rPr lang="en-US" altLang="en-US"/>
              <a:t>  kritikan dan masukan pada pemerintah</a:t>
            </a:r>
          </a:p>
        </p:txBody>
      </p:sp>
    </p:spTree>
    <p:extLst>
      <p:ext uri="{BB962C8B-B14F-4D97-AF65-F5344CB8AC3E}">
        <p14:creationId xmlns:p14="http://schemas.microsoft.com/office/powerpoint/2010/main" val="149086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title"/>
          </p:nvPr>
        </p:nvSpPr>
        <p:spPr/>
        <p:txBody>
          <a:bodyPr/>
          <a:lstStyle/>
          <a:p>
            <a:pPr eaLnBrk="1" hangingPunct="1"/>
            <a:r>
              <a:rPr lang="en-US" altLang="en-US"/>
              <a:t>Kerangka kerja AKP</a:t>
            </a:r>
          </a:p>
        </p:txBody>
      </p:sp>
      <p:sp>
        <p:nvSpPr>
          <p:cNvPr id="55299" name="Rectangle 8"/>
          <p:cNvSpPr>
            <a:spLocks noChangeArrowheads="1"/>
          </p:cNvSpPr>
          <p:nvPr/>
        </p:nvSpPr>
        <p:spPr bwMode="auto">
          <a:xfrm>
            <a:off x="4876800" y="2895600"/>
            <a:ext cx="16764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Policy problem</a:t>
            </a:r>
          </a:p>
        </p:txBody>
      </p:sp>
      <p:sp>
        <p:nvSpPr>
          <p:cNvPr id="55300" name="Rectangle 9"/>
          <p:cNvSpPr>
            <a:spLocks noChangeArrowheads="1"/>
          </p:cNvSpPr>
          <p:nvPr/>
        </p:nvSpPr>
        <p:spPr bwMode="auto">
          <a:xfrm>
            <a:off x="2209800" y="2895600"/>
            <a:ext cx="16002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400">
                <a:latin typeface="Arial" panose="020B0604020202020204" pitchFamily="34" charset="0"/>
              </a:rPr>
              <a:t>Policy output</a:t>
            </a:r>
          </a:p>
        </p:txBody>
      </p:sp>
      <p:sp>
        <p:nvSpPr>
          <p:cNvPr id="55301" name="Rectangle 10"/>
          <p:cNvSpPr>
            <a:spLocks noChangeArrowheads="1"/>
          </p:cNvSpPr>
          <p:nvPr/>
        </p:nvSpPr>
        <p:spPr bwMode="auto">
          <a:xfrm>
            <a:off x="4953000" y="1524000"/>
            <a:ext cx="16002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400">
                <a:latin typeface="Arial" panose="020B0604020202020204" pitchFamily="34" charset="0"/>
              </a:rPr>
              <a:t>Policy performance</a:t>
            </a:r>
          </a:p>
        </p:txBody>
      </p:sp>
      <p:sp>
        <p:nvSpPr>
          <p:cNvPr id="55302" name="Rectangle 11"/>
          <p:cNvSpPr>
            <a:spLocks noChangeArrowheads="1"/>
          </p:cNvSpPr>
          <p:nvPr/>
        </p:nvSpPr>
        <p:spPr bwMode="auto">
          <a:xfrm>
            <a:off x="7848600" y="2971800"/>
            <a:ext cx="1600200" cy="6096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P</a:t>
            </a:r>
            <a:r>
              <a:rPr lang="en-US" altLang="en-US" sz="1400">
                <a:latin typeface="Arial" panose="020B0604020202020204" pitchFamily="34" charset="0"/>
              </a:rPr>
              <a:t>olicy future</a:t>
            </a:r>
            <a:endParaRPr lang="en-US" altLang="en-US" sz="1800">
              <a:latin typeface="Arial" panose="020B0604020202020204" pitchFamily="34" charset="0"/>
            </a:endParaRPr>
          </a:p>
        </p:txBody>
      </p:sp>
      <p:sp>
        <p:nvSpPr>
          <p:cNvPr id="55303" name="Rectangle 12"/>
          <p:cNvSpPr>
            <a:spLocks noChangeArrowheads="1"/>
          </p:cNvSpPr>
          <p:nvPr/>
        </p:nvSpPr>
        <p:spPr bwMode="auto">
          <a:xfrm>
            <a:off x="5029200" y="4800600"/>
            <a:ext cx="1600200" cy="533400"/>
          </a:xfrm>
          <a:prstGeom prst="rect">
            <a:avLst/>
          </a:prstGeom>
          <a:solidFill>
            <a:schemeClr val="accent1"/>
          </a:solidFill>
          <a:ln w="9525">
            <a:solidFill>
              <a:schemeClr val="tx1"/>
            </a:solidFill>
            <a:miter lim="800000"/>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P</a:t>
            </a:r>
            <a:r>
              <a:rPr lang="en-US" altLang="en-US" sz="1400">
                <a:latin typeface="Arial" panose="020B0604020202020204" pitchFamily="34" charset="0"/>
              </a:rPr>
              <a:t>policy action</a:t>
            </a:r>
            <a:endParaRPr lang="en-US" altLang="en-US" sz="1800">
              <a:latin typeface="Arial" panose="020B0604020202020204" pitchFamily="34" charset="0"/>
            </a:endParaRPr>
          </a:p>
        </p:txBody>
      </p:sp>
      <p:sp>
        <p:nvSpPr>
          <p:cNvPr id="55304" name="Oval 13"/>
          <p:cNvSpPr>
            <a:spLocks noChangeArrowheads="1"/>
          </p:cNvSpPr>
          <p:nvPr/>
        </p:nvSpPr>
        <p:spPr bwMode="auto">
          <a:xfrm>
            <a:off x="3429000" y="1981200"/>
            <a:ext cx="1066800"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E</a:t>
            </a:r>
            <a:r>
              <a:rPr lang="en-US" altLang="en-US" sz="1400">
                <a:latin typeface="Arial" panose="020B0604020202020204" pitchFamily="34" charset="0"/>
              </a:rPr>
              <a:t>valuasi</a:t>
            </a:r>
            <a:endParaRPr lang="en-US" altLang="en-US" sz="1800">
              <a:latin typeface="Arial" panose="020B0604020202020204" pitchFamily="34" charset="0"/>
            </a:endParaRPr>
          </a:p>
        </p:txBody>
      </p:sp>
      <p:sp>
        <p:nvSpPr>
          <p:cNvPr id="55305" name="Oval 14"/>
          <p:cNvSpPr>
            <a:spLocks noChangeArrowheads="1"/>
          </p:cNvSpPr>
          <p:nvPr/>
        </p:nvSpPr>
        <p:spPr bwMode="auto">
          <a:xfrm>
            <a:off x="3352800" y="4343400"/>
            <a:ext cx="1219200" cy="4572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M</a:t>
            </a:r>
            <a:r>
              <a:rPr lang="en-US" altLang="en-US" sz="1400">
                <a:latin typeface="Arial" panose="020B0604020202020204" pitchFamily="34" charset="0"/>
              </a:rPr>
              <a:t>onitoring</a:t>
            </a:r>
            <a:endParaRPr lang="en-US" altLang="en-US" sz="1800">
              <a:latin typeface="Arial" panose="020B0604020202020204" pitchFamily="34" charset="0"/>
            </a:endParaRPr>
          </a:p>
        </p:txBody>
      </p:sp>
      <p:sp>
        <p:nvSpPr>
          <p:cNvPr id="55306" name="Oval 15"/>
          <p:cNvSpPr>
            <a:spLocks noChangeArrowheads="1"/>
          </p:cNvSpPr>
          <p:nvPr/>
        </p:nvSpPr>
        <p:spPr bwMode="auto">
          <a:xfrm>
            <a:off x="7239000" y="1905000"/>
            <a:ext cx="1143000"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F</a:t>
            </a:r>
            <a:r>
              <a:rPr lang="en-US" altLang="en-US" sz="1400">
                <a:latin typeface="Arial" panose="020B0604020202020204" pitchFamily="34" charset="0"/>
              </a:rPr>
              <a:t>orecasting</a:t>
            </a:r>
            <a:endParaRPr lang="en-US" altLang="en-US" sz="1800">
              <a:latin typeface="Arial" panose="020B0604020202020204" pitchFamily="34" charset="0"/>
            </a:endParaRPr>
          </a:p>
        </p:txBody>
      </p:sp>
      <p:sp>
        <p:nvSpPr>
          <p:cNvPr id="55307" name="Oval 17"/>
          <p:cNvSpPr>
            <a:spLocks noChangeArrowheads="1"/>
          </p:cNvSpPr>
          <p:nvPr/>
        </p:nvSpPr>
        <p:spPr bwMode="auto">
          <a:xfrm>
            <a:off x="7467600" y="4267200"/>
            <a:ext cx="1143000" cy="4572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R</a:t>
            </a:r>
            <a:r>
              <a:rPr lang="en-US" altLang="en-US" sz="1400">
                <a:latin typeface="Arial" panose="020B0604020202020204" pitchFamily="34" charset="0"/>
              </a:rPr>
              <a:t>ecomendtion</a:t>
            </a:r>
            <a:endParaRPr lang="en-US" altLang="en-US" sz="1800">
              <a:latin typeface="Arial" panose="020B0604020202020204" pitchFamily="34" charset="0"/>
            </a:endParaRPr>
          </a:p>
        </p:txBody>
      </p:sp>
      <p:sp>
        <p:nvSpPr>
          <p:cNvPr id="55308" name="Oval 18"/>
          <p:cNvSpPr>
            <a:spLocks noChangeArrowheads="1"/>
          </p:cNvSpPr>
          <p:nvPr/>
        </p:nvSpPr>
        <p:spPr bwMode="auto">
          <a:xfrm>
            <a:off x="5334000" y="2438400"/>
            <a:ext cx="762000" cy="2286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Pm</a:t>
            </a:r>
          </a:p>
        </p:txBody>
      </p:sp>
      <p:sp>
        <p:nvSpPr>
          <p:cNvPr id="55309" name="Oval 19"/>
          <p:cNvSpPr>
            <a:spLocks noChangeArrowheads="1"/>
          </p:cNvSpPr>
          <p:nvPr/>
        </p:nvSpPr>
        <p:spPr bwMode="auto">
          <a:xfrm>
            <a:off x="5410200" y="3962400"/>
            <a:ext cx="762000" cy="2286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algn="ctr" eaLnBrk="1" hangingPunct="1">
              <a:spcBef>
                <a:spcPct val="0"/>
              </a:spcBef>
              <a:buClrTx/>
              <a:buSzTx/>
              <a:buFontTx/>
              <a:buNone/>
            </a:pPr>
            <a:r>
              <a:rPr lang="en-US" altLang="en-US" sz="1800">
                <a:latin typeface="Arial" panose="020B0604020202020204" pitchFamily="34" charset="0"/>
              </a:rPr>
              <a:t>Pm</a:t>
            </a:r>
          </a:p>
        </p:txBody>
      </p:sp>
      <p:sp>
        <p:nvSpPr>
          <p:cNvPr id="55310" name="Oval 20"/>
          <p:cNvSpPr>
            <a:spLocks noChangeArrowheads="1"/>
          </p:cNvSpPr>
          <p:nvPr/>
        </p:nvSpPr>
        <p:spPr bwMode="auto">
          <a:xfrm>
            <a:off x="4343400" y="2971800"/>
            <a:ext cx="228600" cy="6858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id-ID" altLang="en-US" sz="1800"/>
          </a:p>
        </p:txBody>
      </p:sp>
      <p:sp>
        <p:nvSpPr>
          <p:cNvPr id="55311" name="Oval 22"/>
          <p:cNvSpPr>
            <a:spLocks noChangeArrowheads="1"/>
          </p:cNvSpPr>
          <p:nvPr/>
        </p:nvSpPr>
        <p:spPr bwMode="auto">
          <a:xfrm>
            <a:off x="6858000" y="2895600"/>
            <a:ext cx="228600" cy="6858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endParaRPr lang="id-ID" altLang="en-US" sz="1800"/>
          </a:p>
        </p:txBody>
      </p:sp>
      <p:sp>
        <p:nvSpPr>
          <p:cNvPr id="55312" name="Line 23"/>
          <p:cNvSpPr>
            <a:spLocks noChangeShapeType="1"/>
          </p:cNvSpPr>
          <p:nvPr/>
        </p:nvSpPr>
        <p:spPr bwMode="auto">
          <a:xfrm flipV="1">
            <a:off x="3048000" y="2286000"/>
            <a:ext cx="53340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3" name="Line 25"/>
          <p:cNvSpPr>
            <a:spLocks noChangeShapeType="1"/>
          </p:cNvSpPr>
          <p:nvPr/>
        </p:nvSpPr>
        <p:spPr bwMode="auto">
          <a:xfrm>
            <a:off x="6553200" y="1752600"/>
            <a:ext cx="7620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4" name="Line 26"/>
          <p:cNvSpPr>
            <a:spLocks noChangeShapeType="1"/>
          </p:cNvSpPr>
          <p:nvPr/>
        </p:nvSpPr>
        <p:spPr bwMode="auto">
          <a:xfrm>
            <a:off x="8077200" y="2286000"/>
            <a:ext cx="762000" cy="685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5" name="Line 27"/>
          <p:cNvSpPr>
            <a:spLocks noChangeShapeType="1"/>
          </p:cNvSpPr>
          <p:nvPr/>
        </p:nvSpPr>
        <p:spPr bwMode="auto">
          <a:xfrm flipH="1">
            <a:off x="8305800" y="3581400"/>
            <a:ext cx="457200" cy="68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6" name="Line 28"/>
          <p:cNvSpPr>
            <a:spLocks noChangeShapeType="1"/>
          </p:cNvSpPr>
          <p:nvPr/>
        </p:nvSpPr>
        <p:spPr bwMode="auto">
          <a:xfrm flipH="1">
            <a:off x="6705600" y="4724400"/>
            <a:ext cx="9144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7" name="Line 29"/>
          <p:cNvSpPr>
            <a:spLocks noChangeShapeType="1"/>
          </p:cNvSpPr>
          <p:nvPr/>
        </p:nvSpPr>
        <p:spPr bwMode="auto">
          <a:xfrm flipH="1" flipV="1">
            <a:off x="4343400" y="4724400"/>
            <a:ext cx="68580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18" name="Line 30"/>
          <p:cNvSpPr>
            <a:spLocks noChangeShapeType="1"/>
          </p:cNvSpPr>
          <p:nvPr/>
        </p:nvSpPr>
        <p:spPr bwMode="auto">
          <a:xfrm flipH="1" flipV="1">
            <a:off x="3048000" y="3505200"/>
            <a:ext cx="609600" cy="838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19" name="Line 31"/>
          <p:cNvSpPr>
            <a:spLocks noChangeShapeType="1"/>
          </p:cNvSpPr>
          <p:nvPr/>
        </p:nvSpPr>
        <p:spPr bwMode="auto">
          <a:xfrm flipV="1">
            <a:off x="4191000" y="1752600"/>
            <a:ext cx="838200" cy="228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20" name="Line 32"/>
          <p:cNvSpPr>
            <a:spLocks noChangeShapeType="1"/>
          </p:cNvSpPr>
          <p:nvPr/>
        </p:nvSpPr>
        <p:spPr bwMode="auto">
          <a:xfrm>
            <a:off x="3810000" y="32004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1" name="Line 33"/>
          <p:cNvSpPr>
            <a:spLocks noChangeShapeType="1"/>
          </p:cNvSpPr>
          <p:nvPr/>
        </p:nvSpPr>
        <p:spPr bwMode="auto">
          <a:xfrm>
            <a:off x="7086600" y="3276600"/>
            <a:ext cx="762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2" name="Line 34"/>
          <p:cNvSpPr>
            <a:spLocks noChangeShapeType="1"/>
          </p:cNvSpPr>
          <p:nvPr/>
        </p:nvSpPr>
        <p:spPr bwMode="auto">
          <a:xfrm flipH="1" flipV="1">
            <a:off x="5791200" y="4267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3" name="Line 35"/>
          <p:cNvSpPr>
            <a:spLocks noChangeShapeType="1"/>
          </p:cNvSpPr>
          <p:nvPr/>
        </p:nvSpPr>
        <p:spPr bwMode="auto">
          <a:xfrm>
            <a:off x="5715000" y="2133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4" name="Line 36"/>
          <p:cNvSpPr>
            <a:spLocks noChangeShapeType="1"/>
          </p:cNvSpPr>
          <p:nvPr/>
        </p:nvSpPr>
        <p:spPr bwMode="auto">
          <a:xfrm>
            <a:off x="4495800" y="3581400"/>
            <a:ext cx="83820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5325" name="Line 37"/>
          <p:cNvSpPr>
            <a:spLocks noChangeShapeType="1"/>
          </p:cNvSpPr>
          <p:nvPr/>
        </p:nvSpPr>
        <p:spPr bwMode="auto">
          <a:xfrm flipV="1">
            <a:off x="6172200" y="3581400"/>
            <a:ext cx="6858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26" name="Line 38"/>
          <p:cNvSpPr>
            <a:spLocks noChangeShapeType="1"/>
          </p:cNvSpPr>
          <p:nvPr/>
        </p:nvSpPr>
        <p:spPr bwMode="auto">
          <a:xfrm flipH="1" flipV="1">
            <a:off x="6019800" y="2590800"/>
            <a:ext cx="914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5327" name="Line 39"/>
          <p:cNvSpPr>
            <a:spLocks noChangeShapeType="1"/>
          </p:cNvSpPr>
          <p:nvPr/>
        </p:nvSpPr>
        <p:spPr bwMode="auto">
          <a:xfrm flipH="1">
            <a:off x="4495800" y="2590800"/>
            <a:ext cx="83820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1526832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1"/>
          </p:nvPr>
        </p:nvSpPr>
        <p:spPr>
          <a:xfrm>
            <a:off x="1385455" y="526473"/>
            <a:ext cx="8825345" cy="5950527"/>
          </a:xfrm>
        </p:spPr>
        <p:txBody>
          <a:bodyPr/>
          <a:lstStyle/>
          <a:p>
            <a:pPr eaLnBrk="1" hangingPunct="1">
              <a:lnSpc>
                <a:spcPct val="90000"/>
              </a:lnSpc>
            </a:pPr>
            <a:r>
              <a:rPr lang="en-US" altLang="en-US" sz="3200" dirty="0" err="1"/>
              <a:t>Kegiatan</a:t>
            </a:r>
            <a:r>
              <a:rPr lang="en-US" altLang="en-US" sz="3200" dirty="0"/>
              <a:t> AKP </a:t>
            </a:r>
            <a:r>
              <a:rPr lang="en-US" altLang="en-US" sz="3200" dirty="0" err="1"/>
              <a:t>bisa</a:t>
            </a:r>
            <a:r>
              <a:rPr lang="en-US" altLang="en-US" sz="3200" dirty="0"/>
              <a:t> </a:t>
            </a:r>
            <a:r>
              <a:rPr lang="en-US" altLang="en-US" sz="3200" dirty="0" err="1"/>
              <a:t>dilakukan</a:t>
            </a:r>
            <a:r>
              <a:rPr lang="en-US" altLang="en-US" sz="3200" dirty="0"/>
              <a:t> </a:t>
            </a:r>
            <a:r>
              <a:rPr lang="en-US" altLang="en-US" sz="3200" dirty="0" err="1"/>
              <a:t>secara</a:t>
            </a:r>
            <a:r>
              <a:rPr lang="en-US" altLang="en-US" sz="3200" dirty="0"/>
              <a:t> </a:t>
            </a:r>
            <a:r>
              <a:rPr lang="en-US" altLang="en-US" sz="3200" dirty="0" err="1"/>
              <a:t>menyeluruh</a:t>
            </a:r>
            <a:r>
              <a:rPr lang="en-US" altLang="en-US" sz="3200" dirty="0"/>
              <a:t> </a:t>
            </a:r>
            <a:r>
              <a:rPr lang="en-US" altLang="en-US" sz="3200" dirty="0" err="1"/>
              <a:t>guna</a:t>
            </a:r>
            <a:r>
              <a:rPr lang="en-US" altLang="en-US" sz="3200" dirty="0"/>
              <a:t> </a:t>
            </a:r>
            <a:r>
              <a:rPr lang="en-US" altLang="en-US" sz="3200" dirty="0" err="1"/>
              <a:t>memberikan</a:t>
            </a:r>
            <a:r>
              <a:rPr lang="en-US" altLang="en-US" sz="3200" dirty="0"/>
              <a:t> </a:t>
            </a:r>
            <a:r>
              <a:rPr lang="en-US" altLang="en-US" sz="3200" dirty="0" err="1"/>
              <a:t>gambaran</a:t>
            </a:r>
            <a:r>
              <a:rPr lang="en-US" altLang="en-US" sz="3200" dirty="0"/>
              <a:t> </a:t>
            </a:r>
            <a:r>
              <a:rPr lang="en-US" altLang="en-US" sz="3200" dirty="0" err="1"/>
              <a:t>selengkapnya</a:t>
            </a:r>
            <a:r>
              <a:rPr lang="en-US" altLang="en-US" sz="3200" dirty="0"/>
              <a:t> </a:t>
            </a:r>
            <a:r>
              <a:rPr lang="en-US" altLang="en-US" sz="3200" dirty="0" err="1"/>
              <a:t>terhadp</a:t>
            </a:r>
            <a:r>
              <a:rPr lang="en-US" altLang="en-US" sz="3200" dirty="0"/>
              <a:t> </a:t>
            </a:r>
            <a:r>
              <a:rPr lang="en-US" altLang="en-US" sz="3200" dirty="0" err="1"/>
              <a:t>kinerja</a:t>
            </a:r>
            <a:r>
              <a:rPr lang="en-US" altLang="en-US" sz="3200" dirty="0"/>
              <a:t> </a:t>
            </a:r>
            <a:r>
              <a:rPr lang="en-US" altLang="en-US" sz="3200" dirty="0" err="1"/>
              <a:t>kebijakan</a:t>
            </a:r>
            <a:r>
              <a:rPr lang="en-US" altLang="en-US" sz="3200" dirty="0"/>
              <a:t>, </a:t>
            </a:r>
            <a:r>
              <a:rPr lang="en-US" altLang="en-US" sz="3200" dirty="0" err="1"/>
              <a:t>akan</a:t>
            </a:r>
            <a:r>
              <a:rPr lang="en-US" altLang="en-US" sz="3200" dirty="0"/>
              <a:t> </a:t>
            </a:r>
            <a:r>
              <a:rPr lang="en-US" altLang="en-US" sz="3200" dirty="0" err="1"/>
              <a:t>tetapi</a:t>
            </a:r>
            <a:r>
              <a:rPr lang="en-US" altLang="en-US" sz="3200" dirty="0"/>
              <a:t> juga </a:t>
            </a:r>
            <a:r>
              <a:rPr lang="en-US" altLang="en-US" sz="3200" dirty="0" err="1"/>
              <a:t>bisa</a:t>
            </a:r>
            <a:r>
              <a:rPr lang="en-US" altLang="en-US" sz="3200" dirty="0"/>
              <a:t> </a:t>
            </a:r>
            <a:r>
              <a:rPr lang="en-US" altLang="en-US" sz="3200" dirty="0" err="1"/>
              <a:t>dilakukan</a:t>
            </a:r>
            <a:r>
              <a:rPr lang="en-US" altLang="en-US" sz="3200" dirty="0"/>
              <a:t> </a:t>
            </a:r>
            <a:r>
              <a:rPr lang="en-US" altLang="en-US" sz="3200" dirty="0" err="1"/>
              <a:t>sebagian-sebagian</a:t>
            </a:r>
            <a:r>
              <a:rPr lang="en-US" altLang="en-US" sz="3200" dirty="0"/>
              <a:t>. </a:t>
            </a:r>
            <a:r>
              <a:rPr lang="en-US" altLang="en-US" sz="3200" dirty="0" err="1"/>
              <a:t>Misalnya</a:t>
            </a:r>
            <a:r>
              <a:rPr lang="en-US" altLang="en-US" sz="3200" dirty="0"/>
              <a:t> </a:t>
            </a:r>
            <a:r>
              <a:rPr lang="en-US" altLang="en-US" sz="3200" dirty="0" err="1"/>
              <a:t>melakukan</a:t>
            </a:r>
            <a:r>
              <a:rPr lang="en-US" altLang="en-US" sz="3200" dirty="0"/>
              <a:t> </a:t>
            </a:r>
            <a:r>
              <a:rPr lang="en-US" altLang="en-US" sz="3200" dirty="0" err="1"/>
              <a:t>pemantauan,peramalan</a:t>
            </a:r>
            <a:r>
              <a:rPr lang="en-US" altLang="en-US" sz="3200" dirty="0"/>
              <a:t> </a:t>
            </a:r>
            <a:r>
              <a:rPr lang="en-US" altLang="en-US" sz="3200" dirty="0" err="1"/>
              <a:t>atau</a:t>
            </a:r>
            <a:r>
              <a:rPr lang="en-US" altLang="en-US" sz="3200" dirty="0"/>
              <a:t>  </a:t>
            </a:r>
            <a:r>
              <a:rPr lang="en-US" altLang="en-US" sz="3200" dirty="0" err="1"/>
              <a:t>evaluasi</a:t>
            </a:r>
            <a:r>
              <a:rPr lang="en-US" altLang="en-US" sz="3200" dirty="0"/>
              <a:t> </a:t>
            </a:r>
            <a:r>
              <a:rPr lang="en-US" altLang="en-US" sz="3200" dirty="0" err="1"/>
              <a:t>saja</a:t>
            </a:r>
            <a:r>
              <a:rPr lang="en-US" altLang="en-US" sz="3200" dirty="0"/>
              <a:t> </a:t>
            </a:r>
            <a:r>
              <a:rPr lang="en-US" altLang="en-US" sz="3200" dirty="0" err="1"/>
              <a:t>dsb</a:t>
            </a:r>
            <a:r>
              <a:rPr lang="en-US" altLang="en-US" sz="3200" dirty="0"/>
              <a:t>.</a:t>
            </a:r>
          </a:p>
          <a:p>
            <a:pPr eaLnBrk="1" hangingPunct="1">
              <a:lnSpc>
                <a:spcPct val="90000"/>
              </a:lnSpc>
              <a:buFont typeface="Wingdings" panose="05000000000000000000" pitchFamily="2" charset="2"/>
              <a:buNone/>
            </a:pPr>
            <a:endParaRPr lang="en-US" altLang="en-US" sz="3200" dirty="0"/>
          </a:p>
          <a:p>
            <a:pPr eaLnBrk="1" hangingPunct="1">
              <a:lnSpc>
                <a:spcPct val="90000"/>
              </a:lnSpc>
            </a:pPr>
            <a:r>
              <a:rPr lang="en-US" altLang="en-US" dirty="0" err="1"/>
              <a:t>Kegiatan</a:t>
            </a:r>
            <a:r>
              <a:rPr lang="en-US" altLang="en-US" dirty="0"/>
              <a:t> AKP </a:t>
            </a:r>
            <a:r>
              <a:rPr lang="en-US" altLang="en-US" dirty="0" err="1"/>
              <a:t>bisa</a:t>
            </a:r>
            <a:r>
              <a:rPr lang="en-US" altLang="en-US" dirty="0"/>
              <a:t> </a:t>
            </a:r>
            <a:r>
              <a:rPr lang="en-US" altLang="en-US" dirty="0" err="1"/>
              <a:t>dilakukan</a:t>
            </a:r>
            <a:r>
              <a:rPr lang="en-US" altLang="en-US" dirty="0"/>
              <a:t> </a:t>
            </a:r>
            <a:r>
              <a:rPr lang="en-US" altLang="en-US" dirty="0" err="1"/>
              <a:t>dalam</a:t>
            </a:r>
            <a:r>
              <a:rPr lang="en-US" altLang="en-US" dirty="0"/>
              <a:t> 3 </a:t>
            </a:r>
            <a:r>
              <a:rPr lang="en-US" altLang="en-US" dirty="0" err="1"/>
              <a:t>bentuk</a:t>
            </a:r>
            <a:r>
              <a:rPr lang="en-US" altLang="en-US" dirty="0"/>
              <a:t> </a:t>
            </a:r>
            <a:r>
              <a:rPr lang="en-US" altLang="en-US" dirty="0" err="1"/>
              <a:t>yaitu</a:t>
            </a:r>
            <a:r>
              <a:rPr lang="en-US" altLang="en-US" dirty="0"/>
              <a:t> :</a:t>
            </a:r>
          </a:p>
          <a:p>
            <a:pPr eaLnBrk="1" hangingPunct="1">
              <a:lnSpc>
                <a:spcPct val="90000"/>
              </a:lnSpc>
            </a:pPr>
            <a:r>
              <a:rPr lang="en-US" altLang="en-US" dirty="0"/>
              <a:t>1. </a:t>
            </a:r>
            <a:r>
              <a:rPr lang="en-US" altLang="en-US" b="1" dirty="0" err="1"/>
              <a:t>Prospektif</a:t>
            </a:r>
            <a:r>
              <a:rPr lang="en-US" altLang="en-US" b="1" dirty="0"/>
              <a:t> </a:t>
            </a:r>
            <a:r>
              <a:rPr lang="en-US" altLang="en-US" dirty="0"/>
              <a:t>: AKP yang </a:t>
            </a:r>
            <a:r>
              <a:rPr lang="en-US" altLang="en-US" dirty="0" err="1"/>
              <a:t>dilakukan</a:t>
            </a:r>
            <a:r>
              <a:rPr lang="en-US" altLang="en-US" dirty="0"/>
              <a:t> </a:t>
            </a:r>
            <a:r>
              <a:rPr lang="en-US" altLang="en-US" dirty="0" err="1"/>
              <a:t>sebelum</a:t>
            </a:r>
            <a:r>
              <a:rPr lang="en-US" altLang="en-US" dirty="0"/>
              <a:t> </a:t>
            </a:r>
            <a:r>
              <a:rPr lang="en-US" altLang="en-US" dirty="0" err="1"/>
              <a:t>aksi</a:t>
            </a:r>
            <a:r>
              <a:rPr lang="en-US" altLang="en-US" dirty="0"/>
              <a:t> </a:t>
            </a:r>
            <a:r>
              <a:rPr lang="en-US" altLang="en-US" dirty="0" err="1"/>
              <a:t>kebijakan</a:t>
            </a:r>
            <a:r>
              <a:rPr lang="en-US" altLang="en-US" dirty="0"/>
              <a:t> </a:t>
            </a:r>
            <a:r>
              <a:rPr lang="en-US" altLang="en-US" dirty="0" err="1"/>
              <a:t>dilakukan</a:t>
            </a:r>
            <a:r>
              <a:rPr lang="en-US" altLang="en-US" dirty="0"/>
              <a:t>.</a:t>
            </a:r>
          </a:p>
          <a:p>
            <a:pPr eaLnBrk="1" hangingPunct="1">
              <a:lnSpc>
                <a:spcPct val="90000"/>
              </a:lnSpc>
            </a:pPr>
            <a:r>
              <a:rPr lang="en-US" altLang="en-US" dirty="0"/>
              <a:t>2. </a:t>
            </a:r>
            <a:r>
              <a:rPr lang="en-US" altLang="en-US" b="1" dirty="0" err="1"/>
              <a:t>Retrospektif</a:t>
            </a:r>
            <a:r>
              <a:rPr lang="en-US" altLang="en-US" dirty="0"/>
              <a:t> : </a:t>
            </a:r>
            <a:r>
              <a:rPr lang="en-US" altLang="en-US" dirty="0" err="1"/>
              <a:t>dilakukan</a:t>
            </a:r>
            <a:r>
              <a:rPr lang="en-US" altLang="en-US" dirty="0"/>
              <a:t> </a:t>
            </a:r>
            <a:r>
              <a:rPr lang="en-US" altLang="en-US" dirty="0" err="1"/>
              <a:t>sesudah</a:t>
            </a:r>
            <a:r>
              <a:rPr lang="en-US" altLang="en-US" dirty="0"/>
              <a:t> </a:t>
            </a:r>
            <a:r>
              <a:rPr lang="en-US" altLang="en-US" dirty="0" err="1"/>
              <a:t>aksi</a:t>
            </a:r>
            <a:r>
              <a:rPr lang="en-US" altLang="en-US" dirty="0"/>
              <a:t> </a:t>
            </a:r>
            <a:r>
              <a:rPr lang="en-US" altLang="en-US" dirty="0" err="1"/>
              <a:t>kebijkan</a:t>
            </a:r>
            <a:endParaRPr lang="en-US" altLang="en-US" dirty="0"/>
          </a:p>
          <a:p>
            <a:pPr eaLnBrk="1" hangingPunct="1">
              <a:lnSpc>
                <a:spcPct val="90000"/>
              </a:lnSpc>
            </a:pPr>
            <a:r>
              <a:rPr lang="en-US" altLang="en-US" dirty="0"/>
              <a:t>3. </a:t>
            </a:r>
            <a:r>
              <a:rPr lang="en-US" altLang="en-US" b="1" dirty="0" err="1"/>
              <a:t>Terintegrasi</a:t>
            </a:r>
            <a:r>
              <a:rPr lang="en-US" altLang="en-US" dirty="0"/>
              <a:t> : </a:t>
            </a:r>
            <a:r>
              <a:rPr lang="en-US" altLang="en-US" dirty="0" err="1"/>
              <a:t>menggabungkan</a:t>
            </a:r>
            <a:r>
              <a:rPr lang="en-US" altLang="en-US" dirty="0"/>
              <a:t> </a:t>
            </a:r>
            <a:r>
              <a:rPr lang="en-US" altLang="en-US" dirty="0" err="1"/>
              <a:t>sebelum</a:t>
            </a:r>
            <a:r>
              <a:rPr lang="en-US" altLang="en-US" dirty="0"/>
              <a:t> dan </a:t>
            </a:r>
            <a:r>
              <a:rPr lang="en-US" altLang="en-US" dirty="0" err="1"/>
              <a:t>sesudah</a:t>
            </a:r>
            <a:r>
              <a:rPr lang="en-US" altLang="en-US" dirty="0"/>
              <a:t> </a:t>
            </a:r>
            <a:r>
              <a:rPr lang="en-US" altLang="en-US" dirty="0" err="1"/>
              <a:t>aksi</a:t>
            </a:r>
            <a:r>
              <a:rPr lang="en-US" altLang="en-US" dirty="0"/>
              <a:t> </a:t>
            </a:r>
            <a:r>
              <a:rPr lang="en-US" altLang="en-US" dirty="0" err="1"/>
              <a:t>kebijakan</a:t>
            </a:r>
            <a:r>
              <a:rPr lang="en-US" altLang="en-US" dirty="0"/>
              <a:t>.</a:t>
            </a:r>
          </a:p>
        </p:txBody>
      </p:sp>
    </p:spTree>
    <p:extLst>
      <p:ext uri="{BB962C8B-B14F-4D97-AF65-F5344CB8AC3E}">
        <p14:creationId xmlns:p14="http://schemas.microsoft.com/office/powerpoint/2010/main" val="18216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p:txBody>
          <a:bodyPr/>
          <a:lstStyle/>
          <a:p>
            <a:pPr eaLnBrk="1" hangingPunct="1"/>
            <a:r>
              <a:rPr lang="en-US" altLang="en-US" dirty="0" err="1"/>
              <a:t>Dalam</a:t>
            </a:r>
            <a:r>
              <a:rPr lang="en-US" altLang="en-US" dirty="0"/>
              <a:t> </a:t>
            </a:r>
            <a:r>
              <a:rPr lang="en-US" altLang="en-US" dirty="0" err="1"/>
              <a:t>melakukan</a:t>
            </a:r>
            <a:r>
              <a:rPr lang="en-US" altLang="en-US" dirty="0"/>
              <a:t> AKP </a:t>
            </a:r>
            <a:r>
              <a:rPr lang="en-US" altLang="en-US" dirty="0" err="1"/>
              <a:t>diperlukan</a:t>
            </a:r>
            <a:r>
              <a:rPr lang="en-US" altLang="en-US" dirty="0"/>
              <a:t> </a:t>
            </a:r>
            <a:r>
              <a:rPr lang="en-US" altLang="en-US" b="1" dirty="0" err="1"/>
              <a:t>argumen</a:t>
            </a:r>
            <a:r>
              <a:rPr lang="en-US" altLang="en-US" b="1" dirty="0"/>
              <a:t> yang </a:t>
            </a:r>
            <a:r>
              <a:rPr lang="en-US" altLang="en-US" b="1" dirty="0" err="1"/>
              <a:t>bernalar</a:t>
            </a:r>
            <a:r>
              <a:rPr lang="en-US" altLang="en-US" b="1" dirty="0"/>
              <a:t> </a:t>
            </a:r>
            <a:r>
              <a:rPr lang="en-US" altLang="en-US" dirty="0" err="1"/>
              <a:t>sebagai</a:t>
            </a:r>
            <a:r>
              <a:rPr lang="en-US" altLang="en-US" dirty="0"/>
              <a:t> </a:t>
            </a:r>
            <a:r>
              <a:rPr lang="en-US" altLang="en-US" dirty="0" err="1"/>
              <a:t>dasar</a:t>
            </a:r>
            <a:r>
              <a:rPr lang="en-US" altLang="en-US" dirty="0"/>
              <a:t> </a:t>
            </a:r>
            <a:r>
              <a:rPr lang="en-US" altLang="en-US" dirty="0" err="1"/>
              <a:t>melakukan</a:t>
            </a:r>
            <a:r>
              <a:rPr lang="en-US" altLang="en-US" dirty="0"/>
              <a:t> </a:t>
            </a:r>
            <a:r>
              <a:rPr lang="en-US" altLang="en-US" dirty="0" err="1"/>
              <a:t>pendekatan</a:t>
            </a:r>
            <a:r>
              <a:rPr lang="en-US" altLang="en-US" dirty="0"/>
              <a:t> </a:t>
            </a:r>
            <a:r>
              <a:rPr lang="en-US" altLang="en-US" dirty="0" err="1"/>
              <a:t>tentang</a:t>
            </a:r>
            <a:r>
              <a:rPr lang="en-US" altLang="en-US" dirty="0"/>
              <a:t> </a:t>
            </a:r>
            <a:r>
              <a:rPr lang="en-US" altLang="en-US" dirty="0" err="1"/>
              <a:t>isu-isu</a:t>
            </a:r>
            <a:r>
              <a:rPr lang="en-US" altLang="en-US" dirty="0"/>
              <a:t> </a:t>
            </a:r>
            <a:r>
              <a:rPr lang="en-US" altLang="en-US" dirty="0" err="1"/>
              <a:t>publik</a:t>
            </a:r>
            <a:r>
              <a:rPr lang="en-US" altLang="en-US" dirty="0"/>
              <a:t> yang </a:t>
            </a:r>
            <a:r>
              <a:rPr lang="en-US" altLang="en-US" dirty="0" err="1"/>
              <a:t>diangkat</a:t>
            </a:r>
            <a:r>
              <a:rPr lang="en-US" altLang="en-US" dirty="0"/>
              <a:t> </a:t>
            </a:r>
            <a:r>
              <a:rPr lang="en-US" altLang="en-US" dirty="0" err="1"/>
              <a:t>dalam</a:t>
            </a:r>
            <a:r>
              <a:rPr lang="en-US" altLang="en-US" dirty="0"/>
              <a:t> </a:t>
            </a:r>
            <a:r>
              <a:rPr lang="en-US" altLang="en-US" dirty="0" err="1"/>
              <a:t>masalah</a:t>
            </a:r>
            <a:r>
              <a:rPr lang="en-US" altLang="en-US" dirty="0"/>
              <a:t> </a:t>
            </a:r>
            <a:r>
              <a:rPr lang="en-US" altLang="en-US" dirty="0" err="1"/>
              <a:t>kebjk</a:t>
            </a:r>
            <a:endParaRPr lang="en-US" altLang="en-US" dirty="0"/>
          </a:p>
          <a:p>
            <a:pPr eaLnBrk="1" hangingPunct="1"/>
            <a:r>
              <a:rPr lang="en-US" altLang="en-US" dirty="0" err="1"/>
              <a:t>Argumen</a:t>
            </a:r>
            <a:r>
              <a:rPr lang="en-US" altLang="en-US" dirty="0"/>
              <a:t> </a:t>
            </a:r>
            <a:r>
              <a:rPr lang="en-US" altLang="en-US" dirty="0" err="1"/>
              <a:t>tersebut</a:t>
            </a:r>
            <a:r>
              <a:rPr lang="en-US" altLang="en-US" dirty="0"/>
              <a:t> </a:t>
            </a:r>
            <a:r>
              <a:rPr lang="en-US" altLang="en-US" dirty="0" err="1"/>
              <a:t>harus</a:t>
            </a:r>
            <a:r>
              <a:rPr lang="en-US" altLang="en-US" dirty="0"/>
              <a:t> </a:t>
            </a:r>
            <a:r>
              <a:rPr lang="en-US" altLang="en-US" dirty="0" err="1"/>
              <a:t>mengacu</a:t>
            </a:r>
            <a:r>
              <a:rPr lang="en-US" altLang="en-US" dirty="0"/>
              <a:t> pada </a:t>
            </a:r>
            <a:r>
              <a:rPr lang="en-US" altLang="en-US" b="1" dirty="0" err="1"/>
              <a:t>nilai</a:t>
            </a:r>
            <a:r>
              <a:rPr lang="en-US" altLang="en-US" b="1" dirty="0"/>
              <a:t>, </a:t>
            </a:r>
            <a:r>
              <a:rPr lang="en-US" altLang="en-US" b="1" dirty="0" err="1"/>
              <a:t>fakta</a:t>
            </a:r>
            <a:r>
              <a:rPr lang="en-US" altLang="en-US" b="1" dirty="0"/>
              <a:t> dan </a:t>
            </a:r>
            <a:r>
              <a:rPr lang="en-US" altLang="en-US" b="1" dirty="0" err="1"/>
              <a:t>tindakan</a:t>
            </a:r>
            <a:endParaRPr lang="en-US" altLang="en-US" b="1" dirty="0"/>
          </a:p>
          <a:p>
            <a:pPr eaLnBrk="1" hangingPunct="1"/>
            <a:r>
              <a:rPr lang="en-US" altLang="en-US" dirty="0" err="1"/>
              <a:t>Argumen</a:t>
            </a:r>
            <a:r>
              <a:rPr lang="en-US" altLang="en-US" dirty="0"/>
              <a:t> yang </a:t>
            </a:r>
            <a:r>
              <a:rPr lang="en-US" altLang="en-US" dirty="0" err="1"/>
              <a:t>disusun</a:t>
            </a:r>
            <a:r>
              <a:rPr lang="en-US" altLang="en-US" dirty="0"/>
              <a:t> </a:t>
            </a:r>
            <a:r>
              <a:rPr lang="en-US" altLang="en-US" b="1" dirty="0" err="1"/>
              <a:t>haruslah</a:t>
            </a:r>
            <a:r>
              <a:rPr lang="en-US" altLang="en-US" b="1" dirty="0"/>
              <a:t> </a:t>
            </a:r>
            <a:r>
              <a:rPr lang="en-US" altLang="en-US" b="1" dirty="0" err="1"/>
              <a:t>lengkap</a:t>
            </a:r>
            <a:r>
              <a:rPr lang="en-US" altLang="en-US" dirty="0"/>
              <a:t>, </a:t>
            </a:r>
            <a:r>
              <a:rPr lang="en-US" altLang="en-US" dirty="0" err="1"/>
              <a:t>artinya</a:t>
            </a:r>
            <a:r>
              <a:rPr lang="en-US" altLang="en-US" dirty="0"/>
              <a:t> </a:t>
            </a:r>
            <a:r>
              <a:rPr lang="en-US" altLang="en-US" dirty="0" err="1"/>
              <a:t>harus</a:t>
            </a:r>
            <a:r>
              <a:rPr lang="en-US" altLang="en-US" dirty="0"/>
              <a:t> </a:t>
            </a:r>
            <a:r>
              <a:rPr lang="en-US" altLang="en-US" dirty="0" err="1"/>
              <a:t>bersangkutan</a:t>
            </a:r>
            <a:r>
              <a:rPr lang="en-US" altLang="en-US" dirty="0"/>
              <a:t> </a:t>
            </a:r>
            <a:r>
              <a:rPr lang="en-US" altLang="en-US" dirty="0" err="1"/>
              <a:t>dengan</a:t>
            </a:r>
            <a:r>
              <a:rPr lang="en-US" altLang="en-US" dirty="0"/>
              <a:t> </a:t>
            </a:r>
            <a:r>
              <a:rPr lang="en-US" altLang="en-US" dirty="0" err="1"/>
              <a:t>beberapa</a:t>
            </a:r>
            <a:r>
              <a:rPr lang="en-US" altLang="en-US" dirty="0"/>
              <a:t> </a:t>
            </a:r>
            <a:r>
              <a:rPr lang="en-US" altLang="en-US" dirty="0" err="1"/>
              <a:t>elemen</a:t>
            </a:r>
            <a:r>
              <a:rPr lang="en-US" altLang="en-US" dirty="0"/>
              <a:t> </a:t>
            </a:r>
            <a:r>
              <a:rPr lang="en-US" altLang="en-US" dirty="0" err="1"/>
              <a:t>yaitu</a:t>
            </a:r>
            <a:r>
              <a:rPr lang="en-US" altLang="en-US" dirty="0"/>
              <a:t> :</a:t>
            </a:r>
          </a:p>
        </p:txBody>
      </p:sp>
    </p:spTree>
    <p:extLst>
      <p:ext uri="{BB962C8B-B14F-4D97-AF65-F5344CB8AC3E}">
        <p14:creationId xmlns:p14="http://schemas.microsoft.com/office/powerpoint/2010/main" val="382758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a:t>Elemen Argumen Kebijakan :</a:t>
            </a:r>
          </a:p>
        </p:txBody>
      </p:sp>
      <p:sp>
        <p:nvSpPr>
          <p:cNvPr id="44035" name="Rectangle 3"/>
          <p:cNvSpPr>
            <a:spLocks noGrp="1" noChangeArrowheads="1"/>
          </p:cNvSpPr>
          <p:nvPr>
            <p:ph type="body" idx="1"/>
          </p:nvPr>
        </p:nvSpPr>
        <p:spPr/>
        <p:txBody>
          <a:bodyPr/>
          <a:lstStyle/>
          <a:p>
            <a:pPr eaLnBrk="1" hangingPunct="1">
              <a:lnSpc>
                <a:spcPct val="80000"/>
              </a:lnSpc>
            </a:pPr>
            <a:r>
              <a:rPr lang="en-US" altLang="en-US" sz="2400" b="1"/>
              <a:t>1. Information (I).</a:t>
            </a:r>
          </a:p>
          <a:p>
            <a:pPr eaLnBrk="1" hangingPunct="1">
              <a:lnSpc>
                <a:spcPct val="80000"/>
              </a:lnSpc>
            </a:pPr>
            <a:r>
              <a:rPr lang="en-US" altLang="en-US" sz="2400"/>
              <a:t>Ini merupakan awal dari munculnya argumen kebijakan. Argumen kebijakan tentu didasarkan adanya informasi yg berkembang dalam masyarakat, yang selanjutnya menjadi sebuah isu.</a:t>
            </a:r>
          </a:p>
          <a:p>
            <a:pPr eaLnBrk="1" hangingPunct="1">
              <a:lnSpc>
                <a:spcPct val="80000"/>
              </a:lnSpc>
            </a:pPr>
            <a:r>
              <a:rPr lang="en-US" altLang="en-US" sz="2400" b="1"/>
              <a:t>2. Claim (C)/ tuntutan</a:t>
            </a:r>
            <a:r>
              <a:rPr lang="en-US" altLang="en-US" sz="2400"/>
              <a:t> :</a:t>
            </a:r>
          </a:p>
          <a:p>
            <a:pPr eaLnBrk="1" hangingPunct="1">
              <a:lnSpc>
                <a:spcPct val="80000"/>
              </a:lnSpc>
            </a:pPr>
            <a:r>
              <a:rPr lang="en-US" altLang="en-US" sz="2400"/>
              <a:t>Ini merupakan kesimpulan akhir sebagai akibat adanya masalah yg memunculkan argumen tsb.</a:t>
            </a:r>
          </a:p>
          <a:p>
            <a:pPr eaLnBrk="1" hangingPunct="1">
              <a:lnSpc>
                <a:spcPct val="80000"/>
              </a:lnSpc>
            </a:pPr>
            <a:r>
              <a:rPr lang="en-US" altLang="en-US" sz="2400"/>
              <a:t>Biasanya diawali dengan kata: “maka/ karena itu” </a:t>
            </a:r>
          </a:p>
        </p:txBody>
      </p:sp>
    </p:spTree>
    <p:extLst>
      <p:ext uri="{BB962C8B-B14F-4D97-AF65-F5344CB8AC3E}">
        <p14:creationId xmlns:p14="http://schemas.microsoft.com/office/powerpoint/2010/main" val="3926846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Elemen argumen (lanjutan)</a:t>
            </a:r>
          </a:p>
        </p:txBody>
      </p:sp>
      <p:sp>
        <p:nvSpPr>
          <p:cNvPr id="45059" name="Rectangle 3"/>
          <p:cNvSpPr>
            <a:spLocks noGrp="1" noChangeArrowheads="1"/>
          </p:cNvSpPr>
          <p:nvPr>
            <p:ph type="body" idx="1"/>
          </p:nvPr>
        </p:nvSpPr>
        <p:spPr/>
        <p:txBody>
          <a:bodyPr/>
          <a:lstStyle/>
          <a:p>
            <a:pPr eaLnBrk="1" hangingPunct="1"/>
            <a:r>
              <a:rPr lang="en-US" altLang="en-US"/>
              <a:t>3. </a:t>
            </a:r>
            <a:r>
              <a:rPr lang="en-US" altLang="en-US" b="1"/>
              <a:t>Warrant (W)/ pembenaran</a:t>
            </a:r>
            <a:r>
              <a:rPr lang="en-US" altLang="en-US"/>
              <a:t> :</a:t>
            </a:r>
          </a:p>
          <a:p>
            <a:pPr eaLnBrk="1" hangingPunct="1"/>
            <a:r>
              <a:rPr lang="en-US" altLang="en-US"/>
              <a:t>Ini merupakan asumsi yg mendasari yg memungkinkn seorang analis berpindah dari I(informasi) ke C(tuntutan)</a:t>
            </a:r>
          </a:p>
          <a:p>
            <a:pPr eaLnBrk="1" hangingPunct="1"/>
            <a:r>
              <a:rPr lang="en-US" altLang="en-US"/>
              <a:t>Dapat  terdiri atas berbagai bentuk asumsi spt otoritatif, intuitif, kausalitas, prgmatis dsb.</a:t>
            </a:r>
          </a:p>
          <a:p>
            <a:pPr eaLnBrk="1" hangingPunct="1"/>
            <a:r>
              <a:rPr lang="en-US" altLang="en-US"/>
              <a:t>W ini berperanan membawa I pada C</a:t>
            </a:r>
          </a:p>
        </p:txBody>
      </p:sp>
    </p:spTree>
    <p:extLst>
      <p:ext uri="{BB962C8B-B14F-4D97-AF65-F5344CB8AC3E}">
        <p14:creationId xmlns:p14="http://schemas.microsoft.com/office/powerpoint/2010/main" val="257430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noChangeArrowheads="1"/>
          </p:cNvSpPr>
          <p:nvPr>
            <p:ph type="body" idx="1"/>
          </p:nvPr>
        </p:nvSpPr>
        <p:spPr/>
        <p:txBody>
          <a:bodyPr/>
          <a:lstStyle/>
          <a:p>
            <a:pPr eaLnBrk="1" hangingPunct="1"/>
            <a:r>
              <a:rPr lang="en-US" altLang="en-US" b="1"/>
              <a:t>4. Backing (B)/ dukungan:</a:t>
            </a:r>
          </a:p>
          <a:p>
            <a:pPr eaLnBrk="1" hangingPunct="1"/>
            <a:r>
              <a:rPr lang="en-US" altLang="en-US"/>
              <a:t>Ini merupakan asumsi tambahan pendukung pembenaran (W)</a:t>
            </a:r>
          </a:p>
          <a:p>
            <a:pPr eaLnBrk="1" hangingPunct="1"/>
            <a:r>
              <a:rPr lang="en-US" altLang="en-US"/>
              <a:t>Dapat berupa hukum ilmiah, pertimbangan pemegang otoritas dsb.</a:t>
            </a:r>
          </a:p>
          <a:p>
            <a:pPr eaLnBrk="1" hangingPunct="1"/>
            <a:r>
              <a:rPr lang="en-US" altLang="en-US"/>
              <a:t>Ini bisa m</a:t>
            </a:r>
            <a:r>
              <a:rPr lang="id-ID" altLang="en-US"/>
              <a:t>e</a:t>
            </a:r>
            <a:r>
              <a:rPr lang="en-US" altLang="en-US"/>
              <a:t>nguatkan W (pembenaran) atau Rebuttal/ bantahan</a:t>
            </a:r>
          </a:p>
        </p:txBody>
      </p:sp>
    </p:spTree>
    <p:extLst>
      <p:ext uri="{BB962C8B-B14F-4D97-AF65-F5344CB8AC3E}">
        <p14:creationId xmlns:p14="http://schemas.microsoft.com/office/powerpoint/2010/main" val="133307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eaLnBrk="1" hangingPunct="1"/>
            <a:r>
              <a:rPr lang="id-ID" altLang="en-US"/>
              <a:t>Elemen argumen (lanjutan)</a:t>
            </a:r>
            <a:endParaRPr lang="en-GB" altLang="en-US"/>
          </a:p>
        </p:txBody>
      </p:sp>
      <p:sp>
        <p:nvSpPr>
          <p:cNvPr id="47107" name="Rectangle 3"/>
          <p:cNvSpPr>
            <a:spLocks noGrp="1" noChangeArrowheads="1"/>
          </p:cNvSpPr>
          <p:nvPr>
            <p:ph type="body" idx="1"/>
          </p:nvPr>
        </p:nvSpPr>
        <p:spPr/>
        <p:txBody>
          <a:bodyPr/>
          <a:lstStyle/>
          <a:p>
            <a:pPr eaLnBrk="1" hangingPunct="1"/>
            <a:r>
              <a:rPr lang="en-US" altLang="en-US" b="1"/>
              <a:t>5. Rebuttal ( R )/</a:t>
            </a:r>
            <a:r>
              <a:rPr lang="en-US" altLang="en-US"/>
              <a:t> bantahan</a:t>
            </a:r>
          </a:p>
          <a:p>
            <a:pPr eaLnBrk="1" hangingPunct="1"/>
            <a:r>
              <a:rPr lang="en-US" altLang="en-US"/>
              <a:t>Ini merupakan lawan dari pembenaran</a:t>
            </a:r>
          </a:p>
          <a:p>
            <a:pPr eaLnBrk="1" hangingPunct="1"/>
            <a:r>
              <a:rPr lang="en-US" altLang="en-US"/>
              <a:t>Jika ini kuat maka klaim (C) tak diterima</a:t>
            </a:r>
          </a:p>
          <a:p>
            <a:pPr eaLnBrk="1" hangingPunct="1"/>
            <a:endParaRPr lang="en-US" altLang="en-US"/>
          </a:p>
          <a:p>
            <a:pPr eaLnBrk="1" hangingPunct="1"/>
            <a:r>
              <a:rPr lang="en-US" altLang="en-US" b="1"/>
              <a:t>6. Qualifier (Q)/</a:t>
            </a:r>
            <a:r>
              <a:rPr lang="en-US" altLang="en-US"/>
              <a:t> kesimpulan:</a:t>
            </a:r>
          </a:p>
          <a:p>
            <a:pPr eaLnBrk="1" hangingPunct="1"/>
            <a:r>
              <a:rPr lang="en-US" altLang="en-US"/>
              <a:t>Ini merupakan derajad dimana analis yakin terhadap tuntutannnya.</a:t>
            </a:r>
          </a:p>
        </p:txBody>
      </p:sp>
    </p:spTree>
    <p:extLst>
      <p:ext uri="{BB962C8B-B14F-4D97-AF65-F5344CB8AC3E}">
        <p14:creationId xmlns:p14="http://schemas.microsoft.com/office/powerpoint/2010/main" val="184947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Skema Argumen kebijakan:</a:t>
            </a:r>
          </a:p>
        </p:txBody>
      </p:sp>
      <p:sp>
        <p:nvSpPr>
          <p:cNvPr id="48131" name="Rectangle 3"/>
          <p:cNvSpPr>
            <a:spLocks noGrp="1" noChangeArrowheads="1"/>
          </p:cNvSpPr>
          <p:nvPr>
            <p:ph type="body" idx="1"/>
          </p:nvPr>
        </p:nvSpPr>
        <p:spPr/>
        <p:txBody>
          <a:bodyPr/>
          <a:lstStyle/>
          <a:p>
            <a:pPr eaLnBrk="1" hangingPunct="1"/>
            <a:r>
              <a:rPr lang="en-US" altLang="en-US"/>
              <a:t>I</a:t>
            </a:r>
          </a:p>
        </p:txBody>
      </p:sp>
      <p:sp>
        <p:nvSpPr>
          <p:cNvPr id="48132" name="Line 7"/>
          <p:cNvSpPr>
            <a:spLocks noChangeShapeType="1"/>
          </p:cNvSpPr>
          <p:nvPr/>
        </p:nvSpPr>
        <p:spPr bwMode="auto">
          <a:xfrm>
            <a:off x="2667000" y="1905000"/>
            <a:ext cx="2362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3" name="Line 8"/>
          <p:cNvSpPr>
            <a:spLocks noChangeShapeType="1"/>
          </p:cNvSpPr>
          <p:nvPr/>
        </p:nvSpPr>
        <p:spPr bwMode="auto">
          <a:xfrm>
            <a:off x="6019800" y="1905000"/>
            <a:ext cx="19812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4" name="Rectangle 9"/>
          <p:cNvSpPr>
            <a:spLocks noChangeArrowheads="1"/>
          </p:cNvSpPr>
          <p:nvPr/>
        </p:nvSpPr>
        <p:spPr bwMode="auto">
          <a:xfrm>
            <a:off x="5334000" y="1603375"/>
            <a:ext cx="4206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en-US" altLang="en-US" sz="2400">
                <a:latin typeface="Arial" panose="020B0604020202020204" pitchFamily="34" charset="0"/>
              </a:rPr>
              <a:t>Q</a:t>
            </a:r>
          </a:p>
        </p:txBody>
      </p:sp>
      <p:sp>
        <p:nvSpPr>
          <p:cNvPr id="48135" name="Rectangle 12"/>
          <p:cNvSpPr>
            <a:spLocks noChangeArrowheads="1"/>
          </p:cNvSpPr>
          <p:nvPr/>
        </p:nvSpPr>
        <p:spPr bwMode="auto">
          <a:xfrm>
            <a:off x="8229601" y="1628776"/>
            <a:ext cx="441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en-US" altLang="en-US">
                <a:solidFill>
                  <a:schemeClr val="tx2"/>
                </a:solidFill>
                <a:latin typeface="Arial" panose="020B0604020202020204" pitchFamily="34" charset="0"/>
              </a:rPr>
              <a:t>C</a:t>
            </a:r>
          </a:p>
        </p:txBody>
      </p:sp>
      <p:sp>
        <p:nvSpPr>
          <p:cNvPr id="48136" name="Line 13"/>
          <p:cNvSpPr>
            <a:spLocks noChangeShapeType="1"/>
          </p:cNvSpPr>
          <p:nvPr/>
        </p:nvSpPr>
        <p:spPr bwMode="auto">
          <a:xfrm flipV="1">
            <a:off x="3810000" y="22098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7" name="Line 14"/>
          <p:cNvSpPr>
            <a:spLocks noChangeShapeType="1"/>
          </p:cNvSpPr>
          <p:nvPr/>
        </p:nvSpPr>
        <p:spPr bwMode="auto">
          <a:xfrm>
            <a:off x="3810000" y="3886200"/>
            <a:ext cx="0" cy="91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8" name="Line 15"/>
          <p:cNvSpPr>
            <a:spLocks noChangeShapeType="1"/>
          </p:cNvSpPr>
          <p:nvPr/>
        </p:nvSpPr>
        <p:spPr bwMode="auto">
          <a:xfrm>
            <a:off x="4114800" y="3581400"/>
            <a:ext cx="914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39" name="Line 16"/>
          <p:cNvSpPr>
            <a:spLocks noChangeShapeType="1"/>
          </p:cNvSpPr>
          <p:nvPr/>
        </p:nvSpPr>
        <p:spPr bwMode="auto">
          <a:xfrm>
            <a:off x="5257800" y="3733800"/>
            <a:ext cx="0" cy="1066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8140" name="Rectangle 17"/>
          <p:cNvSpPr>
            <a:spLocks noChangeArrowheads="1"/>
          </p:cNvSpPr>
          <p:nvPr/>
        </p:nvSpPr>
        <p:spPr bwMode="auto">
          <a:xfrm>
            <a:off x="3581401" y="3228976"/>
            <a:ext cx="51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en-US" altLang="en-US">
                <a:solidFill>
                  <a:schemeClr val="tx2"/>
                </a:solidFill>
                <a:latin typeface="Arial" panose="020B0604020202020204" pitchFamily="34" charset="0"/>
              </a:rPr>
              <a:t>W</a:t>
            </a:r>
          </a:p>
        </p:txBody>
      </p:sp>
      <p:sp>
        <p:nvSpPr>
          <p:cNvPr id="48141" name="Rectangle 18"/>
          <p:cNvSpPr>
            <a:spLocks noChangeArrowheads="1"/>
          </p:cNvSpPr>
          <p:nvPr/>
        </p:nvSpPr>
        <p:spPr bwMode="auto">
          <a:xfrm>
            <a:off x="5181600" y="3276601"/>
            <a:ext cx="5778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en-US" altLang="en-US">
                <a:solidFill>
                  <a:schemeClr val="tx2"/>
                </a:solidFill>
                <a:latin typeface="Arial" panose="020B0604020202020204" pitchFamily="34" charset="0"/>
              </a:rPr>
              <a:t>R</a:t>
            </a:r>
          </a:p>
        </p:txBody>
      </p:sp>
      <p:sp>
        <p:nvSpPr>
          <p:cNvPr id="48142" name="Rectangle 19"/>
          <p:cNvSpPr>
            <a:spLocks noChangeArrowheads="1"/>
          </p:cNvSpPr>
          <p:nvPr/>
        </p:nvSpPr>
        <p:spPr bwMode="auto">
          <a:xfrm>
            <a:off x="3429000" y="5105401"/>
            <a:ext cx="685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en-US" altLang="en-US" sz="1800">
                <a:solidFill>
                  <a:schemeClr val="tx2"/>
                </a:solidFill>
                <a:latin typeface="Arial" panose="020B0604020202020204" pitchFamily="34" charset="0"/>
              </a:rPr>
              <a:t>   </a:t>
            </a:r>
            <a:r>
              <a:rPr lang="en-US" altLang="en-US">
                <a:solidFill>
                  <a:schemeClr val="tx2"/>
                </a:solidFill>
                <a:latin typeface="Arial" panose="020B0604020202020204" pitchFamily="34" charset="0"/>
              </a:rPr>
              <a:t>B</a:t>
            </a:r>
            <a:r>
              <a:rPr lang="en-US" altLang="en-US" sz="1800">
                <a:solidFill>
                  <a:schemeClr val="tx2"/>
                </a:solidFill>
                <a:latin typeface="Arial" panose="020B0604020202020204" pitchFamily="34" charset="0"/>
              </a:rPr>
              <a:t>  </a:t>
            </a:r>
          </a:p>
        </p:txBody>
      </p:sp>
      <p:sp>
        <p:nvSpPr>
          <p:cNvPr id="48143" name="Rectangle 20"/>
          <p:cNvSpPr>
            <a:spLocks noChangeArrowheads="1"/>
          </p:cNvSpPr>
          <p:nvPr/>
        </p:nvSpPr>
        <p:spPr bwMode="auto">
          <a:xfrm>
            <a:off x="5029200" y="4981576"/>
            <a:ext cx="42068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Verdana" panose="020B0604030504040204" pitchFamily="34" charset="0"/>
                <a:cs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Verdana" panose="020B0604030504040204" pitchFamily="34" charset="0"/>
                <a:cs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Verdana" panose="020B0604030504040204" pitchFamily="34" charset="0"/>
                <a:cs typeface="Arial" panose="020B0604020202020204" pitchFamily="34" charset="0"/>
              </a:defRPr>
            </a:lvl3pPr>
            <a:lvl4pPr marL="1600200" indent="-228600">
              <a:spcBef>
                <a:spcPct val="20000"/>
              </a:spcBef>
              <a:buClr>
                <a:schemeClr val="bg2"/>
              </a:buClr>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sz="2000">
                <a:solidFill>
                  <a:schemeClr val="tx1"/>
                </a:solidFill>
                <a:latin typeface="Verdana" panose="020B0604030504040204" pitchFamily="34" charset="0"/>
                <a:cs typeface="Arial" panose="020B0604020202020204" pitchFamily="34" charset="0"/>
              </a:defRPr>
            </a:lvl9pPr>
          </a:lstStyle>
          <a:p>
            <a:pPr eaLnBrk="1" hangingPunct="1">
              <a:spcBef>
                <a:spcPct val="0"/>
              </a:spcBef>
              <a:buClrTx/>
              <a:buSzTx/>
              <a:buFontTx/>
              <a:buNone/>
            </a:pPr>
            <a:r>
              <a:rPr lang="en-US" altLang="en-US">
                <a:solidFill>
                  <a:schemeClr val="tx2"/>
                </a:solidFill>
                <a:latin typeface="Arial" panose="020B0604020202020204" pitchFamily="34" charset="0"/>
              </a:rPr>
              <a:t>B</a:t>
            </a:r>
          </a:p>
        </p:txBody>
      </p:sp>
    </p:spTree>
    <p:extLst>
      <p:ext uri="{BB962C8B-B14F-4D97-AF65-F5344CB8AC3E}">
        <p14:creationId xmlns:p14="http://schemas.microsoft.com/office/powerpoint/2010/main" val="183300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57456"/>
            <a:ext cx="9144000" cy="1655762"/>
          </a:xfrm>
        </p:spPr>
        <p:txBody>
          <a:bodyPr>
            <a:normAutofit/>
          </a:bodyPr>
          <a:lstStyle/>
          <a:p>
            <a:r>
              <a:rPr lang="en-US" sz="4400" dirty="0" err="1"/>
              <a:t>Kerangka</a:t>
            </a:r>
            <a:r>
              <a:rPr lang="en-US" sz="4400" dirty="0"/>
              <a:t> </a:t>
            </a:r>
            <a:r>
              <a:rPr lang="en-US" sz="4400" dirty="0" err="1"/>
              <a:t>Kerja</a:t>
            </a:r>
            <a:r>
              <a:rPr lang="en-US" sz="4400" dirty="0"/>
              <a:t> </a:t>
            </a:r>
            <a:r>
              <a:rPr lang="en-US" sz="4400" dirty="0" err="1"/>
              <a:t>Analisis</a:t>
            </a:r>
            <a:r>
              <a:rPr lang="en-US" sz="4400" dirty="0"/>
              <a:t> </a:t>
            </a:r>
            <a:r>
              <a:rPr lang="en-US" sz="4400" dirty="0" err="1"/>
              <a:t>Kebijakan</a:t>
            </a:r>
            <a:r>
              <a:rPr lang="en-US" sz="4400" dirty="0"/>
              <a:t> Publik</a:t>
            </a:r>
          </a:p>
        </p:txBody>
      </p:sp>
    </p:spTree>
    <p:extLst>
      <p:ext uri="{BB962C8B-B14F-4D97-AF65-F5344CB8AC3E}">
        <p14:creationId xmlns:p14="http://schemas.microsoft.com/office/powerpoint/2010/main" val="3106798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670</Words>
  <Application>Microsoft Office PowerPoint</Application>
  <PresentationFormat>Widescreen</PresentationFormat>
  <Paragraphs>74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Verdana</vt:lpstr>
      <vt:lpstr>Wingdings</vt:lpstr>
      <vt:lpstr>Office Theme</vt:lpstr>
      <vt:lpstr>PowerPoint Presentation</vt:lpstr>
      <vt:lpstr>PowerPoint Presentation</vt:lpstr>
      <vt:lpstr>PowerPoint Presentation</vt:lpstr>
      <vt:lpstr>Elemen Argumen Kebijakan :</vt:lpstr>
      <vt:lpstr>Elemen argumen (lanjutan)</vt:lpstr>
      <vt:lpstr>PowerPoint Presentation</vt:lpstr>
      <vt:lpstr>Elemen argumen (lanjutan)</vt:lpstr>
      <vt:lpstr>Skema Argumen kebijakan:</vt:lpstr>
      <vt:lpstr>PowerPoint Presentation</vt:lpstr>
      <vt:lpstr>Kerangka kerja analisis kebijakan publik: </vt:lpstr>
      <vt:lpstr>Untuk memperoleh informasi tentang masalah kebijakan :</vt:lpstr>
      <vt:lpstr>PowerPoint Presentation</vt:lpstr>
      <vt:lpstr>PowerPoint Presentation</vt:lpstr>
      <vt:lpstr>PowerPoint Presentation</vt:lpstr>
      <vt:lpstr>PowerPoint Presentation</vt:lpstr>
      <vt:lpstr>Kerangka kerja AKP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Materi 5- AKP</dc:title>
  <dc:creator>USER</dc:creator>
  <cp:lastModifiedBy>asus</cp:lastModifiedBy>
  <cp:revision>3</cp:revision>
  <dcterms:created xsi:type="dcterms:W3CDTF">2021-02-13T02:54:31Z</dcterms:created>
  <dcterms:modified xsi:type="dcterms:W3CDTF">2022-04-07T02:38:53Z</dcterms:modified>
</cp:coreProperties>
</file>