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9" r:id="rId3"/>
    <p:sldId id="300" r:id="rId4"/>
    <p:sldId id="260" r:id="rId5"/>
    <p:sldId id="261" r:id="rId6"/>
    <p:sldId id="262" r:id="rId7"/>
    <p:sldId id="263" r:id="rId8"/>
    <p:sldId id="299" r:id="rId9"/>
    <p:sldId id="264" r:id="rId10"/>
    <p:sldId id="265" r:id="rId11"/>
    <p:sldId id="266" r:id="rId12"/>
    <p:sldId id="267" r:id="rId13"/>
    <p:sldId id="268" r:id="rId14"/>
    <p:sldId id="269" r:id="rId15"/>
    <p:sldId id="270" r:id="rId16"/>
    <p:sldId id="275" r:id="rId17"/>
    <p:sldId id="277" r:id="rId18"/>
    <p:sldId id="301" r:id="rId19"/>
    <p:sldId id="302" r:id="rId20"/>
    <p:sldId id="303" r:id="rId21"/>
    <p:sldId id="304" r:id="rId22"/>
    <p:sldId id="306" r:id="rId23"/>
    <p:sldId id="30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86" autoAdjust="0"/>
    <p:restoredTop sz="94660"/>
  </p:normalViewPr>
  <p:slideViewPr>
    <p:cSldViewPr snapToGrid="0">
      <p:cViewPr varScale="1">
        <p:scale>
          <a:sx n="86" d="100"/>
          <a:sy n="86" d="100"/>
        </p:scale>
        <p:origin x="181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9AD5156A-4D17-4648-A938-8A30D8A321A3}" type="datetimeFigureOut">
              <a:rPr lang="en-ID" smtClean="0"/>
              <a:t>16/04/2022</a:t>
            </a:fld>
            <a:endParaRPr lang="en-ID"/>
          </a:p>
        </p:txBody>
      </p:sp>
      <p:sp>
        <p:nvSpPr>
          <p:cNvPr id="5" name="Footer Placeholder 4"/>
          <p:cNvSpPr>
            <a:spLocks noGrp="1"/>
          </p:cNvSpPr>
          <p:nvPr>
            <p:ph type="ftr" sz="quarter" idx="11"/>
          </p:nvPr>
        </p:nvSpPr>
        <p:spPr>
          <a:xfrm>
            <a:off x="1921934" y="5054602"/>
            <a:ext cx="4064860" cy="279400"/>
          </a:xfrm>
        </p:spPr>
        <p:txBody>
          <a:bodyPr/>
          <a:lstStyle/>
          <a:p>
            <a:endParaRPr lang="en-ID"/>
          </a:p>
        </p:txBody>
      </p:sp>
      <p:sp>
        <p:nvSpPr>
          <p:cNvPr id="6" name="Slide Number Placeholder 5"/>
          <p:cNvSpPr>
            <a:spLocks noGrp="1"/>
          </p:cNvSpPr>
          <p:nvPr>
            <p:ph type="sldNum" sz="quarter" idx="12"/>
          </p:nvPr>
        </p:nvSpPr>
        <p:spPr>
          <a:xfrm>
            <a:off x="6817317" y="5054602"/>
            <a:ext cx="413483" cy="279400"/>
          </a:xfrm>
        </p:spPr>
        <p:txBody>
          <a:bodyPr/>
          <a:lstStyle/>
          <a:p>
            <a:fld id="{C193A566-7015-49AD-A5EC-1EB79025049B}" type="slidenum">
              <a:rPr lang="en-ID" smtClean="0"/>
              <a:t>‹#›</a:t>
            </a:fld>
            <a:endParaRPr lang="en-ID"/>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2796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D5156A-4D17-4648-A938-8A30D8A321A3}" type="datetimeFigureOut">
              <a:rPr lang="en-ID" smtClean="0"/>
              <a:t>16/04/2022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C193A566-7015-49AD-A5EC-1EB79025049B}" type="slidenum">
              <a:rPr lang="en-ID" smtClean="0"/>
              <a:t>‹#›</a:t>
            </a:fld>
            <a:endParaRPr lang="en-ID"/>
          </a:p>
        </p:txBody>
      </p:sp>
    </p:spTree>
    <p:extLst>
      <p:ext uri="{BB962C8B-B14F-4D97-AF65-F5344CB8AC3E}">
        <p14:creationId xmlns:p14="http://schemas.microsoft.com/office/powerpoint/2010/main" val="92470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D5156A-4D17-4648-A938-8A30D8A321A3}" type="datetimeFigureOut">
              <a:rPr lang="en-ID" smtClean="0"/>
              <a:t>16/04/2022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193A566-7015-49AD-A5EC-1EB79025049B}" type="slidenum">
              <a:rPr lang="en-ID" smtClean="0"/>
              <a:t>‹#›</a:t>
            </a:fld>
            <a:endParaRPr lang="en-ID"/>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493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D5156A-4D17-4648-A938-8A30D8A321A3}" type="datetimeFigureOut">
              <a:rPr lang="en-ID" smtClean="0"/>
              <a:t>16/04/2022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193A566-7015-49AD-A5EC-1EB79025049B}" type="slidenum">
              <a:rPr lang="en-ID" smtClean="0"/>
              <a:t>‹#›</a:t>
            </a:fld>
            <a:endParaRPr lang="en-ID"/>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5669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D5156A-4D17-4648-A938-8A30D8A321A3}" type="datetimeFigureOut">
              <a:rPr lang="en-ID" smtClean="0"/>
              <a:t>16/04/2022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193A566-7015-49AD-A5EC-1EB79025049B}" type="slidenum">
              <a:rPr lang="en-ID" smtClean="0"/>
              <a:t>‹#›</a:t>
            </a:fld>
            <a:endParaRPr lang="en-ID"/>
          </a:p>
        </p:txBody>
      </p:sp>
    </p:spTree>
    <p:extLst>
      <p:ext uri="{BB962C8B-B14F-4D97-AF65-F5344CB8AC3E}">
        <p14:creationId xmlns:p14="http://schemas.microsoft.com/office/powerpoint/2010/main" val="1026320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D5156A-4D17-4648-A938-8A30D8A321A3}" type="datetimeFigureOut">
              <a:rPr lang="en-ID" smtClean="0"/>
              <a:t>16/04/2022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193A566-7015-49AD-A5EC-1EB79025049B}" type="slidenum">
              <a:rPr lang="en-ID" smtClean="0"/>
              <a:t>‹#›</a:t>
            </a:fld>
            <a:endParaRPr lang="en-ID"/>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4133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D5156A-4D17-4648-A938-8A30D8A321A3}" type="datetimeFigureOut">
              <a:rPr lang="en-ID" smtClean="0"/>
              <a:t>16/04/2022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193A566-7015-49AD-A5EC-1EB79025049B}" type="slidenum">
              <a:rPr lang="en-ID" smtClean="0"/>
              <a:t>‹#›</a:t>
            </a:fld>
            <a:endParaRPr lang="en-ID"/>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5723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D5156A-4D17-4648-A938-8A30D8A321A3}" type="datetimeFigureOut">
              <a:rPr lang="en-ID" smtClean="0"/>
              <a:t>16/04/2022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193A566-7015-49AD-A5EC-1EB79025049B}" type="slidenum">
              <a:rPr lang="en-ID" smtClean="0"/>
              <a:t>‹#›</a:t>
            </a:fld>
            <a:endParaRPr lang="en-ID"/>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0100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D5156A-4D17-4648-A938-8A30D8A321A3}" type="datetimeFigureOut">
              <a:rPr lang="en-ID" smtClean="0"/>
              <a:t>16/04/2022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193A566-7015-49AD-A5EC-1EB79025049B}" type="slidenum">
              <a:rPr lang="en-ID" smtClean="0"/>
              <a:t>‹#›</a:t>
            </a:fld>
            <a:endParaRPr lang="en-ID"/>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8457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D5156A-4D17-4648-A938-8A30D8A321A3}" type="datetimeFigureOut">
              <a:rPr lang="en-ID" smtClean="0"/>
              <a:t>16/04/2022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193A566-7015-49AD-A5EC-1EB79025049B}" type="slidenum">
              <a:rPr lang="en-ID" smtClean="0"/>
              <a:t>‹#›</a:t>
            </a:fld>
            <a:endParaRPr lang="en-ID"/>
          </a:p>
        </p:txBody>
      </p:sp>
    </p:spTree>
    <p:extLst>
      <p:ext uri="{BB962C8B-B14F-4D97-AF65-F5344CB8AC3E}">
        <p14:creationId xmlns:p14="http://schemas.microsoft.com/office/powerpoint/2010/main" val="384331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D5156A-4D17-4648-A938-8A30D8A321A3}" type="datetimeFigureOut">
              <a:rPr lang="en-ID" smtClean="0"/>
              <a:t>16/04/2022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193A566-7015-49AD-A5EC-1EB79025049B}" type="slidenum">
              <a:rPr lang="en-ID" smtClean="0"/>
              <a:t>‹#›</a:t>
            </a:fld>
            <a:endParaRPr lang="en-ID"/>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10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D5156A-4D17-4648-A938-8A30D8A321A3}" type="datetimeFigureOut">
              <a:rPr lang="en-ID" smtClean="0"/>
              <a:t>16/04/2022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C193A566-7015-49AD-A5EC-1EB79025049B}" type="slidenum">
              <a:rPr lang="en-ID" smtClean="0"/>
              <a:t>‹#›</a:t>
            </a:fld>
            <a:endParaRPr lang="en-ID"/>
          </a:p>
        </p:txBody>
      </p:sp>
    </p:spTree>
    <p:extLst>
      <p:ext uri="{BB962C8B-B14F-4D97-AF65-F5344CB8AC3E}">
        <p14:creationId xmlns:p14="http://schemas.microsoft.com/office/powerpoint/2010/main" val="232357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D5156A-4D17-4648-A938-8A30D8A321A3}" type="datetimeFigureOut">
              <a:rPr lang="en-ID" smtClean="0"/>
              <a:t>16/04/2022</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C193A566-7015-49AD-A5EC-1EB79025049B}" type="slidenum">
              <a:rPr lang="en-ID" smtClean="0"/>
              <a:t>‹#›</a:t>
            </a:fld>
            <a:endParaRPr lang="en-ID"/>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298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D5156A-4D17-4648-A938-8A30D8A321A3}" type="datetimeFigureOut">
              <a:rPr lang="en-ID" smtClean="0"/>
              <a:t>16/04/2022</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C193A566-7015-49AD-A5EC-1EB79025049B}" type="slidenum">
              <a:rPr lang="en-ID" smtClean="0"/>
              <a:t>‹#›</a:t>
            </a:fld>
            <a:endParaRPr lang="en-ID"/>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8686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5156A-4D17-4648-A938-8A30D8A321A3}" type="datetimeFigureOut">
              <a:rPr lang="en-ID" smtClean="0"/>
              <a:t>16/04/2022</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C193A566-7015-49AD-A5EC-1EB79025049B}" type="slidenum">
              <a:rPr lang="en-ID" smtClean="0"/>
              <a:t>‹#›</a:t>
            </a:fld>
            <a:endParaRPr lang="en-ID"/>
          </a:p>
        </p:txBody>
      </p:sp>
    </p:spTree>
    <p:extLst>
      <p:ext uri="{BB962C8B-B14F-4D97-AF65-F5344CB8AC3E}">
        <p14:creationId xmlns:p14="http://schemas.microsoft.com/office/powerpoint/2010/main" val="2249360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D5156A-4D17-4648-A938-8A30D8A321A3}" type="datetimeFigureOut">
              <a:rPr lang="en-ID" smtClean="0"/>
              <a:t>16/04/2022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C193A566-7015-49AD-A5EC-1EB79025049B}" type="slidenum">
              <a:rPr lang="en-ID" smtClean="0"/>
              <a:t>‹#›</a:t>
            </a:fld>
            <a:endParaRPr lang="en-ID"/>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955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D5156A-4D17-4648-A938-8A30D8A321A3}" type="datetimeFigureOut">
              <a:rPr lang="en-ID" smtClean="0"/>
              <a:t>16/04/2022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C193A566-7015-49AD-A5EC-1EB79025049B}" type="slidenum">
              <a:rPr lang="en-ID" smtClean="0"/>
              <a:t>‹#›</a:t>
            </a:fld>
            <a:endParaRPr lang="en-ID"/>
          </a:p>
        </p:txBody>
      </p:sp>
    </p:spTree>
    <p:extLst>
      <p:ext uri="{BB962C8B-B14F-4D97-AF65-F5344CB8AC3E}">
        <p14:creationId xmlns:p14="http://schemas.microsoft.com/office/powerpoint/2010/main" val="92818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D5156A-4D17-4648-A938-8A30D8A321A3}" type="datetimeFigureOut">
              <a:rPr lang="en-ID" smtClean="0"/>
              <a:t>16/04/2022</a:t>
            </a:fld>
            <a:endParaRPr lang="en-ID"/>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D"/>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93A566-7015-49AD-A5EC-1EB79025049B}" type="slidenum">
              <a:rPr lang="en-ID" smtClean="0"/>
              <a:t>‹#›</a:t>
            </a:fld>
            <a:endParaRPr lang="en-ID"/>
          </a:p>
        </p:txBody>
      </p:sp>
    </p:spTree>
    <p:extLst>
      <p:ext uri="{BB962C8B-B14F-4D97-AF65-F5344CB8AC3E}">
        <p14:creationId xmlns:p14="http://schemas.microsoft.com/office/powerpoint/2010/main" val="337483489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9E1DB-855C-4687-BA2A-4C490923265B}"/>
              </a:ext>
            </a:extLst>
          </p:cNvPr>
          <p:cNvSpPr>
            <a:spLocks noGrp="1"/>
          </p:cNvSpPr>
          <p:nvPr>
            <p:ph type="ctrTitle"/>
          </p:nvPr>
        </p:nvSpPr>
        <p:spPr/>
        <p:txBody>
          <a:bodyPr>
            <a:normAutofit fontScale="90000"/>
          </a:bodyPr>
          <a:lstStyle/>
          <a:p>
            <a:r>
              <a:rPr lang="en-US" b="1" dirty="0"/>
              <a:t>Traffic Management </a:t>
            </a:r>
            <a:r>
              <a:rPr lang="en-US" b="1" dirty="0" err="1"/>
              <a:t>Menggunakan</a:t>
            </a:r>
            <a:r>
              <a:rPr lang="en-US" b="1" dirty="0"/>
              <a:t> Proxy</a:t>
            </a:r>
            <a:endParaRPr lang="en-ID" b="1" dirty="0"/>
          </a:p>
        </p:txBody>
      </p:sp>
      <p:sp>
        <p:nvSpPr>
          <p:cNvPr id="3" name="Subtitle 2">
            <a:extLst>
              <a:ext uri="{FF2B5EF4-FFF2-40B4-BE49-F238E27FC236}">
                <a16:creationId xmlns:a16="http://schemas.microsoft.com/office/drawing/2014/main" id="{64A0ACA0-265D-40B4-BEF8-11F555614AB0}"/>
              </a:ext>
            </a:extLst>
          </p:cNvPr>
          <p:cNvSpPr>
            <a:spLocks noGrp="1"/>
          </p:cNvSpPr>
          <p:nvPr>
            <p:ph type="subTitle" idx="1"/>
          </p:nvPr>
        </p:nvSpPr>
        <p:spPr/>
        <p:txBody>
          <a:bodyPr>
            <a:normAutofit/>
          </a:bodyPr>
          <a:lstStyle/>
          <a:p>
            <a:r>
              <a:rPr lang="en-US" dirty="0" err="1"/>
              <a:t>Administrasi</a:t>
            </a:r>
            <a:r>
              <a:rPr lang="en-US" dirty="0"/>
              <a:t> </a:t>
            </a:r>
            <a:r>
              <a:rPr lang="en-US" dirty="0" err="1"/>
              <a:t>Jaringan</a:t>
            </a:r>
            <a:r>
              <a:rPr lang="en-US" dirty="0"/>
              <a:t> </a:t>
            </a:r>
            <a:r>
              <a:rPr lang="en-US" dirty="0" err="1"/>
              <a:t>Komputer</a:t>
            </a:r>
            <a:endParaRPr lang="en-US" dirty="0"/>
          </a:p>
          <a:p>
            <a:r>
              <a:rPr lang="en-US" dirty="0"/>
              <a:t>Pendidikan Teknik </a:t>
            </a:r>
            <a:r>
              <a:rPr lang="en-US" dirty="0" err="1"/>
              <a:t>Informatika</a:t>
            </a:r>
            <a:r>
              <a:rPr lang="en-US" dirty="0"/>
              <a:t> dan </a:t>
            </a:r>
            <a:r>
              <a:rPr lang="en-US" dirty="0" err="1"/>
              <a:t>Komputer</a:t>
            </a:r>
            <a:endParaRPr lang="en-US" dirty="0"/>
          </a:p>
          <a:p>
            <a:r>
              <a:rPr lang="en-US" dirty="0"/>
              <a:t>2021</a:t>
            </a:r>
            <a:endParaRPr lang="en-ID" dirty="0"/>
          </a:p>
        </p:txBody>
      </p:sp>
    </p:spTree>
    <p:extLst>
      <p:ext uri="{BB962C8B-B14F-4D97-AF65-F5344CB8AC3E}">
        <p14:creationId xmlns:p14="http://schemas.microsoft.com/office/powerpoint/2010/main" val="2208759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2A50CD3-A894-49C4-B437-6E4EDC68F78A}"/>
              </a:ext>
            </a:extLst>
          </p:cNvPr>
          <p:cNvSpPr>
            <a:spLocks noGrp="1" noChangeArrowheads="1"/>
          </p:cNvSpPr>
          <p:nvPr>
            <p:ph type="title"/>
          </p:nvPr>
        </p:nvSpPr>
        <p:spPr/>
        <p:txBody>
          <a:bodyPr/>
          <a:lstStyle/>
          <a:p>
            <a:r>
              <a:rPr lang="en-US" altLang="en-US"/>
              <a:t>Cara Kerja</a:t>
            </a:r>
          </a:p>
        </p:txBody>
      </p:sp>
      <p:sp>
        <p:nvSpPr>
          <p:cNvPr id="13315" name="Rectangle 3">
            <a:extLst>
              <a:ext uri="{FF2B5EF4-FFF2-40B4-BE49-F238E27FC236}">
                <a16:creationId xmlns:a16="http://schemas.microsoft.com/office/drawing/2014/main" id="{3C61FFF6-8374-4765-8A20-32EFB4071A0B}"/>
              </a:ext>
            </a:extLst>
          </p:cNvPr>
          <p:cNvSpPr>
            <a:spLocks noGrp="1" noChangeArrowheads="1"/>
          </p:cNvSpPr>
          <p:nvPr>
            <p:ph idx="1"/>
          </p:nvPr>
        </p:nvSpPr>
        <p:spPr/>
        <p:txBody>
          <a:bodyPr/>
          <a:lstStyle/>
          <a:p>
            <a:pPr>
              <a:lnSpc>
                <a:spcPct val="90000"/>
              </a:lnSpc>
            </a:pPr>
            <a:r>
              <a:rPr lang="nb-NO" altLang="en-US" dirty="0"/>
              <a:t>Proxy server memotong hubungan langsung antara pengguna dan layanan yang diakases </a:t>
            </a:r>
          </a:p>
          <a:p>
            <a:pPr>
              <a:lnSpc>
                <a:spcPct val="90000"/>
              </a:lnSpc>
            </a:pPr>
            <a:r>
              <a:rPr lang="nb-NO" altLang="en-US" dirty="0"/>
              <a:t>Dilakukan pertama-tama dengan mengubah alamat IP, membuat pemetaan dari alamat IP jaringan lokal ke suatu alamat IP proxy, yang digunakan untuk jaringan luar atau internet. </a:t>
            </a:r>
          </a:p>
          <a:p>
            <a:pPr>
              <a:lnSpc>
                <a:spcPct val="90000"/>
              </a:lnSpc>
            </a:pPr>
            <a:r>
              <a:rPr lang="nb-NO" altLang="en-US" dirty="0"/>
              <a:t>Pada prinsipnya hanya alamat IP proxy tersebut yang akan diketahui secara umum di internet, Berfungsi sebagai network address translator</a:t>
            </a:r>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9B43068-0F7C-4C41-AC36-438A34B2EC35}"/>
              </a:ext>
            </a:extLst>
          </p:cNvPr>
          <p:cNvSpPr>
            <a:spLocks noGrp="1" noChangeArrowheads="1"/>
          </p:cNvSpPr>
          <p:nvPr>
            <p:ph type="title"/>
          </p:nvPr>
        </p:nvSpPr>
        <p:spPr/>
        <p:txBody>
          <a:bodyPr/>
          <a:lstStyle/>
          <a:p>
            <a:r>
              <a:rPr lang="en-US" altLang="en-US"/>
              <a:t>Filtering</a:t>
            </a:r>
          </a:p>
        </p:txBody>
      </p:sp>
      <p:sp>
        <p:nvSpPr>
          <p:cNvPr id="12291" name="Rectangle 3">
            <a:extLst>
              <a:ext uri="{FF2B5EF4-FFF2-40B4-BE49-F238E27FC236}">
                <a16:creationId xmlns:a16="http://schemas.microsoft.com/office/drawing/2014/main" id="{F711701D-4316-492B-A3DA-FDDB8F65A664}"/>
              </a:ext>
            </a:extLst>
          </p:cNvPr>
          <p:cNvSpPr>
            <a:spLocks noGrp="1" noChangeArrowheads="1"/>
          </p:cNvSpPr>
          <p:nvPr>
            <p:ph idx="1"/>
          </p:nvPr>
        </p:nvSpPr>
        <p:spPr/>
        <p:txBody>
          <a:bodyPr>
            <a:normAutofit fontScale="92500" lnSpcReduction="20000"/>
          </a:bodyPr>
          <a:lstStyle/>
          <a:p>
            <a:pPr>
              <a:lnSpc>
                <a:spcPct val="80000"/>
              </a:lnSpc>
            </a:pPr>
            <a:r>
              <a:rPr lang="nb-NO" altLang="en-US" dirty="0"/>
              <a:t>Bekerja pada layer aplikasi, shg berfungsi sebagai firewall packet filtering yang digunakan untuk melindungi jaringan lokal dari serangan atau gangguan yang berasal dari jaringan internet</a:t>
            </a:r>
          </a:p>
          <a:p>
            <a:pPr>
              <a:lnSpc>
                <a:spcPct val="80000"/>
              </a:lnSpc>
            </a:pPr>
            <a:r>
              <a:rPr lang="nb-NO" altLang="en-US" dirty="0"/>
              <a:t>Berfungsi melakukan filtering atas paket yang lewat dari dan ke jaringan-jaringan yang dihubungkan</a:t>
            </a:r>
            <a:r>
              <a:rPr lang="en-US" altLang="en-US" dirty="0"/>
              <a:t> </a:t>
            </a:r>
          </a:p>
          <a:p>
            <a:pPr>
              <a:lnSpc>
                <a:spcPct val="80000"/>
              </a:lnSpc>
            </a:pPr>
            <a:r>
              <a:rPr lang="en-GB" altLang="en-US" dirty="0" err="1"/>
              <a:t>Contoh</a:t>
            </a:r>
            <a:r>
              <a:rPr lang="en-GB" altLang="en-US" dirty="0"/>
              <a:t> :</a:t>
            </a:r>
          </a:p>
          <a:p>
            <a:pPr lvl="1">
              <a:lnSpc>
                <a:spcPct val="80000"/>
              </a:lnSpc>
            </a:pPr>
            <a:r>
              <a:rPr lang="en-GB" altLang="en-US" dirty="0" err="1"/>
              <a:t>Dapat</a:t>
            </a:r>
            <a:r>
              <a:rPr lang="en-GB" altLang="en-US" dirty="0"/>
              <a:t> </a:t>
            </a:r>
            <a:r>
              <a:rPr lang="en-GB" altLang="en-US" dirty="0" err="1"/>
              <a:t>dikonfigurasi</a:t>
            </a:r>
            <a:r>
              <a:rPr lang="en-GB" altLang="en-US" dirty="0"/>
              <a:t> </a:t>
            </a:r>
            <a:r>
              <a:rPr lang="en-GB" altLang="en-US" dirty="0" err="1"/>
              <a:t>untuk</a:t>
            </a:r>
            <a:r>
              <a:rPr lang="en-GB" altLang="en-US" dirty="0"/>
              <a:t> </a:t>
            </a:r>
            <a:r>
              <a:rPr lang="en-GB" altLang="en-US" dirty="0" err="1"/>
              <a:t>menolak</a:t>
            </a:r>
            <a:r>
              <a:rPr lang="en-GB" altLang="en-US" dirty="0"/>
              <a:t> </a:t>
            </a:r>
            <a:r>
              <a:rPr lang="en-GB" altLang="en-US" dirty="0" err="1"/>
              <a:t>akses</a:t>
            </a:r>
            <a:r>
              <a:rPr lang="en-GB" altLang="en-US" dirty="0"/>
              <a:t> </a:t>
            </a:r>
            <a:r>
              <a:rPr lang="en-GB" altLang="en-US" dirty="0" err="1"/>
              <a:t>ke</a:t>
            </a:r>
            <a:r>
              <a:rPr lang="en-GB" altLang="en-US" dirty="0"/>
              <a:t> situs web </a:t>
            </a:r>
            <a:r>
              <a:rPr lang="en-GB" altLang="en-US" dirty="0" err="1"/>
              <a:t>tertentu</a:t>
            </a:r>
            <a:r>
              <a:rPr lang="en-GB" altLang="en-US" dirty="0"/>
              <a:t> pada </a:t>
            </a:r>
            <a:r>
              <a:rPr lang="en-GB" altLang="en-US" dirty="0" err="1"/>
              <a:t>waktu-waktu</a:t>
            </a:r>
            <a:r>
              <a:rPr lang="en-GB" altLang="en-US" dirty="0"/>
              <a:t> </a:t>
            </a:r>
            <a:r>
              <a:rPr lang="en-GB" altLang="en-US" dirty="0" err="1"/>
              <a:t>tertentu</a:t>
            </a:r>
            <a:r>
              <a:rPr lang="en-GB" altLang="en-US" dirty="0"/>
              <a:t>. </a:t>
            </a:r>
          </a:p>
          <a:p>
            <a:pPr lvl="1">
              <a:lnSpc>
                <a:spcPct val="80000"/>
              </a:lnSpc>
            </a:pPr>
            <a:r>
              <a:rPr lang="en-GB" altLang="en-US" dirty="0" err="1"/>
              <a:t>Dapat</a:t>
            </a:r>
            <a:r>
              <a:rPr lang="en-GB" altLang="en-US" dirty="0"/>
              <a:t> </a:t>
            </a:r>
            <a:r>
              <a:rPr lang="en-GB" altLang="en-US" dirty="0" err="1"/>
              <a:t>dikonfigurasi</a:t>
            </a:r>
            <a:r>
              <a:rPr lang="en-GB" altLang="en-US" dirty="0"/>
              <a:t> </a:t>
            </a:r>
            <a:r>
              <a:rPr lang="en-GB" altLang="en-US" dirty="0" err="1"/>
              <a:t>untuk</a:t>
            </a:r>
            <a:r>
              <a:rPr lang="en-GB" altLang="en-US" dirty="0"/>
              <a:t> </a:t>
            </a:r>
            <a:r>
              <a:rPr lang="en-GB" altLang="en-US" dirty="0" err="1"/>
              <a:t>hanya</a:t>
            </a:r>
            <a:r>
              <a:rPr lang="en-GB" altLang="en-US" dirty="0"/>
              <a:t> </a:t>
            </a:r>
            <a:r>
              <a:rPr lang="en-GB" altLang="en-US" dirty="0" err="1"/>
              <a:t>memperbolehkan</a:t>
            </a:r>
            <a:r>
              <a:rPr lang="en-GB" altLang="en-US" dirty="0"/>
              <a:t> download FTP dan </a:t>
            </a:r>
            <a:r>
              <a:rPr lang="en-GB" altLang="en-US" dirty="0" err="1"/>
              <a:t>tidak</a:t>
            </a:r>
            <a:r>
              <a:rPr lang="en-GB" altLang="en-US" dirty="0"/>
              <a:t> </a:t>
            </a:r>
            <a:r>
              <a:rPr lang="en-GB" altLang="en-US" dirty="0" err="1"/>
              <a:t>memperbolehkan</a:t>
            </a:r>
            <a:r>
              <a:rPr lang="en-GB" altLang="en-US" dirty="0"/>
              <a:t> upload FTP, </a:t>
            </a:r>
            <a:r>
              <a:rPr lang="en-GB" altLang="en-US" dirty="0" err="1"/>
              <a:t>hanya</a:t>
            </a:r>
            <a:r>
              <a:rPr lang="en-GB" altLang="en-US" dirty="0"/>
              <a:t> </a:t>
            </a:r>
            <a:r>
              <a:rPr lang="en-GB" altLang="en-US" dirty="0" err="1"/>
              <a:t>memperbolehkan</a:t>
            </a:r>
            <a:r>
              <a:rPr lang="en-GB" altLang="en-US" dirty="0"/>
              <a:t> </a:t>
            </a:r>
            <a:r>
              <a:rPr lang="en-GB" altLang="en-US" dirty="0" err="1"/>
              <a:t>pengguna</a:t>
            </a:r>
            <a:r>
              <a:rPr lang="en-GB" altLang="en-US" dirty="0"/>
              <a:t> </a:t>
            </a:r>
            <a:r>
              <a:rPr lang="en-GB" altLang="en-US" dirty="0" err="1"/>
              <a:t>tertentu</a:t>
            </a:r>
            <a:r>
              <a:rPr lang="en-GB" altLang="en-US" dirty="0"/>
              <a:t> yang </a:t>
            </a:r>
            <a:r>
              <a:rPr lang="en-GB" altLang="en-US" dirty="0" err="1"/>
              <a:t>bisa</a:t>
            </a:r>
            <a:r>
              <a:rPr lang="en-GB" altLang="en-US" dirty="0"/>
              <a:t> </a:t>
            </a:r>
            <a:r>
              <a:rPr lang="en-GB" altLang="en-US" dirty="0" err="1"/>
              <a:t>memainkan</a:t>
            </a:r>
            <a:r>
              <a:rPr lang="en-GB" altLang="en-US" dirty="0"/>
              <a:t> file-file RealAudio, </a:t>
            </a:r>
            <a:r>
              <a:rPr lang="en-GB" altLang="en-US" dirty="0" err="1"/>
              <a:t>mencegah</a:t>
            </a:r>
            <a:r>
              <a:rPr lang="en-GB" altLang="en-US" dirty="0"/>
              <a:t> </a:t>
            </a:r>
            <a:r>
              <a:rPr lang="en-GB" altLang="en-US" dirty="0" err="1"/>
              <a:t>akses</a:t>
            </a:r>
            <a:r>
              <a:rPr lang="en-GB" altLang="en-US" dirty="0"/>
              <a:t> </a:t>
            </a:r>
            <a:r>
              <a:rPr lang="en-GB" altLang="en-US" dirty="0" err="1"/>
              <a:t>ke</a:t>
            </a:r>
            <a:r>
              <a:rPr lang="en-GB" altLang="en-US" dirty="0"/>
              <a:t> email server </a:t>
            </a:r>
            <a:r>
              <a:rPr lang="en-GB" altLang="en-US" dirty="0" err="1"/>
              <a:t>sebelum</a:t>
            </a:r>
            <a:r>
              <a:rPr lang="en-GB" altLang="en-US" dirty="0"/>
              <a:t> </a:t>
            </a:r>
            <a:r>
              <a:rPr lang="en-GB" altLang="en-US" dirty="0" err="1"/>
              <a:t>tanggal</a:t>
            </a:r>
            <a:r>
              <a:rPr lang="en-GB" altLang="en-US" dirty="0"/>
              <a:t> </a:t>
            </a:r>
            <a:r>
              <a:rPr lang="en-GB" altLang="en-US" dirty="0" err="1"/>
              <a:t>tertentu</a:t>
            </a:r>
            <a:r>
              <a:rPr lang="en-GB" altLang="en-US" dirty="0"/>
              <a:t>, </a:t>
            </a:r>
            <a:r>
              <a:rPr lang="en-GB" altLang="en-US" dirty="0" err="1"/>
              <a:t>dll</a:t>
            </a: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B2DA4AA-7069-44C1-B2BA-1018A2BE863D}"/>
              </a:ext>
            </a:extLst>
          </p:cNvPr>
          <p:cNvSpPr>
            <a:spLocks noGrp="1" noChangeArrowheads="1"/>
          </p:cNvSpPr>
          <p:nvPr>
            <p:ph type="title"/>
          </p:nvPr>
        </p:nvSpPr>
        <p:spPr/>
        <p:txBody>
          <a:bodyPr/>
          <a:lstStyle/>
          <a:p>
            <a:r>
              <a:rPr lang="en-US" altLang="en-US"/>
              <a:t>Caching</a:t>
            </a:r>
          </a:p>
        </p:txBody>
      </p:sp>
      <p:sp>
        <p:nvSpPr>
          <p:cNvPr id="14339" name="Rectangle 3">
            <a:extLst>
              <a:ext uri="{FF2B5EF4-FFF2-40B4-BE49-F238E27FC236}">
                <a16:creationId xmlns:a16="http://schemas.microsoft.com/office/drawing/2014/main" id="{F4E152A4-CA02-42BC-A6EF-EFBC38D6B249}"/>
              </a:ext>
            </a:extLst>
          </p:cNvPr>
          <p:cNvSpPr>
            <a:spLocks noGrp="1" noChangeArrowheads="1"/>
          </p:cNvSpPr>
          <p:nvPr>
            <p:ph idx="1"/>
          </p:nvPr>
        </p:nvSpPr>
        <p:spPr/>
        <p:txBody>
          <a:bodyPr>
            <a:normAutofit fontScale="92500" lnSpcReduction="10000"/>
          </a:bodyPr>
          <a:lstStyle/>
          <a:p>
            <a:r>
              <a:rPr lang="nb-NO" altLang="en-US"/>
              <a:t>Proxy server memiliki mekanisme penyimpanan obyek-obyek yang sudah pernah diminta dari server-server di internet</a:t>
            </a:r>
          </a:p>
          <a:p>
            <a:r>
              <a:rPr lang="nb-NO" altLang="en-US"/>
              <a:t>Proxy server yang melakukan proses diatas biasa disebut cache server</a:t>
            </a:r>
            <a:r>
              <a:rPr lang="en-US" altLang="en-US"/>
              <a:t> </a:t>
            </a:r>
          </a:p>
          <a:p>
            <a:r>
              <a:rPr lang="nb-NO" altLang="en-US"/>
              <a:t>Mekanisme caching akan menyimpan obyek-obyek yang merupakan hasil permintaan dari dari para pengguna, yang didapat dari internet. </a:t>
            </a:r>
          </a:p>
          <a:p>
            <a:r>
              <a:rPr lang="nb-NO" altLang="en-US"/>
              <a:t>Disimpan dalam ruang disk yang disediakan (cache). </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5BBD085-6279-46CA-B281-97B3AA36C56C}"/>
              </a:ext>
            </a:extLst>
          </p:cNvPr>
          <p:cNvSpPr>
            <a:spLocks noGrp="1" noChangeArrowheads="1"/>
          </p:cNvSpPr>
          <p:nvPr>
            <p:ph type="title"/>
          </p:nvPr>
        </p:nvSpPr>
        <p:spPr/>
        <p:txBody>
          <a:bodyPr/>
          <a:lstStyle/>
          <a:p>
            <a:r>
              <a:rPr lang="en-US" altLang="en-US"/>
              <a:t>Caching …</a:t>
            </a:r>
          </a:p>
        </p:txBody>
      </p:sp>
      <p:sp>
        <p:nvSpPr>
          <p:cNvPr id="15363" name="Rectangle 3">
            <a:extLst>
              <a:ext uri="{FF2B5EF4-FFF2-40B4-BE49-F238E27FC236}">
                <a16:creationId xmlns:a16="http://schemas.microsoft.com/office/drawing/2014/main" id="{89A8FEA8-8C3C-4F34-961A-2139431D1EC2}"/>
              </a:ext>
            </a:extLst>
          </p:cNvPr>
          <p:cNvSpPr>
            <a:spLocks noGrp="1" noChangeArrowheads="1"/>
          </p:cNvSpPr>
          <p:nvPr>
            <p:ph idx="1"/>
          </p:nvPr>
        </p:nvSpPr>
        <p:spPr/>
        <p:txBody>
          <a:bodyPr>
            <a:normAutofit lnSpcReduction="10000"/>
          </a:bodyPr>
          <a:lstStyle/>
          <a:p>
            <a:pPr>
              <a:lnSpc>
                <a:spcPct val="80000"/>
              </a:lnSpc>
            </a:pPr>
            <a:r>
              <a:rPr lang="nb-NO" altLang="en-US"/>
              <a:t>Dengan demikian, bila suatu saat ada pengguna yang meminta suatu layanan ke internet yang mengandung obyek-obyek yang sama dengan yang sudah pernah diminta sebelumnya, yaitu yang sudah ada dalam cache, maka proxy server akan dapat langsung memberikan obyek dari cache yang diminta kepada pengguna, tanpa harus meminta ulang ke server aslinya di internet. </a:t>
            </a:r>
          </a:p>
          <a:p>
            <a:pPr>
              <a:lnSpc>
                <a:spcPct val="80000"/>
              </a:lnSpc>
            </a:pPr>
            <a:r>
              <a:rPr lang="nb-NO" altLang="en-US"/>
              <a:t>Bila permintaan tersebut tidak dapat ditemukan dalam cache di proxy server, baru kemudian proxy server meneruskan atau memintakannya ke server aslinya di internet</a:t>
            </a:r>
            <a:r>
              <a:rPr lang="en-US" altLang="en-US"/>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77B5030-7BEA-47E5-8692-A4FCFB8D890E}"/>
              </a:ext>
            </a:extLst>
          </p:cNvPr>
          <p:cNvSpPr>
            <a:spLocks noGrp="1" noChangeArrowheads="1"/>
          </p:cNvSpPr>
          <p:nvPr>
            <p:ph type="title"/>
          </p:nvPr>
        </p:nvSpPr>
        <p:spPr/>
        <p:txBody>
          <a:bodyPr/>
          <a:lstStyle/>
          <a:p>
            <a:r>
              <a:rPr lang="en-US" altLang="en-US" dirty="0" err="1"/>
              <a:t>Dua</a:t>
            </a:r>
            <a:r>
              <a:rPr lang="en-US" altLang="en-US" dirty="0"/>
              <a:t> </a:t>
            </a:r>
            <a:r>
              <a:rPr lang="en-US" altLang="en-US" dirty="0" err="1"/>
              <a:t>Jenis</a:t>
            </a:r>
            <a:r>
              <a:rPr lang="en-US" altLang="en-US" dirty="0"/>
              <a:t> </a:t>
            </a:r>
            <a:r>
              <a:rPr lang="en-US" altLang="en-US" dirty="0" err="1"/>
              <a:t>Metode</a:t>
            </a:r>
            <a:r>
              <a:rPr lang="en-US" altLang="en-US" dirty="0"/>
              <a:t> Caching</a:t>
            </a:r>
          </a:p>
        </p:txBody>
      </p:sp>
      <p:sp>
        <p:nvSpPr>
          <p:cNvPr id="16387" name="Rectangle 3">
            <a:extLst>
              <a:ext uri="{FF2B5EF4-FFF2-40B4-BE49-F238E27FC236}">
                <a16:creationId xmlns:a16="http://schemas.microsoft.com/office/drawing/2014/main" id="{DA614EA9-6E85-4A9D-ADBD-077409BDB88D}"/>
              </a:ext>
            </a:extLst>
          </p:cNvPr>
          <p:cNvSpPr>
            <a:spLocks noGrp="1" noChangeArrowheads="1"/>
          </p:cNvSpPr>
          <p:nvPr>
            <p:ph idx="1"/>
          </p:nvPr>
        </p:nvSpPr>
        <p:spPr>
          <a:xfrm>
            <a:off x="1388246" y="2544619"/>
            <a:ext cx="6172200" cy="3398044"/>
          </a:xfrm>
        </p:spPr>
        <p:txBody>
          <a:bodyPr>
            <a:normAutofit fontScale="85000" lnSpcReduction="10000"/>
          </a:bodyPr>
          <a:lstStyle/>
          <a:p>
            <a:pPr>
              <a:lnSpc>
                <a:spcPct val="90000"/>
              </a:lnSpc>
            </a:pPr>
            <a:r>
              <a:rPr lang="en-GB" altLang="en-US" dirty="0"/>
              <a:t>object yang </a:t>
            </a:r>
            <a:r>
              <a:rPr lang="en-GB" altLang="en-US" dirty="0" err="1"/>
              <a:t>disimpan</a:t>
            </a:r>
            <a:r>
              <a:rPr lang="en-GB" altLang="en-US" dirty="0"/>
              <a:t> </a:t>
            </a:r>
            <a:r>
              <a:rPr lang="en-GB" altLang="en-US" dirty="0" err="1"/>
              <a:t>dalam</a:t>
            </a:r>
            <a:r>
              <a:rPr lang="en-GB" altLang="en-US" dirty="0"/>
              <a:t> cache </a:t>
            </a:r>
            <a:r>
              <a:rPr lang="en-GB" altLang="en-US" dirty="0" err="1"/>
              <a:t>bisa</a:t>
            </a:r>
            <a:r>
              <a:rPr lang="en-GB" altLang="en-US" dirty="0"/>
              <a:t> </a:t>
            </a:r>
            <a:r>
              <a:rPr lang="en-GB" altLang="en-US" dirty="0" err="1"/>
              <a:t>saja</a:t>
            </a:r>
            <a:r>
              <a:rPr lang="en-GB" altLang="en-US" dirty="0"/>
              <a:t> </a:t>
            </a:r>
            <a:r>
              <a:rPr lang="en-GB" altLang="en-US" dirty="0" err="1"/>
              <a:t>mencapai</a:t>
            </a:r>
            <a:r>
              <a:rPr lang="en-GB" altLang="en-US" dirty="0"/>
              <a:t> expired, </a:t>
            </a:r>
            <a:r>
              <a:rPr lang="en-GB" altLang="en-US" dirty="0" err="1"/>
              <a:t>untuk</a:t>
            </a:r>
            <a:r>
              <a:rPr lang="en-GB" altLang="en-US" dirty="0"/>
              <a:t> </a:t>
            </a:r>
            <a:r>
              <a:rPr lang="en-GB" altLang="en-US" dirty="0" err="1"/>
              <a:t>memeriksanya</a:t>
            </a:r>
            <a:r>
              <a:rPr lang="en-GB" altLang="en-US" dirty="0"/>
              <a:t> </a:t>
            </a:r>
            <a:r>
              <a:rPr lang="en-GB" altLang="en-US" dirty="0" err="1"/>
              <a:t>dilakukan</a:t>
            </a:r>
            <a:r>
              <a:rPr lang="en-GB" altLang="en-US" dirty="0"/>
              <a:t> </a:t>
            </a:r>
            <a:r>
              <a:rPr lang="en-GB" altLang="en-US" dirty="0" err="1"/>
              <a:t>validasi</a:t>
            </a:r>
            <a:r>
              <a:rPr lang="en-GB" altLang="en-US" dirty="0"/>
              <a:t>. </a:t>
            </a:r>
          </a:p>
          <a:p>
            <a:pPr>
              <a:lnSpc>
                <a:spcPct val="90000"/>
              </a:lnSpc>
            </a:pPr>
            <a:r>
              <a:rPr lang="en-GB" altLang="en-US" dirty="0"/>
              <a:t>Jika </a:t>
            </a:r>
            <a:r>
              <a:rPr lang="en-GB" altLang="en-US" dirty="0" err="1"/>
              <a:t>validasi</a:t>
            </a:r>
            <a:r>
              <a:rPr lang="en-GB" altLang="en-US" dirty="0"/>
              <a:t> </a:t>
            </a:r>
            <a:r>
              <a:rPr lang="en-GB" altLang="en-US" dirty="0" err="1"/>
              <a:t>ini</a:t>
            </a:r>
            <a:r>
              <a:rPr lang="en-GB" altLang="en-US" dirty="0"/>
              <a:t> </a:t>
            </a:r>
            <a:r>
              <a:rPr lang="en-GB" altLang="en-US" dirty="0" err="1">
                <a:solidFill>
                  <a:schemeClr val="tx1"/>
                </a:solidFill>
              </a:rPr>
              <a:t>dilakukan</a:t>
            </a:r>
            <a:r>
              <a:rPr lang="en-GB" altLang="en-US" dirty="0">
                <a:solidFill>
                  <a:schemeClr val="tx1"/>
                </a:solidFill>
              </a:rPr>
              <a:t> </a:t>
            </a:r>
            <a:r>
              <a:rPr lang="en-GB" altLang="en-US" dirty="0" err="1">
                <a:solidFill>
                  <a:schemeClr val="tx1"/>
                </a:solidFill>
              </a:rPr>
              <a:t>setelah</a:t>
            </a:r>
            <a:r>
              <a:rPr lang="en-GB" altLang="en-US" dirty="0">
                <a:solidFill>
                  <a:schemeClr val="tx1"/>
                </a:solidFill>
              </a:rPr>
              <a:t> </a:t>
            </a:r>
            <a:r>
              <a:rPr lang="en-GB" altLang="en-US" dirty="0" err="1">
                <a:solidFill>
                  <a:schemeClr val="tx1"/>
                </a:solidFill>
              </a:rPr>
              <a:t>ada</a:t>
            </a:r>
            <a:r>
              <a:rPr lang="en-GB" altLang="en-US" dirty="0">
                <a:solidFill>
                  <a:schemeClr val="tx1"/>
                </a:solidFill>
              </a:rPr>
              <a:t> </a:t>
            </a:r>
            <a:r>
              <a:rPr lang="en-GB" altLang="en-US" dirty="0" err="1">
                <a:solidFill>
                  <a:schemeClr val="tx1"/>
                </a:solidFill>
              </a:rPr>
              <a:t>permintaan</a:t>
            </a:r>
            <a:r>
              <a:rPr lang="en-GB" altLang="en-US" dirty="0">
                <a:solidFill>
                  <a:schemeClr val="tx1"/>
                </a:solidFill>
              </a:rPr>
              <a:t> </a:t>
            </a:r>
            <a:r>
              <a:rPr lang="en-GB" altLang="en-US" dirty="0" err="1">
                <a:solidFill>
                  <a:schemeClr val="tx1"/>
                </a:solidFill>
              </a:rPr>
              <a:t>dari</a:t>
            </a:r>
            <a:r>
              <a:rPr lang="en-GB" altLang="en-US" dirty="0">
                <a:solidFill>
                  <a:schemeClr val="tx1"/>
                </a:solidFill>
              </a:rPr>
              <a:t> </a:t>
            </a:r>
            <a:r>
              <a:rPr lang="en-GB" altLang="en-US" dirty="0" err="1">
                <a:solidFill>
                  <a:schemeClr val="tx1"/>
                </a:solidFill>
              </a:rPr>
              <a:t>klien</a:t>
            </a:r>
            <a:r>
              <a:rPr lang="en-GB" altLang="en-US" dirty="0">
                <a:solidFill>
                  <a:schemeClr val="tx1"/>
                </a:solidFill>
              </a:rPr>
              <a:t>, </a:t>
            </a:r>
            <a:r>
              <a:rPr lang="en-GB" altLang="en-US" b="1" dirty="0" err="1">
                <a:solidFill>
                  <a:schemeClr val="tx1"/>
                </a:solidFill>
              </a:rPr>
              <a:t>metode</a:t>
            </a:r>
            <a:r>
              <a:rPr lang="en-GB" altLang="en-US" b="1" dirty="0">
                <a:solidFill>
                  <a:schemeClr val="tx1"/>
                </a:solidFill>
              </a:rPr>
              <a:t> </a:t>
            </a:r>
            <a:r>
              <a:rPr lang="en-GB" altLang="en-US" b="1" dirty="0" err="1">
                <a:solidFill>
                  <a:schemeClr val="tx1"/>
                </a:solidFill>
              </a:rPr>
              <a:t>ini</a:t>
            </a:r>
            <a:r>
              <a:rPr lang="en-GB" altLang="en-US" b="1" dirty="0">
                <a:solidFill>
                  <a:schemeClr val="tx1"/>
                </a:solidFill>
              </a:rPr>
              <a:t> </a:t>
            </a:r>
            <a:r>
              <a:rPr lang="en-GB" altLang="en-US" b="1" dirty="0" err="1">
                <a:solidFill>
                  <a:schemeClr val="tx1"/>
                </a:solidFill>
              </a:rPr>
              <a:t>disebut</a:t>
            </a:r>
            <a:r>
              <a:rPr lang="en-GB" altLang="en-US" b="1" dirty="0">
                <a:solidFill>
                  <a:schemeClr val="tx1"/>
                </a:solidFill>
              </a:rPr>
              <a:t> </a:t>
            </a:r>
            <a:r>
              <a:rPr lang="en-GB" altLang="en-US" b="1" dirty="0" err="1">
                <a:solidFill>
                  <a:schemeClr val="tx1"/>
                </a:solidFill>
              </a:rPr>
              <a:t>pasif</a:t>
            </a:r>
            <a:r>
              <a:rPr lang="en-GB" altLang="en-US" dirty="0">
                <a:solidFill>
                  <a:schemeClr val="tx1"/>
                </a:solidFill>
              </a:rPr>
              <a:t>. </a:t>
            </a:r>
          </a:p>
          <a:p>
            <a:pPr>
              <a:lnSpc>
                <a:spcPct val="90000"/>
              </a:lnSpc>
            </a:pPr>
            <a:r>
              <a:rPr lang="en-GB" altLang="en-US" dirty="0">
                <a:solidFill>
                  <a:schemeClr val="tx1"/>
                </a:solidFill>
              </a:rPr>
              <a:t>Pada </a:t>
            </a:r>
            <a:r>
              <a:rPr lang="en-GB" altLang="en-US" b="1" dirty="0">
                <a:solidFill>
                  <a:schemeClr val="tx1"/>
                </a:solidFill>
              </a:rPr>
              <a:t>caching </a:t>
            </a:r>
            <a:r>
              <a:rPr lang="en-GB" altLang="en-US" b="1" dirty="0" err="1">
                <a:solidFill>
                  <a:schemeClr val="tx1"/>
                </a:solidFill>
              </a:rPr>
              <a:t>aktif</a:t>
            </a:r>
            <a:r>
              <a:rPr lang="en-GB" altLang="en-US" b="1" dirty="0">
                <a:solidFill>
                  <a:schemeClr val="tx1"/>
                </a:solidFill>
              </a:rPr>
              <a:t>, </a:t>
            </a:r>
            <a:r>
              <a:rPr lang="en-GB" altLang="en-US" b="1" dirty="0"/>
              <a:t>c</a:t>
            </a:r>
            <a:r>
              <a:rPr lang="en-GB" altLang="en-US" dirty="0"/>
              <a:t>ache server </a:t>
            </a:r>
            <a:r>
              <a:rPr lang="en-GB" altLang="en-US" dirty="0" err="1"/>
              <a:t>mengamati</a:t>
            </a:r>
            <a:r>
              <a:rPr lang="en-GB" altLang="en-US" dirty="0"/>
              <a:t> object dan </a:t>
            </a:r>
            <a:r>
              <a:rPr lang="en-GB" altLang="en-US" dirty="0" err="1"/>
              <a:t>pola</a:t>
            </a:r>
            <a:r>
              <a:rPr lang="en-GB" altLang="en-US" dirty="0"/>
              <a:t> </a:t>
            </a:r>
            <a:r>
              <a:rPr lang="en-GB" altLang="en-US" dirty="0" err="1"/>
              <a:t>perubahannya</a:t>
            </a:r>
            <a:r>
              <a:rPr lang="en-GB" altLang="en-US" dirty="0"/>
              <a:t>. </a:t>
            </a:r>
            <a:r>
              <a:rPr lang="en-GB" altLang="en-US" dirty="0" err="1"/>
              <a:t>Misalkan</a:t>
            </a:r>
            <a:r>
              <a:rPr lang="en-GB" altLang="en-US" dirty="0"/>
              <a:t> pada </a:t>
            </a:r>
            <a:r>
              <a:rPr lang="en-GB" altLang="en-US" dirty="0" err="1"/>
              <a:t>sebuah</a:t>
            </a:r>
            <a:r>
              <a:rPr lang="en-GB" altLang="en-US" dirty="0"/>
              <a:t> object </a:t>
            </a:r>
            <a:r>
              <a:rPr lang="en-GB" altLang="en-US" dirty="0" err="1"/>
              <a:t>didapati</a:t>
            </a:r>
            <a:r>
              <a:rPr lang="en-GB" altLang="en-US" dirty="0"/>
              <a:t> </a:t>
            </a:r>
            <a:r>
              <a:rPr lang="en-GB" altLang="en-US" dirty="0" err="1"/>
              <a:t>setiap</a:t>
            </a:r>
            <a:r>
              <a:rPr lang="en-GB" altLang="en-US" dirty="0"/>
              <a:t> </a:t>
            </a:r>
            <a:r>
              <a:rPr lang="en-GB" altLang="en-US" dirty="0" err="1"/>
              <a:t>harinya</a:t>
            </a:r>
            <a:r>
              <a:rPr lang="en-GB" altLang="en-US" dirty="0"/>
              <a:t> </a:t>
            </a:r>
            <a:r>
              <a:rPr lang="en-GB" altLang="en-US" dirty="0" err="1"/>
              <a:t>berubah</a:t>
            </a:r>
            <a:r>
              <a:rPr lang="en-GB" altLang="en-US" dirty="0"/>
              <a:t> </a:t>
            </a:r>
            <a:r>
              <a:rPr lang="en-GB" altLang="en-US" dirty="0" err="1"/>
              <a:t>setiap</a:t>
            </a:r>
            <a:r>
              <a:rPr lang="en-GB" altLang="en-US" dirty="0"/>
              <a:t> jam 12 </a:t>
            </a:r>
            <a:r>
              <a:rPr lang="en-GB" altLang="en-US" dirty="0" err="1"/>
              <a:t>siang</a:t>
            </a:r>
            <a:r>
              <a:rPr lang="en-GB" altLang="en-US" dirty="0"/>
              <a:t> dan </a:t>
            </a:r>
            <a:r>
              <a:rPr lang="en-GB" altLang="en-US" dirty="0" err="1"/>
              <a:t>pengguna</a:t>
            </a:r>
            <a:r>
              <a:rPr lang="en-GB" altLang="en-US" dirty="0"/>
              <a:t> </a:t>
            </a:r>
            <a:r>
              <a:rPr lang="en-GB" altLang="en-US" dirty="0" err="1"/>
              <a:t>biasanya</a:t>
            </a:r>
            <a:r>
              <a:rPr lang="en-GB" altLang="en-US" dirty="0"/>
              <a:t> </a:t>
            </a:r>
            <a:r>
              <a:rPr lang="en-GB" altLang="en-US" dirty="0" err="1"/>
              <a:t>membacanya</a:t>
            </a:r>
            <a:r>
              <a:rPr lang="en-GB" altLang="en-US" dirty="0"/>
              <a:t> jam 14, </a:t>
            </a:r>
            <a:r>
              <a:rPr lang="en-GB" altLang="en-US" dirty="0" err="1"/>
              <a:t>maka</a:t>
            </a:r>
            <a:r>
              <a:rPr lang="en-GB" altLang="en-US" dirty="0"/>
              <a:t> cache server </a:t>
            </a:r>
            <a:r>
              <a:rPr lang="en-GB" altLang="en-US" dirty="0" err="1"/>
              <a:t>tanpa</a:t>
            </a:r>
            <a:r>
              <a:rPr lang="en-GB" altLang="en-US" dirty="0"/>
              <a:t> </a:t>
            </a:r>
            <a:r>
              <a:rPr lang="en-GB" altLang="en-US" dirty="0" err="1"/>
              <a:t>diminta</a:t>
            </a:r>
            <a:r>
              <a:rPr lang="en-GB" altLang="en-US" dirty="0"/>
              <a:t> </a:t>
            </a:r>
            <a:r>
              <a:rPr lang="en-GB" altLang="en-US" dirty="0" err="1"/>
              <a:t>klien</a:t>
            </a:r>
            <a:r>
              <a:rPr lang="en-GB" altLang="en-US" dirty="0"/>
              <a:t> </a:t>
            </a:r>
            <a:r>
              <a:rPr lang="en-GB" altLang="en-US" dirty="0" err="1"/>
              <a:t>akan</a:t>
            </a:r>
            <a:r>
              <a:rPr lang="en-GB" altLang="en-US" dirty="0"/>
              <a:t> </a:t>
            </a:r>
            <a:r>
              <a:rPr lang="en-GB" altLang="en-US" dirty="0" err="1"/>
              <a:t>memperbaharui</a:t>
            </a:r>
            <a:r>
              <a:rPr lang="en-GB" altLang="en-US" dirty="0"/>
              <a:t> object </a:t>
            </a:r>
            <a:r>
              <a:rPr lang="en-GB" altLang="en-US" dirty="0" err="1"/>
              <a:t>tersebut</a:t>
            </a:r>
            <a:r>
              <a:rPr lang="en-GB" altLang="en-US" dirty="0"/>
              <a:t> </a:t>
            </a:r>
            <a:r>
              <a:rPr lang="en-GB" altLang="en-US" dirty="0" err="1"/>
              <a:t>antara</a:t>
            </a:r>
            <a:r>
              <a:rPr lang="en-GB" altLang="en-US" dirty="0"/>
              <a:t> jam 12 dan 14 </a:t>
            </a:r>
            <a:r>
              <a:rPr lang="en-GB" altLang="en-US" dirty="0" err="1"/>
              <a:t>siang</a:t>
            </a:r>
            <a:r>
              <a:rPr lang="en-GB" altLang="en-US" dirty="0"/>
              <a:t>, </a:t>
            </a:r>
            <a:r>
              <a:rPr lang="en-GB" altLang="en-US" dirty="0" err="1"/>
              <a:t>dengan</a:t>
            </a:r>
            <a:r>
              <a:rPr lang="en-GB" altLang="en-US" dirty="0"/>
              <a:t> </a:t>
            </a:r>
            <a:r>
              <a:rPr lang="en-GB" altLang="en-US" dirty="0" err="1"/>
              <a:t>cara</a:t>
            </a:r>
            <a:r>
              <a:rPr lang="en-GB" altLang="en-US" dirty="0"/>
              <a:t> update </a:t>
            </a:r>
            <a:r>
              <a:rPr lang="en-GB" altLang="en-US" dirty="0" err="1"/>
              <a:t>otomatis</a:t>
            </a:r>
            <a:r>
              <a:rPr lang="en-GB" altLang="en-US" dirty="0"/>
              <a:t> </a:t>
            </a:r>
            <a:r>
              <a:rPr lang="en-GB" altLang="en-US" dirty="0" err="1"/>
              <a:t>ini</a:t>
            </a:r>
            <a:r>
              <a:rPr lang="en-GB" altLang="en-US" dirty="0"/>
              <a:t> </a:t>
            </a:r>
            <a:r>
              <a:rPr lang="en-GB" altLang="en-US" dirty="0" err="1"/>
              <a:t>waktu</a:t>
            </a:r>
            <a:r>
              <a:rPr lang="en-GB" altLang="en-US" dirty="0"/>
              <a:t> yang </a:t>
            </a:r>
            <a:r>
              <a:rPr lang="en-GB" altLang="en-US" dirty="0" err="1"/>
              <a:t>dibutuhkan</a:t>
            </a:r>
            <a:r>
              <a:rPr lang="en-GB" altLang="en-US" dirty="0"/>
              <a:t> </a:t>
            </a:r>
            <a:r>
              <a:rPr lang="en-GB" altLang="en-US" dirty="0" err="1"/>
              <a:t>pengguna</a:t>
            </a:r>
            <a:r>
              <a:rPr lang="en-GB" altLang="en-US" dirty="0"/>
              <a:t> </a:t>
            </a:r>
            <a:r>
              <a:rPr lang="en-GB" altLang="en-US" dirty="0" err="1"/>
              <a:t>untuk</a:t>
            </a:r>
            <a:r>
              <a:rPr lang="en-GB" altLang="en-US" dirty="0"/>
              <a:t> </a:t>
            </a:r>
            <a:r>
              <a:rPr lang="en-GB" altLang="en-US" dirty="0" err="1"/>
              <a:t>mendapatkan</a:t>
            </a:r>
            <a:r>
              <a:rPr lang="en-GB" altLang="en-US" dirty="0"/>
              <a:t> object yang fresh </a:t>
            </a:r>
            <a:r>
              <a:rPr lang="en-GB" altLang="en-US" dirty="0" err="1"/>
              <a:t>akan</a:t>
            </a:r>
            <a:r>
              <a:rPr lang="en-GB" altLang="en-US" dirty="0"/>
              <a:t> </a:t>
            </a:r>
            <a:r>
              <a:rPr lang="en-GB" altLang="en-US" dirty="0" err="1"/>
              <a:t>semakin</a:t>
            </a:r>
            <a:r>
              <a:rPr lang="en-GB" altLang="en-US" dirty="0"/>
              <a:t> </a:t>
            </a:r>
            <a:r>
              <a:rPr lang="en-GB" altLang="en-US" dirty="0" err="1"/>
              <a:t>sedikit</a:t>
            </a:r>
            <a:r>
              <a:rPr lang="en-GB" altLang="en-US" dirty="0"/>
              <a:t>.</a:t>
            </a: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098902C-DD2F-4AAC-86E8-9E87B9F621D6}"/>
              </a:ext>
            </a:extLst>
          </p:cNvPr>
          <p:cNvSpPr>
            <a:spLocks noGrp="1" noChangeArrowheads="1"/>
          </p:cNvSpPr>
          <p:nvPr>
            <p:ph type="title"/>
          </p:nvPr>
        </p:nvSpPr>
        <p:spPr/>
        <p:txBody>
          <a:bodyPr/>
          <a:lstStyle/>
          <a:p>
            <a:r>
              <a:rPr lang="en-US" altLang="en-US"/>
              <a:t>Proses Penghapusan Cache</a:t>
            </a:r>
          </a:p>
        </p:txBody>
      </p:sp>
      <p:sp>
        <p:nvSpPr>
          <p:cNvPr id="17411" name="Rectangle 3">
            <a:extLst>
              <a:ext uri="{FF2B5EF4-FFF2-40B4-BE49-F238E27FC236}">
                <a16:creationId xmlns:a16="http://schemas.microsoft.com/office/drawing/2014/main" id="{853B2142-7070-4302-9DEA-6BA35EE4CF73}"/>
              </a:ext>
            </a:extLst>
          </p:cNvPr>
          <p:cNvSpPr>
            <a:spLocks noGrp="1" noChangeArrowheads="1"/>
          </p:cNvSpPr>
          <p:nvPr>
            <p:ph idx="1"/>
          </p:nvPr>
        </p:nvSpPr>
        <p:spPr/>
        <p:txBody>
          <a:bodyPr>
            <a:normAutofit lnSpcReduction="10000"/>
          </a:bodyPr>
          <a:lstStyle/>
          <a:p>
            <a:r>
              <a:rPr lang="en-GB" altLang="en-US" dirty="0"/>
              <a:t>Pada </a:t>
            </a:r>
            <a:r>
              <a:rPr lang="en-GB" altLang="en-US" dirty="0" err="1"/>
              <a:t>kondisi</a:t>
            </a:r>
            <a:r>
              <a:rPr lang="en-GB" altLang="en-US" dirty="0"/>
              <a:t> </a:t>
            </a:r>
            <a:r>
              <a:rPr lang="en-GB" altLang="en-US" dirty="0" err="1"/>
              <a:t>tertentu</a:t>
            </a:r>
            <a:r>
              <a:rPr lang="en-GB" altLang="en-US" dirty="0"/>
              <a:t>, </a:t>
            </a:r>
            <a:r>
              <a:rPr lang="en-GB" altLang="en-US" dirty="0" err="1"/>
              <a:t>kapasitas</a:t>
            </a:r>
            <a:r>
              <a:rPr lang="en-GB" altLang="en-US" dirty="0"/>
              <a:t> </a:t>
            </a:r>
            <a:r>
              <a:rPr lang="en-GB" altLang="en-US" dirty="0" err="1"/>
              <a:t>penyimpanan</a:t>
            </a:r>
            <a:r>
              <a:rPr lang="en-GB" altLang="en-US" dirty="0"/>
              <a:t> </a:t>
            </a:r>
            <a:r>
              <a:rPr lang="en-GB" altLang="en-US" dirty="0" err="1"/>
              <a:t>akan</a:t>
            </a:r>
            <a:r>
              <a:rPr lang="en-GB" altLang="en-US" dirty="0"/>
              <a:t> </a:t>
            </a:r>
            <a:r>
              <a:rPr lang="en-GB" altLang="en-US" dirty="0" err="1"/>
              <a:t>terkuras</a:t>
            </a:r>
            <a:r>
              <a:rPr lang="en-GB" altLang="en-US" dirty="0"/>
              <a:t> </a:t>
            </a:r>
            <a:r>
              <a:rPr lang="en-GB" altLang="en-US" dirty="0" err="1"/>
              <a:t>habis</a:t>
            </a:r>
            <a:r>
              <a:rPr lang="en-GB" altLang="en-US" dirty="0"/>
              <a:t> oleh object. </a:t>
            </a:r>
          </a:p>
          <a:p>
            <a:r>
              <a:rPr lang="en-GB" altLang="en-US" dirty="0" err="1"/>
              <a:t>Studi</a:t>
            </a:r>
            <a:r>
              <a:rPr lang="en-GB" altLang="en-US" dirty="0"/>
              <a:t> </a:t>
            </a:r>
            <a:r>
              <a:rPr lang="en-GB" altLang="en-US" dirty="0" err="1"/>
              <a:t>kasus</a:t>
            </a:r>
            <a:r>
              <a:rPr lang="en-GB" altLang="en-US" dirty="0"/>
              <a:t> proxy server </a:t>
            </a:r>
            <a:r>
              <a:rPr lang="en-GB" altLang="en-US" dirty="0" err="1"/>
              <a:t>berbasis</a:t>
            </a:r>
            <a:r>
              <a:rPr lang="en-GB" altLang="en-US" dirty="0"/>
              <a:t> </a:t>
            </a:r>
            <a:r>
              <a:rPr lang="en-GB" altLang="en-US" dirty="0" err="1"/>
              <a:t>linux</a:t>
            </a:r>
            <a:endParaRPr lang="en-GB" altLang="en-US" dirty="0"/>
          </a:p>
          <a:p>
            <a:pPr lvl="1"/>
            <a:r>
              <a:rPr lang="en-GB" altLang="en-US" dirty="0"/>
              <a:t>Ada </a:t>
            </a:r>
            <a:r>
              <a:rPr lang="en-GB" altLang="en-US" dirty="0" err="1"/>
              <a:t>beberapa</a:t>
            </a:r>
            <a:r>
              <a:rPr lang="en-GB" altLang="en-US" dirty="0"/>
              <a:t> </a:t>
            </a:r>
            <a:r>
              <a:rPr lang="en-GB" altLang="en-US" dirty="0" err="1"/>
              <a:t>metode</a:t>
            </a:r>
            <a:r>
              <a:rPr lang="en-GB" altLang="en-US" dirty="0"/>
              <a:t> </a:t>
            </a:r>
            <a:r>
              <a:rPr lang="en-GB" altLang="en-US" dirty="0" err="1"/>
              <a:t>penghapusan</a:t>
            </a:r>
            <a:r>
              <a:rPr lang="en-GB" altLang="en-US" dirty="0"/>
              <a:t> </a:t>
            </a:r>
            <a:r>
              <a:rPr lang="en-GB" altLang="en-US" dirty="0" err="1"/>
              <a:t>untuk</a:t>
            </a:r>
            <a:r>
              <a:rPr lang="en-GB" altLang="en-US" dirty="0"/>
              <a:t> </a:t>
            </a:r>
            <a:r>
              <a:rPr lang="en-GB" altLang="en-US" dirty="0" err="1"/>
              <a:t>menjaga</a:t>
            </a:r>
            <a:r>
              <a:rPr lang="en-GB" altLang="en-US" dirty="0"/>
              <a:t> </a:t>
            </a:r>
            <a:r>
              <a:rPr lang="en-GB" altLang="en-US" dirty="0" err="1"/>
              <a:t>kapasitas</a:t>
            </a:r>
            <a:r>
              <a:rPr lang="en-GB" altLang="en-US" dirty="0"/>
              <a:t> </a:t>
            </a:r>
            <a:r>
              <a:rPr lang="en-GB" altLang="en-US" dirty="0" err="1"/>
              <a:t>tetap</a:t>
            </a:r>
            <a:r>
              <a:rPr lang="en-GB" altLang="en-US" dirty="0"/>
              <a:t> </a:t>
            </a:r>
            <a:r>
              <a:rPr lang="en-GB" altLang="en-US" dirty="0" err="1"/>
              <a:t>terjaga</a:t>
            </a:r>
            <a:r>
              <a:rPr lang="en-GB" altLang="en-US" dirty="0"/>
              <a:t>, </a:t>
            </a:r>
            <a:r>
              <a:rPr lang="en-GB" altLang="en-US" dirty="0" err="1"/>
              <a:t>sesuai</a:t>
            </a:r>
            <a:r>
              <a:rPr lang="en-GB" altLang="en-US" dirty="0"/>
              <a:t> </a:t>
            </a:r>
            <a:r>
              <a:rPr lang="en-GB" altLang="en-US" dirty="0" err="1"/>
              <a:t>dengan</a:t>
            </a:r>
            <a:r>
              <a:rPr lang="en-GB" altLang="en-US" dirty="0"/>
              <a:t> </a:t>
            </a:r>
            <a:r>
              <a:rPr lang="en-GB" altLang="en-US" dirty="0" err="1"/>
              <a:t>konfigurasi</a:t>
            </a:r>
            <a:r>
              <a:rPr lang="en-GB" altLang="en-US" dirty="0"/>
              <a:t> yang </a:t>
            </a:r>
            <a:r>
              <a:rPr lang="en-GB" altLang="en-US" dirty="0" err="1"/>
              <a:t>telah</a:t>
            </a:r>
            <a:r>
              <a:rPr lang="en-GB" altLang="en-US" dirty="0"/>
              <a:t> </a:t>
            </a:r>
            <a:r>
              <a:rPr lang="en-GB" altLang="en-US" dirty="0" err="1"/>
              <a:t>ditetapkan</a:t>
            </a:r>
            <a:r>
              <a:rPr lang="en-GB" altLang="en-US" dirty="0"/>
              <a:t>. </a:t>
            </a:r>
          </a:p>
          <a:p>
            <a:pPr lvl="1"/>
            <a:r>
              <a:rPr lang="en-GB" altLang="en-US" dirty="0" err="1"/>
              <a:t>Penghapusan</a:t>
            </a:r>
            <a:r>
              <a:rPr lang="en-GB" altLang="en-US" dirty="0"/>
              <a:t> </a:t>
            </a:r>
            <a:r>
              <a:rPr lang="en-GB" altLang="en-US" dirty="0" err="1"/>
              <a:t>didasarkan</a:t>
            </a:r>
            <a:r>
              <a:rPr lang="en-GB" altLang="en-US" dirty="0"/>
              <a:t> pada </a:t>
            </a:r>
            <a:r>
              <a:rPr lang="en-GB" altLang="en-US" dirty="0" err="1"/>
              <a:t>umur</a:t>
            </a:r>
            <a:r>
              <a:rPr lang="en-GB" altLang="en-US" dirty="0"/>
              <a:t> dan </a:t>
            </a:r>
            <a:r>
              <a:rPr lang="en-GB" altLang="en-US" dirty="0" err="1"/>
              <a:t>kepopuleran</a:t>
            </a:r>
            <a:r>
              <a:rPr lang="en-GB" altLang="en-US" dirty="0"/>
              <a:t>, </a:t>
            </a:r>
            <a:r>
              <a:rPr lang="en-GB" altLang="en-US" dirty="0" err="1"/>
              <a:t>semakin</a:t>
            </a:r>
            <a:r>
              <a:rPr lang="en-GB" altLang="en-US" dirty="0"/>
              <a:t> </a:t>
            </a:r>
            <a:r>
              <a:rPr lang="en-GB" altLang="en-US" dirty="0" err="1"/>
              <a:t>tua</a:t>
            </a:r>
            <a:r>
              <a:rPr lang="en-GB" altLang="en-US" dirty="0"/>
              <a:t> </a:t>
            </a:r>
            <a:r>
              <a:rPr lang="en-GB" altLang="en-US" dirty="0" err="1"/>
              <a:t>umur</a:t>
            </a:r>
            <a:r>
              <a:rPr lang="en-GB" altLang="en-US" dirty="0"/>
              <a:t> object </a:t>
            </a:r>
            <a:r>
              <a:rPr lang="en-GB" altLang="en-US" dirty="0" err="1"/>
              <a:t>akan</a:t>
            </a:r>
            <a:r>
              <a:rPr lang="en-GB" altLang="en-US" dirty="0"/>
              <a:t> </a:t>
            </a:r>
            <a:r>
              <a:rPr lang="en-GB" altLang="en-US" dirty="0" err="1"/>
              <a:t>tinggi</a:t>
            </a:r>
            <a:r>
              <a:rPr lang="en-GB" altLang="en-US" dirty="0"/>
              <a:t> </a:t>
            </a:r>
            <a:r>
              <a:rPr lang="en-GB" altLang="en-US" dirty="0" err="1"/>
              <a:t>prioritasnya</a:t>
            </a:r>
            <a:r>
              <a:rPr lang="en-GB" altLang="en-US" dirty="0"/>
              <a:t> </a:t>
            </a:r>
            <a:r>
              <a:rPr lang="en-GB" altLang="en-US" dirty="0" err="1"/>
              <a:t>untuk</a:t>
            </a:r>
            <a:r>
              <a:rPr lang="en-GB" altLang="en-US" dirty="0"/>
              <a:t> </a:t>
            </a:r>
            <a:r>
              <a:rPr lang="en-GB" altLang="en-US" dirty="0" err="1"/>
              <a:t>dihapus</a:t>
            </a:r>
            <a:r>
              <a:rPr lang="en-GB" altLang="en-US" dirty="0"/>
              <a:t>. Dan juga </a:t>
            </a:r>
            <a:r>
              <a:rPr lang="en-GB" altLang="en-US" dirty="0" err="1"/>
              <a:t>untuk</a:t>
            </a:r>
            <a:r>
              <a:rPr lang="en-GB" altLang="en-US" dirty="0"/>
              <a:t> object yang </a:t>
            </a:r>
            <a:r>
              <a:rPr lang="en-GB" altLang="en-US" dirty="0" err="1"/>
              <a:t>tidak</a:t>
            </a:r>
            <a:r>
              <a:rPr lang="en-GB" altLang="en-US" dirty="0"/>
              <a:t> popular </a:t>
            </a:r>
            <a:r>
              <a:rPr lang="en-GB" altLang="en-US" dirty="0" err="1"/>
              <a:t>akan</a:t>
            </a:r>
            <a:r>
              <a:rPr lang="en-GB" altLang="en-US" dirty="0"/>
              <a:t> </a:t>
            </a:r>
            <a:r>
              <a:rPr lang="en-GB" altLang="en-US" dirty="0" err="1"/>
              <a:t>lebih</a:t>
            </a:r>
            <a:r>
              <a:rPr lang="en-GB" altLang="en-US" dirty="0"/>
              <a:t> </a:t>
            </a:r>
            <a:r>
              <a:rPr lang="en-GB" altLang="en-US" dirty="0" err="1"/>
              <a:t>cepat</a:t>
            </a:r>
            <a:r>
              <a:rPr lang="en-GB" altLang="en-US" dirty="0"/>
              <a:t> </a:t>
            </a:r>
            <a:r>
              <a:rPr lang="en-GB" altLang="en-US" dirty="0" err="1"/>
              <a:t>dihapus</a:t>
            </a:r>
            <a:r>
              <a:rPr lang="en-GB" altLang="en-US" dirty="0"/>
              <a:t> juga.</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CB4D2DD-90C3-419C-9035-53EFE9551F57}"/>
              </a:ext>
            </a:extLst>
          </p:cNvPr>
          <p:cNvSpPr>
            <a:spLocks noGrp="1" noChangeArrowheads="1"/>
          </p:cNvSpPr>
          <p:nvPr>
            <p:ph type="title"/>
          </p:nvPr>
        </p:nvSpPr>
        <p:spPr/>
        <p:txBody>
          <a:bodyPr/>
          <a:lstStyle/>
          <a:p>
            <a:r>
              <a:rPr lang="en-US" altLang="en-US"/>
              <a:t>Transparent Proxy</a:t>
            </a:r>
          </a:p>
        </p:txBody>
      </p:sp>
      <p:sp>
        <p:nvSpPr>
          <p:cNvPr id="25603" name="Rectangle 3">
            <a:extLst>
              <a:ext uri="{FF2B5EF4-FFF2-40B4-BE49-F238E27FC236}">
                <a16:creationId xmlns:a16="http://schemas.microsoft.com/office/drawing/2014/main" id="{BFB83C7F-E5A6-4B73-95B7-5EC04EACABB4}"/>
              </a:ext>
            </a:extLst>
          </p:cNvPr>
          <p:cNvSpPr>
            <a:spLocks noGrp="1" noChangeArrowheads="1"/>
          </p:cNvSpPr>
          <p:nvPr>
            <p:ph idx="1"/>
          </p:nvPr>
        </p:nvSpPr>
        <p:spPr/>
        <p:txBody>
          <a:bodyPr>
            <a:normAutofit lnSpcReduction="10000"/>
          </a:bodyPr>
          <a:lstStyle/>
          <a:p>
            <a:pPr>
              <a:lnSpc>
                <a:spcPct val="90000"/>
              </a:lnSpc>
            </a:pPr>
            <a:r>
              <a:rPr lang="en-GB" altLang="en-US" sz="1800" dirty="0" err="1"/>
              <a:t>Secara</a:t>
            </a:r>
            <a:r>
              <a:rPr lang="en-GB" altLang="en-US" sz="1800" dirty="0"/>
              <a:t> </a:t>
            </a:r>
            <a:r>
              <a:rPr lang="en-GB" altLang="en-US" sz="1800" dirty="0" err="1"/>
              <a:t>umum</a:t>
            </a:r>
            <a:r>
              <a:rPr lang="en-GB" altLang="en-US" sz="1800" dirty="0"/>
              <a:t>, </a:t>
            </a:r>
            <a:r>
              <a:rPr lang="en-GB" altLang="en-US" sz="1800" dirty="0" err="1"/>
              <a:t>jaringan</a:t>
            </a:r>
            <a:r>
              <a:rPr lang="en-GB" altLang="en-US" sz="1800" dirty="0"/>
              <a:t> yang </a:t>
            </a:r>
            <a:r>
              <a:rPr lang="en-GB" altLang="en-US" sz="1800" dirty="0" err="1"/>
              <a:t>menerapkan</a:t>
            </a:r>
            <a:r>
              <a:rPr lang="en-GB" altLang="en-US" sz="1800" dirty="0"/>
              <a:t> proxy server </a:t>
            </a:r>
            <a:r>
              <a:rPr lang="en-GB" altLang="en-US" sz="1800" dirty="0" err="1"/>
              <a:t>sebagai</a:t>
            </a:r>
            <a:r>
              <a:rPr lang="en-GB" altLang="en-US" sz="1800" dirty="0"/>
              <a:t> gateway, proxy server </a:t>
            </a:r>
            <a:r>
              <a:rPr lang="en-GB" altLang="en-US" sz="1800" dirty="0" err="1"/>
              <a:t>tersebut</a:t>
            </a:r>
            <a:r>
              <a:rPr lang="en-GB" altLang="en-US" sz="1800" dirty="0"/>
              <a:t> </a:t>
            </a:r>
            <a:r>
              <a:rPr lang="en-GB" altLang="en-US" sz="1800" dirty="0" err="1"/>
              <a:t>harus</a:t>
            </a:r>
            <a:r>
              <a:rPr lang="en-GB" altLang="en-US" sz="1800" dirty="0"/>
              <a:t> </a:t>
            </a:r>
            <a:r>
              <a:rPr lang="en-GB" altLang="en-US" sz="1800" dirty="0" err="1"/>
              <a:t>disetting</a:t>
            </a:r>
            <a:r>
              <a:rPr lang="en-GB" altLang="en-US" sz="1800" dirty="0"/>
              <a:t> pada </a:t>
            </a:r>
            <a:r>
              <a:rPr lang="en-GB" altLang="en-US" sz="1800" dirty="0" err="1"/>
              <a:t>tiap-tiap</a:t>
            </a:r>
            <a:r>
              <a:rPr lang="en-GB" altLang="en-US" sz="1800" dirty="0"/>
              <a:t> client </a:t>
            </a:r>
            <a:r>
              <a:rPr lang="en-GB" altLang="en-US" sz="1800" dirty="0" err="1"/>
              <a:t>seperti</a:t>
            </a:r>
            <a:r>
              <a:rPr lang="en-GB" altLang="en-US" sz="1800" dirty="0"/>
              <a:t> gateway  </a:t>
            </a:r>
          </a:p>
          <a:p>
            <a:pPr>
              <a:lnSpc>
                <a:spcPct val="90000"/>
              </a:lnSpc>
            </a:pPr>
            <a:r>
              <a:rPr lang="en-GB" altLang="en-US" sz="1800" dirty="0"/>
              <a:t>Salah </a:t>
            </a:r>
            <a:r>
              <a:rPr lang="en-GB" altLang="en-US" sz="1800" dirty="0" err="1"/>
              <a:t>satu</a:t>
            </a:r>
            <a:r>
              <a:rPr lang="en-GB" altLang="en-US" sz="1800" dirty="0"/>
              <a:t> </a:t>
            </a:r>
            <a:r>
              <a:rPr lang="en-GB" altLang="en-US" sz="1800" dirty="0" err="1"/>
              <a:t>kompleksitas</a:t>
            </a:r>
            <a:r>
              <a:rPr lang="en-GB" altLang="en-US" sz="1800" dirty="0"/>
              <a:t> </a:t>
            </a:r>
            <a:r>
              <a:rPr lang="en-GB" altLang="en-US" sz="1800" dirty="0" err="1"/>
              <a:t>dari</a:t>
            </a:r>
            <a:r>
              <a:rPr lang="en-GB" altLang="en-US" sz="1800" dirty="0"/>
              <a:t> proxy pada level </a:t>
            </a:r>
            <a:r>
              <a:rPr lang="en-GB" altLang="en-US" sz="1800" dirty="0" err="1"/>
              <a:t>aplikasi</a:t>
            </a:r>
            <a:r>
              <a:rPr lang="en-GB" altLang="en-US" sz="1800" dirty="0"/>
              <a:t> </a:t>
            </a:r>
            <a:r>
              <a:rPr lang="en-GB" altLang="en-US" sz="1800" dirty="0" err="1"/>
              <a:t>adalah</a:t>
            </a:r>
            <a:r>
              <a:rPr lang="en-GB" altLang="en-US" sz="1800" dirty="0"/>
              <a:t> </a:t>
            </a:r>
            <a:r>
              <a:rPr lang="en-GB" altLang="en-US" sz="1800" dirty="0" err="1"/>
              <a:t>bahwa</a:t>
            </a:r>
            <a:r>
              <a:rPr lang="en-GB" altLang="en-US" sz="1800" dirty="0"/>
              <a:t> pada </a:t>
            </a:r>
            <a:r>
              <a:rPr lang="en-GB" altLang="en-US" sz="1800" dirty="0" err="1"/>
              <a:t>sisi</a:t>
            </a:r>
            <a:r>
              <a:rPr lang="en-GB" altLang="en-US" sz="1800" dirty="0"/>
              <a:t> </a:t>
            </a:r>
            <a:r>
              <a:rPr lang="en-GB" altLang="en-US" sz="1800" dirty="0" err="1"/>
              <a:t>pengguna</a:t>
            </a:r>
            <a:r>
              <a:rPr lang="en-GB" altLang="en-US" sz="1800" dirty="0"/>
              <a:t> </a:t>
            </a:r>
            <a:r>
              <a:rPr lang="en-GB" altLang="en-US" sz="1800" dirty="0" err="1"/>
              <a:t>harus</a:t>
            </a:r>
            <a:r>
              <a:rPr lang="en-GB" altLang="en-US" sz="1800" dirty="0"/>
              <a:t> </a:t>
            </a:r>
            <a:r>
              <a:rPr lang="en-GB" altLang="en-US" sz="1800" dirty="0" err="1"/>
              <a:t>dilakukan</a:t>
            </a:r>
            <a:r>
              <a:rPr lang="en-GB" altLang="en-US" sz="1800" dirty="0"/>
              <a:t> </a:t>
            </a:r>
            <a:r>
              <a:rPr lang="en-GB" altLang="en-US" sz="1800" dirty="0" err="1"/>
              <a:t>konfigurasi</a:t>
            </a:r>
            <a:r>
              <a:rPr lang="en-GB" altLang="en-US" sz="1800" dirty="0"/>
              <a:t> yang </a:t>
            </a:r>
            <a:r>
              <a:rPr lang="en-GB" altLang="en-US" sz="1800" dirty="0" err="1"/>
              <a:t>spesifik</a:t>
            </a:r>
            <a:r>
              <a:rPr lang="en-GB" altLang="en-US" sz="1800" dirty="0"/>
              <a:t> </a:t>
            </a:r>
            <a:r>
              <a:rPr lang="en-GB" altLang="en-US" sz="1800" dirty="0" err="1"/>
              <a:t>untuk</a:t>
            </a:r>
            <a:r>
              <a:rPr lang="en-GB" altLang="en-US" sz="1800" dirty="0"/>
              <a:t> </a:t>
            </a:r>
            <a:r>
              <a:rPr lang="en-GB" altLang="en-US" sz="1800" dirty="0" err="1"/>
              <a:t>suatu</a:t>
            </a:r>
            <a:r>
              <a:rPr lang="en-GB" altLang="en-US" sz="1800" dirty="0"/>
              <a:t> proxy </a:t>
            </a:r>
            <a:r>
              <a:rPr lang="en-GB" altLang="en-US" sz="1800" dirty="0" err="1"/>
              <a:t>tertentu</a:t>
            </a:r>
            <a:r>
              <a:rPr lang="en-GB" altLang="en-US" sz="1800" dirty="0"/>
              <a:t> agar </a:t>
            </a:r>
            <a:r>
              <a:rPr lang="en-GB" altLang="en-US" sz="1800" dirty="0" err="1"/>
              <a:t>bisa</a:t>
            </a:r>
            <a:r>
              <a:rPr lang="en-GB" altLang="en-US" sz="1800" dirty="0"/>
              <a:t> </a:t>
            </a:r>
            <a:r>
              <a:rPr lang="en-GB" altLang="en-US" sz="1800" dirty="0" err="1"/>
              <a:t>menggunakan</a:t>
            </a:r>
            <a:r>
              <a:rPr lang="en-GB" altLang="en-US" sz="1800" dirty="0"/>
              <a:t> </a:t>
            </a:r>
            <a:r>
              <a:rPr lang="en-GB" altLang="en-US" sz="1800" dirty="0" err="1"/>
              <a:t>layanan</a:t>
            </a:r>
            <a:r>
              <a:rPr lang="en-GB" altLang="en-US" sz="1800" dirty="0"/>
              <a:t> </a:t>
            </a:r>
            <a:r>
              <a:rPr lang="en-GB" altLang="en-US" sz="1800" dirty="0" err="1"/>
              <a:t>dari</a:t>
            </a:r>
            <a:r>
              <a:rPr lang="en-GB" altLang="en-US" sz="1800" dirty="0"/>
              <a:t> </a:t>
            </a:r>
            <a:r>
              <a:rPr lang="en-GB" altLang="en-US" sz="1800" dirty="0" err="1"/>
              <a:t>suatu</a:t>
            </a:r>
            <a:r>
              <a:rPr lang="en-GB" altLang="en-US" sz="1800" dirty="0"/>
              <a:t> proxy server</a:t>
            </a:r>
            <a:r>
              <a:rPr lang="en-US" altLang="en-US" sz="1800" dirty="0"/>
              <a:t> </a:t>
            </a:r>
          </a:p>
          <a:p>
            <a:pPr>
              <a:lnSpc>
                <a:spcPct val="90000"/>
              </a:lnSpc>
            </a:pPr>
            <a:r>
              <a:rPr lang="en-GB" altLang="en-US" sz="1800" dirty="0"/>
              <a:t>Agar </a:t>
            </a:r>
            <a:r>
              <a:rPr lang="en-GB" altLang="en-US" sz="1800" dirty="0" err="1"/>
              <a:t>pengguna</a:t>
            </a:r>
            <a:r>
              <a:rPr lang="en-GB" altLang="en-US" sz="1800" dirty="0"/>
              <a:t> </a:t>
            </a:r>
            <a:r>
              <a:rPr lang="en-GB" altLang="en-US" sz="1800" dirty="0" err="1"/>
              <a:t>tidak</a:t>
            </a:r>
            <a:r>
              <a:rPr lang="en-GB" altLang="en-US" sz="1800" dirty="0"/>
              <a:t> </a:t>
            </a:r>
            <a:r>
              <a:rPr lang="en-GB" altLang="en-US" sz="1800" dirty="0" err="1"/>
              <a:t>harus</a:t>
            </a:r>
            <a:r>
              <a:rPr lang="en-GB" altLang="en-US" sz="1800" dirty="0"/>
              <a:t> </a:t>
            </a:r>
            <a:r>
              <a:rPr lang="en-GB" altLang="en-US" sz="1800" dirty="0" err="1"/>
              <a:t>melakukan</a:t>
            </a:r>
            <a:r>
              <a:rPr lang="en-GB" altLang="en-US" sz="1800" dirty="0"/>
              <a:t> </a:t>
            </a:r>
            <a:r>
              <a:rPr lang="en-GB" altLang="en-US" sz="1800" dirty="0" err="1"/>
              <a:t>konfigurasi</a:t>
            </a:r>
            <a:r>
              <a:rPr lang="en-GB" altLang="en-US" sz="1800" dirty="0"/>
              <a:t> </a:t>
            </a:r>
            <a:r>
              <a:rPr lang="en-GB" altLang="en-US" sz="1800" dirty="0" err="1"/>
              <a:t>khusus</a:t>
            </a:r>
            <a:r>
              <a:rPr lang="en-GB" altLang="en-US" sz="1800" dirty="0"/>
              <a:t>, </a:t>
            </a:r>
            <a:r>
              <a:rPr lang="en-GB" altLang="en-US" sz="1800" dirty="0" err="1"/>
              <a:t>bisa</a:t>
            </a:r>
            <a:r>
              <a:rPr lang="en-GB" altLang="en-US" sz="1800" dirty="0"/>
              <a:t> </a:t>
            </a:r>
            <a:r>
              <a:rPr lang="en-GB" altLang="en-US" sz="1800" dirty="0" err="1"/>
              <a:t>dikonfigurasi</a:t>
            </a:r>
            <a:r>
              <a:rPr lang="en-GB" altLang="en-US" sz="1800" dirty="0"/>
              <a:t> proxy/cache server agar </a:t>
            </a:r>
            <a:r>
              <a:rPr lang="en-GB" altLang="en-US" sz="1800" dirty="0" err="1"/>
              <a:t>berjalan</a:t>
            </a:r>
            <a:r>
              <a:rPr lang="en-GB" altLang="en-US" sz="1800" dirty="0"/>
              <a:t> </a:t>
            </a:r>
            <a:r>
              <a:rPr lang="en-GB" altLang="en-US" sz="1800" dirty="0" err="1"/>
              <a:t>secara</a:t>
            </a:r>
            <a:r>
              <a:rPr lang="en-GB" altLang="en-US" sz="1800" dirty="0"/>
              <a:t> </a:t>
            </a:r>
            <a:r>
              <a:rPr lang="en-GB" altLang="en-US" sz="1800" dirty="0" err="1"/>
              <a:t>benar-benar</a:t>
            </a:r>
            <a:r>
              <a:rPr lang="en-GB" altLang="en-US" sz="1800" dirty="0"/>
              <a:t> </a:t>
            </a:r>
            <a:r>
              <a:rPr lang="en-GB" altLang="en-US" sz="1800" dirty="0" err="1"/>
              <a:t>transparan</a:t>
            </a:r>
            <a:r>
              <a:rPr lang="en-GB" altLang="en-US" sz="1800" dirty="0"/>
              <a:t> </a:t>
            </a:r>
            <a:r>
              <a:rPr lang="en-GB" altLang="en-US" sz="1800" dirty="0" err="1"/>
              <a:t>terhadap</a:t>
            </a:r>
            <a:r>
              <a:rPr lang="en-GB" altLang="en-US" sz="1800" dirty="0"/>
              <a:t> </a:t>
            </a:r>
            <a:r>
              <a:rPr lang="en-GB" altLang="en-US" sz="1800" dirty="0" err="1"/>
              <a:t>pengguna</a:t>
            </a:r>
            <a:r>
              <a:rPr lang="en-GB" altLang="en-US" sz="1800" dirty="0"/>
              <a:t> (transparent proxy). </a:t>
            </a:r>
          </a:p>
          <a:p>
            <a:pPr>
              <a:lnSpc>
                <a:spcPct val="90000"/>
              </a:lnSpc>
            </a:pPr>
            <a:r>
              <a:rPr lang="en-GB" altLang="en-US" sz="1800" dirty="0"/>
              <a:t>Transparent Proxy </a:t>
            </a:r>
            <a:r>
              <a:rPr lang="en-GB" altLang="en-US" sz="1800" dirty="0" err="1"/>
              <a:t>memerlukan</a:t>
            </a:r>
            <a:r>
              <a:rPr lang="en-GB" altLang="en-US" sz="1800" dirty="0"/>
              <a:t> </a:t>
            </a:r>
            <a:r>
              <a:rPr lang="en-GB" altLang="en-US" sz="1800" dirty="0" err="1"/>
              <a:t>bantuan</a:t>
            </a:r>
            <a:r>
              <a:rPr lang="en-GB" altLang="en-US" sz="1800" dirty="0"/>
              <a:t> dan </a:t>
            </a:r>
            <a:r>
              <a:rPr lang="en-GB" altLang="en-US" sz="1800" dirty="0" err="1"/>
              <a:t>konfigurasi</a:t>
            </a:r>
            <a:r>
              <a:rPr lang="en-GB" altLang="en-US" sz="1800" dirty="0"/>
              <a:t> </a:t>
            </a:r>
            <a:r>
              <a:rPr lang="en-GB" altLang="en-US" sz="1800" dirty="0" err="1"/>
              <a:t>aplikasi</a:t>
            </a:r>
            <a:r>
              <a:rPr lang="en-GB" altLang="en-US" sz="1800" dirty="0"/>
              <a:t> firewall (yang </a:t>
            </a:r>
            <a:r>
              <a:rPr lang="en-GB" altLang="en-US" sz="1800" dirty="0" err="1"/>
              <a:t>bekerja</a:t>
            </a:r>
            <a:r>
              <a:rPr lang="en-GB" altLang="en-US" sz="1800" dirty="0"/>
              <a:t> pada layer network) </a:t>
            </a:r>
            <a:r>
              <a:rPr lang="en-GB" altLang="en-US" sz="1800" dirty="0" err="1"/>
              <a:t>untuk</a:t>
            </a:r>
            <a:r>
              <a:rPr lang="en-GB" altLang="en-US" sz="1800" dirty="0"/>
              <a:t> </a:t>
            </a:r>
            <a:r>
              <a:rPr lang="en-GB" altLang="en-US" sz="1800" dirty="0" err="1"/>
              <a:t>bisa</a:t>
            </a:r>
            <a:r>
              <a:rPr lang="en-GB" altLang="en-US" sz="1800" dirty="0"/>
              <a:t> </a:t>
            </a:r>
            <a:r>
              <a:rPr lang="en-GB" altLang="en-US" sz="1800" dirty="0" err="1"/>
              <a:t>membuat</a:t>
            </a:r>
            <a:r>
              <a:rPr lang="en-GB" altLang="en-US" sz="1800" dirty="0"/>
              <a:t> transparent proxy yang </a:t>
            </a:r>
            <a:r>
              <a:rPr lang="en-GB" altLang="en-US" sz="1800" dirty="0" err="1"/>
              <a:t>bekerja</a:t>
            </a:r>
            <a:r>
              <a:rPr lang="en-GB" altLang="en-US" sz="1800" dirty="0"/>
              <a:t> pada layer </a:t>
            </a:r>
            <a:r>
              <a:rPr lang="en-GB" altLang="en-US" sz="1800" dirty="0" err="1"/>
              <a:t>aplikasi</a:t>
            </a:r>
            <a:r>
              <a:rPr lang="en-US" altLang="en-US" sz="18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A839DA8-8E27-410B-B5E0-5C7F346E6A9F}"/>
              </a:ext>
            </a:extLst>
          </p:cNvPr>
          <p:cNvSpPr>
            <a:spLocks noGrp="1" noChangeArrowheads="1"/>
          </p:cNvSpPr>
          <p:nvPr>
            <p:ph type="title"/>
          </p:nvPr>
        </p:nvSpPr>
        <p:spPr/>
        <p:txBody>
          <a:bodyPr/>
          <a:lstStyle/>
          <a:p>
            <a:r>
              <a:rPr lang="en-US" altLang="en-US" sz="3000"/>
              <a:t>Cara Kerja Transparent Proxy …</a:t>
            </a:r>
          </a:p>
        </p:txBody>
      </p:sp>
      <p:sp>
        <p:nvSpPr>
          <p:cNvPr id="27651" name="Rectangle 3">
            <a:extLst>
              <a:ext uri="{FF2B5EF4-FFF2-40B4-BE49-F238E27FC236}">
                <a16:creationId xmlns:a16="http://schemas.microsoft.com/office/drawing/2014/main" id="{0BFA4D3F-59B6-4940-B828-70A615429257}"/>
              </a:ext>
            </a:extLst>
          </p:cNvPr>
          <p:cNvSpPr>
            <a:spLocks noGrp="1" noChangeArrowheads="1"/>
          </p:cNvSpPr>
          <p:nvPr>
            <p:ph idx="1"/>
          </p:nvPr>
        </p:nvSpPr>
        <p:spPr/>
        <p:txBody>
          <a:bodyPr/>
          <a:lstStyle/>
          <a:p>
            <a:pPr>
              <a:lnSpc>
                <a:spcPct val="90000"/>
              </a:lnSpc>
            </a:pPr>
            <a:r>
              <a:rPr lang="en-GB" altLang="en-US" sz="1800" dirty="0" err="1"/>
              <a:t>Sebagai</a:t>
            </a:r>
            <a:r>
              <a:rPr lang="en-GB" altLang="en-US" sz="1800" dirty="0"/>
              <a:t> </a:t>
            </a:r>
            <a:r>
              <a:rPr lang="en-GB" altLang="en-US" sz="1800" dirty="0" err="1"/>
              <a:t>Contoh</a:t>
            </a:r>
            <a:r>
              <a:rPr lang="en-GB" altLang="en-US" sz="1800" dirty="0"/>
              <a:t> : Pada </a:t>
            </a:r>
            <a:r>
              <a:rPr lang="en-GB" altLang="en-US" sz="1800" dirty="0" err="1"/>
              <a:t>saat</a:t>
            </a:r>
            <a:r>
              <a:rPr lang="en-GB" altLang="en-US" sz="1800" dirty="0"/>
              <a:t> </a:t>
            </a:r>
            <a:r>
              <a:rPr lang="en-GB" altLang="en-US" sz="1800" dirty="0" err="1"/>
              <a:t>klien</a:t>
            </a:r>
            <a:r>
              <a:rPr lang="en-GB" altLang="en-US" sz="1800" dirty="0"/>
              <a:t> </a:t>
            </a:r>
            <a:r>
              <a:rPr lang="en-GB" altLang="en-US" sz="1800" dirty="0" err="1"/>
              <a:t>membuat</a:t>
            </a:r>
            <a:r>
              <a:rPr lang="en-GB" altLang="en-US" sz="1800" dirty="0"/>
              <a:t> </a:t>
            </a:r>
            <a:r>
              <a:rPr lang="en-GB" altLang="en-US" sz="1800" dirty="0" err="1"/>
              <a:t>koneksi</a:t>
            </a:r>
            <a:r>
              <a:rPr lang="en-GB" altLang="en-US" sz="1800" dirty="0"/>
              <a:t> HTTP-request (port 80) </a:t>
            </a:r>
            <a:r>
              <a:rPr lang="en-GB" altLang="en-US" sz="1800" dirty="0" err="1"/>
              <a:t>dengan</a:t>
            </a:r>
            <a:r>
              <a:rPr lang="en-GB" altLang="en-US" sz="1800" dirty="0"/>
              <a:t> </a:t>
            </a:r>
            <a:r>
              <a:rPr lang="en-GB" altLang="en-US" sz="1800" dirty="0" err="1"/>
              <a:t>suatu</a:t>
            </a:r>
            <a:r>
              <a:rPr lang="en-GB" altLang="en-US" sz="1800" dirty="0"/>
              <a:t> web server, firewall pada router yang </a:t>
            </a:r>
            <a:r>
              <a:rPr lang="en-GB" altLang="en-US" sz="1800" dirty="0" err="1"/>
              <a:t>menerima</a:t>
            </a:r>
            <a:r>
              <a:rPr lang="en-GB" altLang="en-US" sz="1800" dirty="0"/>
              <a:t> </a:t>
            </a:r>
            <a:r>
              <a:rPr lang="en-GB" altLang="en-US" sz="1800" dirty="0" err="1"/>
              <a:t>segera</a:t>
            </a:r>
            <a:r>
              <a:rPr lang="en-GB" altLang="en-US" sz="1800" dirty="0"/>
              <a:t> </a:t>
            </a:r>
            <a:r>
              <a:rPr lang="en-GB" altLang="en-US" sz="1800" dirty="0" err="1"/>
              <a:t>mengenali</a:t>
            </a:r>
            <a:r>
              <a:rPr lang="en-GB" altLang="en-US" sz="1800" dirty="0"/>
              <a:t> </a:t>
            </a:r>
            <a:r>
              <a:rPr lang="en-GB" altLang="en-US" sz="1800" dirty="0" err="1"/>
              <a:t>bahwa</a:t>
            </a:r>
            <a:r>
              <a:rPr lang="en-GB" altLang="en-US" sz="1800" dirty="0"/>
              <a:t> </a:t>
            </a:r>
            <a:r>
              <a:rPr lang="en-GB" altLang="en-US" sz="1800" dirty="0" err="1"/>
              <a:t>ada</a:t>
            </a:r>
            <a:r>
              <a:rPr lang="en-GB" altLang="en-US" sz="1800" dirty="0"/>
              <a:t> </a:t>
            </a:r>
            <a:r>
              <a:rPr lang="en-GB" altLang="en-US" sz="1800" dirty="0" err="1"/>
              <a:t>paket</a:t>
            </a:r>
            <a:r>
              <a:rPr lang="en-GB" altLang="en-US" sz="1800" dirty="0"/>
              <a:t> data yang </a:t>
            </a:r>
            <a:r>
              <a:rPr lang="en-GB" altLang="en-US" sz="1800" dirty="0" err="1"/>
              <a:t>berasal</a:t>
            </a:r>
            <a:r>
              <a:rPr lang="en-GB" altLang="en-US" sz="1800" dirty="0"/>
              <a:t> </a:t>
            </a:r>
            <a:r>
              <a:rPr lang="en-GB" altLang="en-US" sz="1800" dirty="0" err="1"/>
              <a:t>dari</a:t>
            </a:r>
            <a:r>
              <a:rPr lang="en-GB" altLang="en-US" sz="1800" dirty="0"/>
              <a:t> </a:t>
            </a:r>
            <a:r>
              <a:rPr lang="en-GB" altLang="en-US" sz="1800" dirty="0" err="1"/>
              <a:t>klien</a:t>
            </a:r>
            <a:r>
              <a:rPr lang="en-GB" altLang="en-US" sz="1800" dirty="0"/>
              <a:t> </a:t>
            </a:r>
            <a:r>
              <a:rPr lang="en-GB" altLang="en-US" sz="1800" dirty="0" err="1"/>
              <a:t>dengan</a:t>
            </a:r>
            <a:r>
              <a:rPr lang="en-GB" altLang="en-US" sz="1800" dirty="0"/>
              <a:t> </a:t>
            </a:r>
            <a:r>
              <a:rPr lang="en-GB" altLang="en-US" sz="1800" dirty="0" err="1"/>
              <a:t>nomor</a:t>
            </a:r>
            <a:r>
              <a:rPr lang="en-GB" altLang="en-US" sz="1800" dirty="0"/>
              <a:t> port 80. </a:t>
            </a:r>
          </a:p>
          <a:p>
            <a:pPr>
              <a:lnSpc>
                <a:spcPct val="90000"/>
              </a:lnSpc>
            </a:pPr>
            <a:r>
              <a:rPr lang="en-GB" altLang="en-US" sz="1800" dirty="0" err="1"/>
              <a:t>Misal</a:t>
            </a:r>
            <a:r>
              <a:rPr lang="en-GB" altLang="en-US" sz="1800" dirty="0"/>
              <a:t> </a:t>
            </a:r>
            <a:r>
              <a:rPr lang="en-GB" altLang="en-US" sz="1800" dirty="0" err="1"/>
              <a:t>kita</a:t>
            </a:r>
            <a:r>
              <a:rPr lang="en-GB" altLang="en-US" sz="1800" dirty="0"/>
              <a:t> juga </a:t>
            </a:r>
            <a:r>
              <a:rPr lang="en-GB" altLang="en-US" sz="1800" dirty="0" err="1"/>
              <a:t>mempunyai</a:t>
            </a:r>
            <a:r>
              <a:rPr lang="en-GB" altLang="en-US" sz="1800" dirty="0"/>
              <a:t> </a:t>
            </a:r>
            <a:r>
              <a:rPr lang="en-GB" altLang="en-US" sz="1800" dirty="0" err="1"/>
              <a:t>satu</a:t>
            </a:r>
            <a:r>
              <a:rPr lang="en-GB" altLang="en-US" sz="1800" dirty="0"/>
              <a:t> HTTP proxy server yang </a:t>
            </a:r>
            <a:r>
              <a:rPr lang="en-GB" altLang="en-US" sz="1800" dirty="0" err="1"/>
              <a:t>berjalan</a:t>
            </a:r>
            <a:r>
              <a:rPr lang="en-GB" altLang="en-US" sz="1800" dirty="0"/>
              <a:t> pada port 3130. </a:t>
            </a:r>
          </a:p>
          <a:p>
            <a:pPr>
              <a:lnSpc>
                <a:spcPct val="90000"/>
              </a:lnSpc>
            </a:pPr>
            <a:r>
              <a:rPr lang="en-GB" altLang="en-US" sz="1800" dirty="0"/>
              <a:t>Pada Firewall router </a:t>
            </a:r>
            <a:r>
              <a:rPr lang="en-GB" altLang="en-US" sz="1800" dirty="0" err="1"/>
              <a:t>kita</a:t>
            </a:r>
            <a:r>
              <a:rPr lang="en-GB" altLang="en-US" sz="1800" dirty="0"/>
              <a:t> buat </a:t>
            </a:r>
            <a:r>
              <a:rPr lang="en-GB" altLang="en-US" sz="1800" dirty="0" err="1"/>
              <a:t>satu</a:t>
            </a:r>
            <a:r>
              <a:rPr lang="en-GB" altLang="en-US" sz="1800" dirty="0"/>
              <a:t> </a:t>
            </a:r>
            <a:r>
              <a:rPr lang="en-GB" altLang="en-US" sz="1800" dirty="0" err="1"/>
              <a:t>aturan</a:t>
            </a:r>
            <a:r>
              <a:rPr lang="en-GB" altLang="en-US" sz="1800" dirty="0"/>
              <a:t> yang </a:t>
            </a:r>
            <a:r>
              <a:rPr lang="en-GB" altLang="en-US" sz="1800" dirty="0" err="1"/>
              <a:t>menyatakan</a:t>
            </a:r>
            <a:r>
              <a:rPr lang="en-GB" altLang="en-US" sz="1800" dirty="0"/>
              <a:t> </a:t>
            </a:r>
            <a:r>
              <a:rPr lang="en-GB" altLang="en-US" sz="1800" dirty="0" err="1"/>
              <a:t>bahwa</a:t>
            </a:r>
            <a:r>
              <a:rPr lang="en-GB" altLang="en-US" sz="1800" dirty="0"/>
              <a:t> </a:t>
            </a:r>
            <a:r>
              <a:rPr lang="en-GB" altLang="en-US" sz="1800" dirty="0" err="1"/>
              <a:t>setiap</a:t>
            </a:r>
            <a:r>
              <a:rPr lang="en-GB" altLang="en-US" sz="1800" dirty="0"/>
              <a:t> </a:t>
            </a:r>
            <a:r>
              <a:rPr lang="en-GB" altLang="en-US" sz="1800" dirty="0" err="1"/>
              <a:t>paket</a:t>
            </a:r>
            <a:r>
              <a:rPr lang="en-GB" altLang="en-US" sz="1800" dirty="0"/>
              <a:t> yang </a:t>
            </a:r>
            <a:r>
              <a:rPr lang="en-GB" altLang="en-US" sz="1800" dirty="0" err="1"/>
              <a:t>datang</a:t>
            </a:r>
            <a:r>
              <a:rPr lang="en-GB" altLang="en-US" sz="1800" dirty="0"/>
              <a:t> </a:t>
            </a:r>
            <a:r>
              <a:rPr lang="en-GB" altLang="en-US" sz="1800" dirty="0" err="1"/>
              <a:t>dari</a:t>
            </a:r>
            <a:r>
              <a:rPr lang="en-GB" altLang="en-US" sz="1800" dirty="0"/>
              <a:t> </a:t>
            </a:r>
            <a:r>
              <a:rPr lang="en-GB" altLang="en-US" sz="1800" dirty="0" err="1"/>
              <a:t>jaringan</a:t>
            </a:r>
            <a:r>
              <a:rPr lang="en-GB" altLang="en-US" sz="1800" dirty="0"/>
              <a:t> </a:t>
            </a:r>
            <a:r>
              <a:rPr lang="en-GB" altLang="en-US" sz="1800" dirty="0" err="1"/>
              <a:t>lokal</a:t>
            </a:r>
            <a:r>
              <a:rPr lang="en-GB" altLang="en-US" sz="1800" dirty="0"/>
              <a:t> </a:t>
            </a:r>
            <a:r>
              <a:rPr lang="en-GB" altLang="en-US" sz="1800" dirty="0" err="1"/>
              <a:t>menuju</a:t>
            </a:r>
            <a:r>
              <a:rPr lang="en-GB" altLang="en-US" sz="1800" dirty="0"/>
              <a:t> </a:t>
            </a:r>
            <a:r>
              <a:rPr lang="en-GB" altLang="en-US" sz="1800" dirty="0" err="1"/>
              <a:t>ke</a:t>
            </a:r>
            <a:r>
              <a:rPr lang="en-GB" altLang="en-US" sz="1800" dirty="0"/>
              <a:t> port 80 </a:t>
            </a:r>
            <a:r>
              <a:rPr lang="en-GB" altLang="en-US" sz="1800" dirty="0" err="1"/>
              <a:t>harus</a:t>
            </a:r>
            <a:r>
              <a:rPr lang="en-GB" altLang="en-US" sz="1800" dirty="0"/>
              <a:t> </a:t>
            </a:r>
            <a:r>
              <a:rPr lang="en-GB" altLang="en-US" sz="1800" dirty="0" err="1"/>
              <a:t>dibelokkan</a:t>
            </a:r>
            <a:r>
              <a:rPr lang="en-GB" altLang="en-US" sz="1800" dirty="0"/>
              <a:t> </a:t>
            </a:r>
            <a:r>
              <a:rPr lang="en-GB" altLang="en-US" sz="1800" dirty="0" err="1"/>
              <a:t>ke</a:t>
            </a:r>
            <a:r>
              <a:rPr lang="en-GB" altLang="en-US" sz="1800" dirty="0"/>
              <a:t> </a:t>
            </a:r>
            <a:r>
              <a:rPr lang="en-GB" altLang="en-US" sz="1800" dirty="0" err="1"/>
              <a:t>arah</a:t>
            </a:r>
            <a:r>
              <a:rPr lang="en-GB" altLang="en-US" sz="1800" dirty="0"/>
              <a:t> </a:t>
            </a:r>
            <a:r>
              <a:rPr lang="en-GB" altLang="en-US" sz="1800" dirty="0" err="1"/>
              <a:t>alamat</a:t>
            </a:r>
            <a:r>
              <a:rPr lang="en-GB" altLang="en-US" sz="1800" dirty="0"/>
              <a:t> HTTP proxy server port 3130. </a:t>
            </a:r>
            <a:r>
              <a:rPr lang="en-GB" altLang="en-US" sz="1800" dirty="0" err="1"/>
              <a:t>Akibatnya</a:t>
            </a:r>
            <a:r>
              <a:rPr lang="en-GB" altLang="en-US" sz="1800" dirty="0"/>
              <a:t>, </a:t>
            </a:r>
            <a:r>
              <a:rPr lang="en-GB" altLang="en-US" sz="1800" dirty="0" err="1"/>
              <a:t>semua</a:t>
            </a:r>
            <a:r>
              <a:rPr lang="en-GB" altLang="en-US" sz="1800" dirty="0"/>
              <a:t> </a:t>
            </a:r>
            <a:r>
              <a:rPr lang="en-GB" altLang="en-US" sz="1800" dirty="0" err="1"/>
              <a:t>permintaan</a:t>
            </a:r>
            <a:r>
              <a:rPr lang="en-GB" altLang="en-US" sz="1800" dirty="0"/>
              <a:t> web </a:t>
            </a:r>
            <a:r>
              <a:rPr lang="en-GB" altLang="en-US" sz="1800" dirty="0" err="1"/>
              <a:t>dari</a:t>
            </a:r>
            <a:r>
              <a:rPr lang="en-GB" altLang="en-US" sz="1800" dirty="0"/>
              <a:t> </a:t>
            </a:r>
            <a:r>
              <a:rPr lang="en-GB" altLang="en-US" sz="1800" dirty="0" err="1"/>
              <a:t>pengguna</a:t>
            </a:r>
            <a:r>
              <a:rPr lang="en-GB" altLang="en-US" sz="1800" dirty="0"/>
              <a:t> </a:t>
            </a:r>
            <a:r>
              <a:rPr lang="en-GB" altLang="en-US" sz="1800" dirty="0" err="1"/>
              <a:t>akan</a:t>
            </a:r>
            <a:r>
              <a:rPr lang="en-GB" altLang="en-US" sz="1800" dirty="0"/>
              <a:t> </a:t>
            </a:r>
            <a:r>
              <a:rPr lang="en-GB" altLang="en-US" sz="1800" dirty="0" err="1"/>
              <a:t>masuk</a:t>
            </a:r>
            <a:r>
              <a:rPr lang="en-GB" altLang="en-US" sz="1800" dirty="0"/>
              <a:t> dan </a:t>
            </a:r>
            <a:r>
              <a:rPr lang="en-GB" altLang="en-US" sz="1800" dirty="0" err="1"/>
              <a:t>diwakili</a:t>
            </a:r>
            <a:r>
              <a:rPr lang="en-GB" altLang="en-US" sz="1800" dirty="0"/>
              <a:t> oleh HTTP proxy server </a:t>
            </a:r>
            <a:r>
              <a:rPr lang="en-GB" altLang="en-US" sz="1800" dirty="0" err="1"/>
              <a:t>diatas</a:t>
            </a:r>
            <a:r>
              <a:rPr lang="en-GB" altLang="en-US" sz="1800" dirty="0"/>
              <a:t>.</a:t>
            </a:r>
            <a:r>
              <a:rPr lang="en-US" altLang="en-US" sz="1800"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65B48-E3B2-4890-AEB9-34FEEB62485E}"/>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51DCB85F-40A7-4C6B-8A7A-551DAF67F115}"/>
              </a:ext>
            </a:extLst>
          </p:cNvPr>
          <p:cNvSpPr>
            <a:spLocks noGrp="1"/>
          </p:cNvSpPr>
          <p:nvPr>
            <p:ph idx="1"/>
          </p:nvPr>
        </p:nvSpPr>
        <p:spPr/>
        <p:txBody>
          <a:bodyPr/>
          <a:lstStyle/>
          <a:p>
            <a:endParaRPr lang="en-ID"/>
          </a:p>
        </p:txBody>
      </p:sp>
      <p:pic>
        <p:nvPicPr>
          <p:cNvPr id="3074" name="Picture 2">
            <a:extLst>
              <a:ext uri="{FF2B5EF4-FFF2-40B4-BE49-F238E27FC236}">
                <a16:creationId xmlns:a16="http://schemas.microsoft.com/office/drawing/2014/main" id="{93AF56B5-1746-4AAB-8E92-843D50DD8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87" y="423678"/>
            <a:ext cx="6677025" cy="627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5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C825-946E-4900-A858-BAF21FE11590}"/>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FDAC4EA8-B6F2-484B-9731-2847080A2EA1}"/>
              </a:ext>
            </a:extLst>
          </p:cNvPr>
          <p:cNvSpPr>
            <a:spLocks noGrp="1"/>
          </p:cNvSpPr>
          <p:nvPr>
            <p:ph idx="1"/>
          </p:nvPr>
        </p:nvSpPr>
        <p:spPr/>
        <p:txBody>
          <a:bodyPr/>
          <a:lstStyle/>
          <a:p>
            <a:endParaRPr lang="en-ID" dirty="0"/>
          </a:p>
        </p:txBody>
      </p:sp>
      <p:pic>
        <p:nvPicPr>
          <p:cNvPr id="4098" name="Picture 2">
            <a:extLst>
              <a:ext uri="{FF2B5EF4-FFF2-40B4-BE49-F238E27FC236}">
                <a16:creationId xmlns:a16="http://schemas.microsoft.com/office/drawing/2014/main" id="{92C6CA6F-DFAA-401C-B658-95649118F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780" y="561528"/>
            <a:ext cx="6067425" cy="28098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FBD560C-1465-4D46-9D9C-12DAEA916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865" y="3725212"/>
            <a:ext cx="602932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05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2A903B7-D646-4563-B22F-CFA80BF7F8E2}"/>
              </a:ext>
            </a:extLst>
          </p:cNvPr>
          <p:cNvSpPr>
            <a:spLocks noGrp="1" noChangeArrowheads="1"/>
          </p:cNvSpPr>
          <p:nvPr>
            <p:ph type="title"/>
          </p:nvPr>
        </p:nvSpPr>
        <p:spPr/>
        <p:txBody>
          <a:bodyPr/>
          <a:lstStyle/>
          <a:p>
            <a:r>
              <a:rPr lang="en-US" altLang="en-US"/>
              <a:t>Konsep Dasar Proxy</a:t>
            </a:r>
          </a:p>
        </p:txBody>
      </p:sp>
      <p:sp>
        <p:nvSpPr>
          <p:cNvPr id="6147" name="Rectangle 3">
            <a:extLst>
              <a:ext uri="{FF2B5EF4-FFF2-40B4-BE49-F238E27FC236}">
                <a16:creationId xmlns:a16="http://schemas.microsoft.com/office/drawing/2014/main" id="{3418FD91-D2B8-45B8-BFF2-703B0ED63FA8}"/>
              </a:ext>
            </a:extLst>
          </p:cNvPr>
          <p:cNvSpPr>
            <a:spLocks noGrp="1" noChangeArrowheads="1"/>
          </p:cNvSpPr>
          <p:nvPr>
            <p:ph sz="half" idx="1"/>
          </p:nvPr>
        </p:nvSpPr>
        <p:spPr/>
        <p:txBody>
          <a:bodyPr>
            <a:normAutofit fontScale="85000" lnSpcReduction="10000"/>
          </a:bodyPr>
          <a:lstStyle/>
          <a:p>
            <a:r>
              <a:rPr lang="en-GB" altLang="en-US" dirty="0" err="1"/>
              <a:t>Pihak</a:t>
            </a:r>
            <a:r>
              <a:rPr lang="en-GB" altLang="en-US" dirty="0"/>
              <a:t> </a:t>
            </a:r>
            <a:r>
              <a:rPr lang="en-GB" altLang="en-US" dirty="0" err="1"/>
              <a:t>ketiga</a:t>
            </a:r>
            <a:r>
              <a:rPr lang="en-GB" altLang="en-US" dirty="0"/>
              <a:t> yang </a:t>
            </a:r>
            <a:r>
              <a:rPr lang="en-GB" altLang="en-US" dirty="0" err="1"/>
              <a:t>berdiri</a:t>
            </a:r>
            <a:r>
              <a:rPr lang="en-GB" altLang="en-US" dirty="0"/>
              <a:t> </a:t>
            </a:r>
            <a:r>
              <a:rPr lang="en-GB" altLang="en-US" dirty="0" err="1"/>
              <a:t>ditengah-tengah</a:t>
            </a:r>
            <a:r>
              <a:rPr lang="en-GB" altLang="en-US" dirty="0"/>
              <a:t> </a:t>
            </a:r>
            <a:r>
              <a:rPr lang="en-GB" altLang="en-US" dirty="0" err="1"/>
              <a:t>antara</a:t>
            </a:r>
            <a:r>
              <a:rPr lang="en-GB" altLang="en-US" dirty="0"/>
              <a:t> 2 node yang </a:t>
            </a:r>
            <a:r>
              <a:rPr lang="en-GB" altLang="en-US" dirty="0" err="1"/>
              <a:t>saling</a:t>
            </a:r>
            <a:r>
              <a:rPr lang="en-GB" altLang="en-US" dirty="0"/>
              <a:t> </a:t>
            </a:r>
            <a:r>
              <a:rPr lang="en-GB" altLang="en-US" dirty="0" err="1"/>
              <a:t>berhubungan</a:t>
            </a:r>
            <a:r>
              <a:rPr lang="en-GB" altLang="en-US" dirty="0"/>
              <a:t> dan </a:t>
            </a:r>
            <a:r>
              <a:rPr lang="en-GB" altLang="en-US" dirty="0" err="1"/>
              <a:t>berfungsi</a:t>
            </a:r>
            <a:r>
              <a:rPr lang="en-GB" altLang="en-US" dirty="0"/>
              <a:t> </a:t>
            </a:r>
            <a:r>
              <a:rPr lang="en-GB" altLang="en-US" dirty="0" err="1"/>
              <a:t>sebagai</a:t>
            </a:r>
            <a:r>
              <a:rPr lang="en-GB" altLang="en-US" dirty="0"/>
              <a:t> </a:t>
            </a:r>
            <a:r>
              <a:rPr lang="en-GB" altLang="en-US" dirty="0" err="1"/>
              <a:t>perantara</a:t>
            </a:r>
            <a:endParaRPr lang="en-GB" altLang="en-US" dirty="0"/>
          </a:p>
          <a:p>
            <a:r>
              <a:rPr lang="en-GB" altLang="en-US" dirty="0" err="1"/>
              <a:t>Secara</a:t>
            </a:r>
            <a:r>
              <a:rPr lang="en-GB" altLang="en-US" dirty="0"/>
              <a:t> </a:t>
            </a:r>
            <a:r>
              <a:rPr lang="en-GB" altLang="en-US" dirty="0" err="1"/>
              <a:t>prinsip</a:t>
            </a:r>
            <a:r>
              <a:rPr lang="en-GB" altLang="en-US" dirty="0"/>
              <a:t> </a:t>
            </a:r>
            <a:r>
              <a:rPr lang="en-GB" altLang="en-US" dirty="0" err="1"/>
              <a:t>pihak</a:t>
            </a:r>
            <a:r>
              <a:rPr lang="en-GB" altLang="en-US" dirty="0"/>
              <a:t> </a:t>
            </a:r>
            <a:r>
              <a:rPr lang="en-GB" altLang="en-US" dirty="0" err="1"/>
              <a:t>pertama</a:t>
            </a:r>
            <a:r>
              <a:rPr lang="en-GB" altLang="en-US" dirty="0"/>
              <a:t> dan </a:t>
            </a:r>
            <a:r>
              <a:rPr lang="en-GB" altLang="en-US" dirty="0" err="1"/>
              <a:t>pihak</a:t>
            </a:r>
            <a:r>
              <a:rPr lang="en-GB" altLang="en-US" dirty="0"/>
              <a:t> </a:t>
            </a:r>
            <a:r>
              <a:rPr lang="en-GB" altLang="en-US" dirty="0" err="1"/>
              <a:t>kedua</a:t>
            </a:r>
            <a:r>
              <a:rPr lang="en-GB" altLang="en-US" dirty="0"/>
              <a:t> </a:t>
            </a:r>
            <a:r>
              <a:rPr lang="en-GB" altLang="en-US" dirty="0" err="1"/>
              <a:t>tidak</a:t>
            </a:r>
            <a:r>
              <a:rPr lang="en-GB" altLang="en-US" dirty="0"/>
              <a:t> </a:t>
            </a:r>
            <a:r>
              <a:rPr lang="en-GB" altLang="en-US" dirty="0" err="1"/>
              <a:t>secara</a:t>
            </a:r>
            <a:r>
              <a:rPr lang="en-GB" altLang="en-US" dirty="0"/>
              <a:t> </a:t>
            </a:r>
            <a:r>
              <a:rPr lang="en-GB" altLang="en-US" dirty="0" err="1"/>
              <a:t>langsung</a:t>
            </a:r>
            <a:r>
              <a:rPr lang="en-GB" altLang="en-US" dirty="0"/>
              <a:t> </a:t>
            </a:r>
            <a:r>
              <a:rPr lang="en-GB" altLang="en-US" dirty="0" err="1"/>
              <a:t>berhubungan</a:t>
            </a:r>
            <a:r>
              <a:rPr lang="en-GB" altLang="en-US" dirty="0"/>
              <a:t>, </a:t>
            </a:r>
            <a:r>
              <a:rPr lang="en-GB" altLang="en-US" dirty="0" err="1"/>
              <a:t>akan</a:t>
            </a:r>
            <a:r>
              <a:rPr lang="en-GB" altLang="en-US" dirty="0"/>
              <a:t> </a:t>
            </a:r>
            <a:r>
              <a:rPr lang="en-GB" altLang="en-US" dirty="0" err="1"/>
              <a:t>tetapi</a:t>
            </a:r>
            <a:r>
              <a:rPr lang="en-GB" altLang="en-US" dirty="0"/>
              <a:t> masing-masing </a:t>
            </a:r>
            <a:r>
              <a:rPr lang="en-GB" altLang="en-US" dirty="0" err="1"/>
              <a:t>berhubungan</a:t>
            </a:r>
            <a:r>
              <a:rPr lang="en-GB" altLang="en-US" dirty="0"/>
              <a:t> </a:t>
            </a:r>
            <a:r>
              <a:rPr lang="en-GB" altLang="en-US" dirty="0" err="1"/>
              <a:t>dengan</a:t>
            </a:r>
            <a:r>
              <a:rPr lang="en-GB" altLang="en-US" dirty="0"/>
              <a:t> </a:t>
            </a:r>
            <a:r>
              <a:rPr lang="en-GB" altLang="en-US" dirty="0" err="1"/>
              <a:t>perantara</a:t>
            </a:r>
            <a:r>
              <a:rPr lang="en-GB" altLang="en-US" dirty="0"/>
              <a:t>, </a:t>
            </a:r>
            <a:r>
              <a:rPr lang="en-GB" altLang="en-US" dirty="0" err="1"/>
              <a:t>yaitu</a:t>
            </a:r>
            <a:r>
              <a:rPr lang="en-GB" altLang="en-US" dirty="0"/>
              <a:t> proxy</a:t>
            </a:r>
            <a:r>
              <a:rPr lang="en-US" altLang="en-US" dirty="0"/>
              <a:t> </a:t>
            </a:r>
          </a:p>
        </p:txBody>
      </p:sp>
      <p:sp>
        <p:nvSpPr>
          <p:cNvPr id="2" name="Content Placeholder 1">
            <a:extLst>
              <a:ext uri="{FF2B5EF4-FFF2-40B4-BE49-F238E27FC236}">
                <a16:creationId xmlns:a16="http://schemas.microsoft.com/office/drawing/2014/main" id="{AED5CE2A-3557-45E5-84FB-01E98C9977A2}"/>
              </a:ext>
            </a:extLst>
          </p:cNvPr>
          <p:cNvSpPr>
            <a:spLocks noGrp="1"/>
          </p:cNvSpPr>
          <p:nvPr>
            <p:ph sz="half" idx="2"/>
          </p:nvPr>
        </p:nvSpPr>
        <p:spPr/>
        <p:txBody>
          <a:bodyPr>
            <a:normAutofit fontScale="85000" lnSpcReduction="10000"/>
          </a:bodyPr>
          <a:lstStyle/>
          <a:p>
            <a:endParaRPr lang="en-ID"/>
          </a:p>
        </p:txBody>
      </p:sp>
      <p:pic>
        <p:nvPicPr>
          <p:cNvPr id="1026" name="Picture 2" descr="Proxy server - Wikipedia">
            <a:extLst>
              <a:ext uri="{FF2B5EF4-FFF2-40B4-BE49-F238E27FC236}">
                <a16:creationId xmlns:a16="http://schemas.microsoft.com/office/drawing/2014/main" id="{FB924EAD-27F8-480C-9CA7-CC8B2CFE1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576" y="2601157"/>
            <a:ext cx="3616171" cy="27121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A9DD4-4771-40B5-AE1A-30BC20C9F00D}"/>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1222CEF5-306E-484A-B371-910D844B81A0}"/>
              </a:ext>
            </a:extLst>
          </p:cNvPr>
          <p:cNvSpPr>
            <a:spLocks noGrp="1"/>
          </p:cNvSpPr>
          <p:nvPr>
            <p:ph idx="1"/>
          </p:nvPr>
        </p:nvSpPr>
        <p:spPr/>
        <p:txBody>
          <a:bodyPr/>
          <a:lstStyle/>
          <a:p>
            <a:endParaRPr lang="en-ID"/>
          </a:p>
        </p:txBody>
      </p:sp>
      <p:pic>
        <p:nvPicPr>
          <p:cNvPr id="5" name="Picture 4">
            <a:extLst>
              <a:ext uri="{FF2B5EF4-FFF2-40B4-BE49-F238E27FC236}">
                <a16:creationId xmlns:a16="http://schemas.microsoft.com/office/drawing/2014/main" id="{5CA370D7-50AC-4121-8730-DD9E12D8B5D6}"/>
              </a:ext>
            </a:extLst>
          </p:cNvPr>
          <p:cNvPicPr>
            <a:picLocks noChangeAspect="1"/>
          </p:cNvPicPr>
          <p:nvPr/>
        </p:nvPicPr>
        <p:blipFill>
          <a:blip r:embed="rId2"/>
          <a:stretch>
            <a:fillRect/>
          </a:stretch>
        </p:blipFill>
        <p:spPr>
          <a:xfrm>
            <a:off x="891189" y="658866"/>
            <a:ext cx="7361622" cy="5540268"/>
          </a:xfrm>
          <a:prstGeom prst="rect">
            <a:avLst/>
          </a:prstGeom>
        </p:spPr>
      </p:pic>
    </p:spTree>
    <p:extLst>
      <p:ext uri="{BB962C8B-B14F-4D97-AF65-F5344CB8AC3E}">
        <p14:creationId xmlns:p14="http://schemas.microsoft.com/office/powerpoint/2010/main" val="3129613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22257-1D65-4DC1-A54A-5F0B94EDF77D}"/>
              </a:ext>
            </a:extLst>
          </p:cNvPr>
          <p:cNvSpPr>
            <a:spLocks noGrp="1"/>
          </p:cNvSpPr>
          <p:nvPr>
            <p:ph type="title"/>
          </p:nvPr>
        </p:nvSpPr>
        <p:spPr/>
        <p:txBody>
          <a:bodyPr>
            <a:normAutofit fontScale="90000"/>
          </a:bodyPr>
          <a:lstStyle/>
          <a:p>
            <a:r>
              <a:rPr lang="en-US" dirty="0" err="1"/>
              <a:t>Blokir</a:t>
            </a:r>
            <a:r>
              <a:rPr lang="en-US" dirty="0"/>
              <a:t> Situs </a:t>
            </a:r>
            <a:r>
              <a:rPr lang="en-US" dirty="0" err="1"/>
              <a:t>tanpa</a:t>
            </a:r>
            <a:r>
              <a:rPr lang="en-US" dirty="0"/>
              <a:t> Proxy (</a:t>
            </a:r>
            <a:r>
              <a:rPr lang="en-US" dirty="0" err="1"/>
              <a:t>Menggunakan</a:t>
            </a:r>
            <a:r>
              <a:rPr lang="en-US" dirty="0"/>
              <a:t> Firewall </a:t>
            </a:r>
            <a:r>
              <a:rPr lang="en-US" dirty="0" err="1"/>
              <a:t>Sederhana</a:t>
            </a:r>
            <a:r>
              <a:rPr lang="en-US" dirty="0"/>
              <a:t>)</a:t>
            </a:r>
            <a:endParaRPr lang="en-ID" dirty="0"/>
          </a:p>
        </p:txBody>
      </p:sp>
      <p:sp>
        <p:nvSpPr>
          <p:cNvPr id="3" name="Content Placeholder 2">
            <a:extLst>
              <a:ext uri="{FF2B5EF4-FFF2-40B4-BE49-F238E27FC236}">
                <a16:creationId xmlns:a16="http://schemas.microsoft.com/office/drawing/2014/main" id="{B067C6F2-CB00-4B06-8E07-ADC2E30B8C3F}"/>
              </a:ext>
            </a:extLst>
          </p:cNvPr>
          <p:cNvSpPr>
            <a:spLocks noGrp="1"/>
          </p:cNvSpPr>
          <p:nvPr>
            <p:ph idx="1"/>
          </p:nvPr>
        </p:nvSpPr>
        <p:spPr/>
        <p:txBody>
          <a:bodyPr>
            <a:normAutofit fontScale="70000" lnSpcReduction="20000"/>
          </a:bodyPr>
          <a:lstStyle/>
          <a:p>
            <a:pPr algn="l">
              <a:buFont typeface="+mj-lt"/>
              <a:buAutoNum type="arabicPeriod"/>
            </a:pPr>
            <a:r>
              <a:rPr lang="en-ID" b="0" i="0" dirty="0">
                <a:solidFill>
                  <a:srgbClr val="444444"/>
                </a:solidFill>
                <a:effectLst/>
                <a:latin typeface="Muli"/>
              </a:rPr>
              <a:t>Menu IP -&gt; Firewall</a:t>
            </a:r>
          </a:p>
          <a:p>
            <a:pPr algn="l">
              <a:buFont typeface="+mj-lt"/>
              <a:buAutoNum type="arabicPeriod"/>
            </a:pPr>
            <a:r>
              <a:rPr lang="en-ID" b="0" i="0" dirty="0">
                <a:solidFill>
                  <a:srgbClr val="444444"/>
                </a:solidFill>
                <a:effectLst/>
                <a:latin typeface="Muli"/>
              </a:rPr>
              <a:t>Tab Filter Rules </a:t>
            </a:r>
            <a:r>
              <a:rPr lang="en-ID" b="0" i="0" dirty="0">
                <a:solidFill>
                  <a:srgbClr val="444444"/>
                </a:solidFill>
                <a:effectLst/>
                <a:latin typeface="Muli"/>
                <a:sym typeface="Wingdings" panose="05000000000000000000" pitchFamily="2" charset="2"/>
              </a:rPr>
              <a:t> </a:t>
            </a:r>
            <a:r>
              <a:rPr lang="en-ID" b="0" i="0" dirty="0" err="1">
                <a:solidFill>
                  <a:srgbClr val="444444"/>
                </a:solidFill>
                <a:effectLst/>
                <a:latin typeface="Muli"/>
              </a:rPr>
              <a:t>Klik</a:t>
            </a:r>
            <a:r>
              <a:rPr lang="en-ID" b="0" i="0" dirty="0">
                <a:solidFill>
                  <a:srgbClr val="444444"/>
                </a:solidFill>
                <a:effectLst/>
                <a:latin typeface="Muli"/>
              </a:rPr>
              <a:t> Button </a:t>
            </a:r>
            <a:r>
              <a:rPr lang="en-ID" b="0" i="0" dirty="0" err="1">
                <a:solidFill>
                  <a:srgbClr val="444444"/>
                </a:solidFill>
                <a:effectLst/>
                <a:latin typeface="Muli"/>
              </a:rPr>
              <a:t>Tambah</a:t>
            </a:r>
            <a:endParaRPr lang="en-ID" b="0" i="0" dirty="0">
              <a:solidFill>
                <a:srgbClr val="444444"/>
              </a:solidFill>
              <a:effectLst/>
              <a:latin typeface="Muli"/>
            </a:endParaRPr>
          </a:p>
          <a:p>
            <a:pPr algn="l">
              <a:buFont typeface="+mj-lt"/>
              <a:buAutoNum type="arabicPeriod"/>
            </a:pPr>
            <a:r>
              <a:rPr lang="en-ID" b="0" i="0" dirty="0">
                <a:solidFill>
                  <a:srgbClr val="444444"/>
                </a:solidFill>
                <a:effectLst/>
                <a:latin typeface="Muli"/>
              </a:rPr>
              <a:t>Pada Tab General : Chain : Forward, Protocol : </a:t>
            </a:r>
            <a:r>
              <a:rPr lang="en-ID" b="0" i="0" dirty="0" err="1">
                <a:solidFill>
                  <a:srgbClr val="444444"/>
                </a:solidFill>
                <a:effectLst/>
                <a:latin typeface="Muli"/>
              </a:rPr>
              <a:t>tcp</a:t>
            </a:r>
            <a:endParaRPr lang="en-ID" b="0" i="0" dirty="0">
              <a:solidFill>
                <a:srgbClr val="444444"/>
              </a:solidFill>
              <a:effectLst/>
              <a:latin typeface="Muli"/>
            </a:endParaRPr>
          </a:p>
          <a:p>
            <a:pPr algn="l">
              <a:buFont typeface="+mj-lt"/>
              <a:buAutoNum type="arabicPeriod"/>
            </a:pPr>
            <a:r>
              <a:rPr lang="en-ID" b="0" i="0" dirty="0">
                <a:solidFill>
                  <a:srgbClr val="444444"/>
                </a:solidFill>
                <a:effectLst/>
                <a:latin typeface="Muli"/>
              </a:rPr>
              <a:t>Pada Tab Advance : Content : detik.com (</a:t>
            </a:r>
            <a:r>
              <a:rPr lang="en-ID" b="0" i="0" dirty="0" err="1">
                <a:solidFill>
                  <a:srgbClr val="444444"/>
                </a:solidFill>
                <a:effectLst/>
                <a:latin typeface="Muli"/>
              </a:rPr>
              <a:t>atau</a:t>
            </a:r>
            <a:r>
              <a:rPr lang="en-ID" b="0" i="0" dirty="0">
                <a:solidFill>
                  <a:srgbClr val="444444"/>
                </a:solidFill>
                <a:effectLst/>
                <a:latin typeface="Muli"/>
              </a:rPr>
              <a:t> situs lain yang </a:t>
            </a:r>
            <a:r>
              <a:rPr lang="en-ID" b="0" i="0" dirty="0" err="1">
                <a:solidFill>
                  <a:srgbClr val="444444"/>
                </a:solidFill>
                <a:effectLst/>
                <a:latin typeface="Muli"/>
              </a:rPr>
              <a:t>berencana</a:t>
            </a:r>
            <a:r>
              <a:rPr lang="en-ID" b="0" i="0" dirty="0">
                <a:solidFill>
                  <a:srgbClr val="444444"/>
                </a:solidFill>
                <a:effectLst/>
                <a:latin typeface="Muli"/>
              </a:rPr>
              <a:t> </a:t>
            </a:r>
            <a:r>
              <a:rPr lang="en-ID" b="0" i="0" dirty="0" err="1">
                <a:solidFill>
                  <a:srgbClr val="444444"/>
                </a:solidFill>
                <a:effectLst/>
                <a:latin typeface="Muli"/>
              </a:rPr>
              <a:t>diblokir</a:t>
            </a:r>
            <a:r>
              <a:rPr lang="en-ID" b="0" i="0" dirty="0">
                <a:solidFill>
                  <a:srgbClr val="444444"/>
                </a:solidFill>
                <a:effectLst/>
                <a:latin typeface="Muli"/>
              </a:rPr>
              <a:t>)</a:t>
            </a:r>
          </a:p>
          <a:p>
            <a:pPr algn="l">
              <a:buFont typeface="+mj-lt"/>
              <a:buAutoNum type="arabicPeriod"/>
            </a:pPr>
            <a:r>
              <a:rPr lang="en-ID" b="0" i="0" dirty="0">
                <a:solidFill>
                  <a:srgbClr val="444444"/>
                </a:solidFill>
                <a:effectLst/>
                <a:latin typeface="Muli"/>
              </a:rPr>
              <a:t>Pada Tab Action : Action : Drop </a:t>
            </a:r>
          </a:p>
          <a:p>
            <a:pPr algn="l">
              <a:buFont typeface="+mj-lt"/>
              <a:buAutoNum type="arabicPeriod"/>
            </a:pPr>
            <a:r>
              <a:rPr lang="en-ID" b="0" i="0" dirty="0" err="1">
                <a:solidFill>
                  <a:srgbClr val="444444"/>
                </a:solidFill>
                <a:effectLst/>
                <a:latin typeface="Muli"/>
              </a:rPr>
              <a:t>Klik</a:t>
            </a:r>
            <a:r>
              <a:rPr lang="en-ID" b="0" i="0" dirty="0">
                <a:solidFill>
                  <a:srgbClr val="444444"/>
                </a:solidFill>
                <a:effectLst/>
                <a:latin typeface="Muli"/>
              </a:rPr>
              <a:t> Comment (</a:t>
            </a:r>
            <a:r>
              <a:rPr lang="en-ID" b="0" i="0" dirty="0" err="1">
                <a:solidFill>
                  <a:srgbClr val="444444"/>
                </a:solidFill>
                <a:effectLst/>
                <a:latin typeface="Muli"/>
              </a:rPr>
              <a:t>tidak</a:t>
            </a:r>
            <a:r>
              <a:rPr lang="en-ID" b="0" i="0" dirty="0">
                <a:solidFill>
                  <a:srgbClr val="444444"/>
                </a:solidFill>
                <a:effectLst/>
                <a:latin typeface="Muli"/>
              </a:rPr>
              <a:t> </a:t>
            </a:r>
            <a:r>
              <a:rPr lang="en-ID" b="0" i="0" dirty="0" err="1">
                <a:solidFill>
                  <a:srgbClr val="444444"/>
                </a:solidFill>
                <a:effectLst/>
                <a:latin typeface="Muli"/>
              </a:rPr>
              <a:t>wajib</a:t>
            </a:r>
            <a:r>
              <a:rPr lang="en-ID" b="0" i="0" dirty="0">
                <a:solidFill>
                  <a:srgbClr val="444444"/>
                </a:solidFill>
                <a:effectLst/>
                <a:latin typeface="Muli"/>
              </a:rPr>
              <a:t>, </a:t>
            </a:r>
            <a:r>
              <a:rPr lang="en-ID" b="0" i="0" dirty="0" err="1">
                <a:solidFill>
                  <a:srgbClr val="444444"/>
                </a:solidFill>
                <a:effectLst/>
                <a:latin typeface="Muli"/>
              </a:rPr>
              <a:t>hanya</a:t>
            </a:r>
            <a:r>
              <a:rPr lang="en-ID" b="0" i="0" dirty="0">
                <a:solidFill>
                  <a:srgbClr val="444444"/>
                </a:solidFill>
                <a:effectLst/>
                <a:latin typeface="Muli"/>
              </a:rPr>
              <a:t> </a:t>
            </a:r>
            <a:r>
              <a:rPr lang="en-ID" b="0" i="0" dirty="0" err="1">
                <a:solidFill>
                  <a:srgbClr val="444444"/>
                </a:solidFill>
                <a:effectLst/>
                <a:latin typeface="Muli"/>
              </a:rPr>
              <a:t>untuk</a:t>
            </a:r>
            <a:r>
              <a:rPr lang="en-ID" b="0" i="0" dirty="0">
                <a:solidFill>
                  <a:srgbClr val="444444"/>
                </a:solidFill>
                <a:effectLst/>
                <a:latin typeface="Muli"/>
              </a:rPr>
              <a:t> </a:t>
            </a:r>
            <a:r>
              <a:rPr lang="en-ID" b="0" i="0" dirty="0" err="1">
                <a:solidFill>
                  <a:srgbClr val="444444"/>
                </a:solidFill>
                <a:effectLst/>
                <a:latin typeface="Muli"/>
              </a:rPr>
              <a:t>membedakan</a:t>
            </a:r>
            <a:r>
              <a:rPr lang="en-ID" b="0" i="0" dirty="0">
                <a:solidFill>
                  <a:srgbClr val="444444"/>
                </a:solidFill>
                <a:effectLst/>
                <a:latin typeface="Muli"/>
              </a:rPr>
              <a:t> rules)</a:t>
            </a:r>
            <a:r>
              <a:rPr lang="en-ID" dirty="0">
                <a:solidFill>
                  <a:srgbClr val="444444"/>
                </a:solidFill>
                <a:latin typeface="Muli"/>
              </a:rPr>
              <a:t> </a:t>
            </a:r>
            <a:r>
              <a:rPr lang="en-ID" b="0" i="0" dirty="0">
                <a:solidFill>
                  <a:srgbClr val="444444"/>
                </a:solidFill>
                <a:effectLst/>
                <a:latin typeface="Muli"/>
              </a:rPr>
              <a:t>Isi </a:t>
            </a:r>
            <a:r>
              <a:rPr lang="en-ID" b="0" i="0" dirty="0" err="1">
                <a:solidFill>
                  <a:srgbClr val="444444"/>
                </a:solidFill>
                <a:effectLst/>
                <a:latin typeface="Muli"/>
              </a:rPr>
              <a:t>penjelasan</a:t>
            </a:r>
            <a:r>
              <a:rPr lang="en-ID" b="0" i="0" dirty="0">
                <a:solidFill>
                  <a:srgbClr val="444444"/>
                </a:solidFill>
                <a:effectLst/>
                <a:latin typeface="Muli"/>
              </a:rPr>
              <a:t> : </a:t>
            </a:r>
            <a:r>
              <a:rPr lang="en-ID" b="0" i="0" dirty="0" err="1">
                <a:solidFill>
                  <a:srgbClr val="444444"/>
                </a:solidFill>
                <a:effectLst/>
                <a:latin typeface="Muli"/>
              </a:rPr>
              <a:t>Blokir</a:t>
            </a:r>
            <a:r>
              <a:rPr lang="en-ID" b="0" i="0" dirty="0">
                <a:solidFill>
                  <a:srgbClr val="444444"/>
                </a:solidFill>
                <a:effectLst/>
                <a:latin typeface="Muli"/>
              </a:rPr>
              <a:t> </a:t>
            </a:r>
            <a:r>
              <a:rPr lang="en-ID" b="0" i="0" dirty="0" err="1">
                <a:solidFill>
                  <a:srgbClr val="444444"/>
                </a:solidFill>
                <a:effectLst/>
                <a:latin typeface="Muli"/>
              </a:rPr>
              <a:t>facebook</a:t>
            </a:r>
            <a:r>
              <a:rPr lang="en-ID" b="0" i="0" dirty="0">
                <a:solidFill>
                  <a:srgbClr val="444444"/>
                </a:solidFill>
                <a:effectLst/>
                <a:latin typeface="Muli"/>
              </a:rPr>
              <a:t>. Apply -&gt; OK</a:t>
            </a:r>
          </a:p>
          <a:p>
            <a:pPr algn="l">
              <a:buFont typeface="+mj-lt"/>
              <a:buAutoNum type="arabicPeriod"/>
            </a:pPr>
            <a:r>
              <a:rPr lang="en-ID" b="0" i="0" dirty="0">
                <a:solidFill>
                  <a:srgbClr val="444444"/>
                </a:solidFill>
                <a:effectLst/>
                <a:latin typeface="Muli"/>
              </a:rPr>
              <a:t>Buka </a:t>
            </a:r>
            <a:r>
              <a:rPr lang="en-ID" b="0" i="0" dirty="0" err="1">
                <a:solidFill>
                  <a:srgbClr val="444444"/>
                </a:solidFill>
                <a:effectLst/>
                <a:latin typeface="Muli"/>
              </a:rPr>
              <a:t>aplikasi</a:t>
            </a:r>
            <a:r>
              <a:rPr lang="en-ID" b="0" i="0" dirty="0">
                <a:solidFill>
                  <a:srgbClr val="444444"/>
                </a:solidFill>
                <a:effectLst/>
                <a:latin typeface="Muli"/>
              </a:rPr>
              <a:t> browser, </a:t>
            </a:r>
            <a:r>
              <a:rPr lang="en-ID" b="0" i="0" dirty="0" err="1">
                <a:solidFill>
                  <a:srgbClr val="444444"/>
                </a:solidFill>
                <a:effectLst/>
                <a:latin typeface="Muli"/>
              </a:rPr>
              <a:t>Ketik</a:t>
            </a:r>
            <a:r>
              <a:rPr lang="en-ID" b="0" i="0" dirty="0">
                <a:solidFill>
                  <a:srgbClr val="444444"/>
                </a:solidFill>
                <a:effectLst/>
                <a:latin typeface="Muli"/>
              </a:rPr>
              <a:t> pada </a:t>
            </a:r>
            <a:r>
              <a:rPr lang="en-ID" b="0" i="0" dirty="0" err="1">
                <a:solidFill>
                  <a:srgbClr val="444444"/>
                </a:solidFill>
                <a:effectLst/>
                <a:latin typeface="Muli"/>
              </a:rPr>
              <a:t>url</a:t>
            </a:r>
            <a:r>
              <a:rPr lang="en-ID" b="0" i="0" dirty="0">
                <a:solidFill>
                  <a:srgbClr val="444444"/>
                </a:solidFill>
                <a:effectLst/>
                <a:latin typeface="Muli"/>
              </a:rPr>
              <a:t> : situs yang </a:t>
            </a:r>
            <a:r>
              <a:rPr lang="en-ID" b="0" i="0" dirty="0" err="1">
                <a:solidFill>
                  <a:srgbClr val="444444"/>
                </a:solidFill>
                <a:effectLst/>
                <a:latin typeface="Muli"/>
              </a:rPr>
              <a:t>diblokir</a:t>
            </a:r>
            <a:endParaRPr lang="en-ID" b="0" i="0" dirty="0">
              <a:solidFill>
                <a:srgbClr val="444444"/>
              </a:solidFill>
              <a:effectLst/>
              <a:latin typeface="Muli"/>
            </a:endParaRPr>
          </a:p>
          <a:p>
            <a:pPr algn="l">
              <a:buFont typeface="+mj-lt"/>
              <a:buAutoNum type="arabicPeriod"/>
            </a:pPr>
            <a:r>
              <a:rPr lang="en-ID" b="0" i="0" dirty="0" err="1">
                <a:solidFill>
                  <a:srgbClr val="444444"/>
                </a:solidFill>
                <a:effectLst/>
                <a:latin typeface="Muli"/>
              </a:rPr>
              <a:t>Pastikan</a:t>
            </a:r>
            <a:r>
              <a:rPr lang="en-ID" b="0" i="0" dirty="0">
                <a:solidFill>
                  <a:srgbClr val="444444"/>
                </a:solidFill>
                <a:effectLst/>
                <a:latin typeface="Muli"/>
              </a:rPr>
              <a:t> </a:t>
            </a:r>
            <a:r>
              <a:rPr lang="en-ID" b="0" i="0" dirty="0" err="1">
                <a:solidFill>
                  <a:srgbClr val="444444"/>
                </a:solidFill>
                <a:effectLst/>
                <a:latin typeface="Muli"/>
              </a:rPr>
              <a:t>tidak</a:t>
            </a:r>
            <a:r>
              <a:rPr lang="en-ID" b="0" i="0" dirty="0">
                <a:solidFill>
                  <a:srgbClr val="444444"/>
                </a:solidFill>
                <a:effectLst/>
                <a:latin typeface="Muli"/>
              </a:rPr>
              <a:t> </a:t>
            </a:r>
            <a:r>
              <a:rPr lang="en-ID" b="0" i="0" dirty="0" err="1">
                <a:solidFill>
                  <a:srgbClr val="444444"/>
                </a:solidFill>
                <a:effectLst/>
                <a:latin typeface="Muli"/>
              </a:rPr>
              <a:t>bisa</a:t>
            </a:r>
            <a:r>
              <a:rPr lang="en-ID" b="0" i="0" dirty="0">
                <a:solidFill>
                  <a:srgbClr val="444444"/>
                </a:solidFill>
                <a:effectLst/>
                <a:latin typeface="Muli"/>
              </a:rPr>
              <a:t> </a:t>
            </a:r>
            <a:r>
              <a:rPr lang="en-ID" b="0" i="0" dirty="0" err="1">
                <a:solidFill>
                  <a:srgbClr val="444444"/>
                </a:solidFill>
                <a:effectLst/>
                <a:latin typeface="Muli"/>
              </a:rPr>
              <a:t>diakses</a:t>
            </a:r>
            <a:r>
              <a:rPr lang="en-ID" dirty="0">
                <a:solidFill>
                  <a:srgbClr val="444444"/>
                </a:solidFill>
                <a:latin typeface="Muli"/>
              </a:rPr>
              <a:t>, </a:t>
            </a:r>
            <a:r>
              <a:rPr lang="en-ID" dirty="0" err="1">
                <a:solidFill>
                  <a:srgbClr val="444444"/>
                </a:solidFill>
                <a:latin typeface="Muli"/>
              </a:rPr>
              <a:t>jika</a:t>
            </a:r>
            <a:r>
              <a:rPr lang="en-ID" dirty="0">
                <a:solidFill>
                  <a:srgbClr val="444444"/>
                </a:solidFill>
                <a:latin typeface="Muli"/>
              </a:rPr>
              <a:t> </a:t>
            </a:r>
            <a:r>
              <a:rPr lang="en-ID" dirty="0" err="1">
                <a:solidFill>
                  <a:srgbClr val="444444"/>
                </a:solidFill>
                <a:latin typeface="Muli"/>
              </a:rPr>
              <a:t>pemblokiran</a:t>
            </a:r>
            <a:r>
              <a:rPr lang="en-ID" dirty="0">
                <a:solidFill>
                  <a:srgbClr val="444444"/>
                </a:solidFill>
                <a:latin typeface="Muli"/>
              </a:rPr>
              <a:t> </a:t>
            </a:r>
            <a:r>
              <a:rPr lang="en-ID" dirty="0" err="1">
                <a:solidFill>
                  <a:srgbClr val="444444"/>
                </a:solidFill>
                <a:latin typeface="Muli"/>
              </a:rPr>
              <a:t>gagal</a:t>
            </a:r>
            <a:r>
              <a:rPr lang="en-ID" dirty="0">
                <a:solidFill>
                  <a:srgbClr val="444444"/>
                </a:solidFill>
                <a:latin typeface="Muli"/>
              </a:rPr>
              <a:t>, renew </a:t>
            </a:r>
            <a:r>
              <a:rPr lang="en-ID" dirty="0" err="1">
                <a:solidFill>
                  <a:srgbClr val="444444"/>
                </a:solidFill>
                <a:latin typeface="Muli"/>
              </a:rPr>
              <a:t>semua</a:t>
            </a:r>
            <a:r>
              <a:rPr lang="en-ID" dirty="0">
                <a:solidFill>
                  <a:srgbClr val="444444"/>
                </a:solidFill>
                <a:latin typeface="Muli"/>
              </a:rPr>
              <a:t> IP DHCP yang </a:t>
            </a:r>
            <a:r>
              <a:rPr lang="en-ID" dirty="0" err="1">
                <a:solidFill>
                  <a:srgbClr val="444444"/>
                </a:solidFill>
                <a:latin typeface="Muli"/>
              </a:rPr>
              <a:t>digunakan</a:t>
            </a:r>
            <a:r>
              <a:rPr lang="en-ID" dirty="0">
                <a:solidFill>
                  <a:srgbClr val="444444"/>
                </a:solidFill>
                <a:latin typeface="Muli"/>
              </a:rPr>
              <a:t> oleh </a:t>
            </a:r>
            <a:r>
              <a:rPr lang="en-ID" dirty="0" err="1">
                <a:solidFill>
                  <a:srgbClr val="444444"/>
                </a:solidFill>
                <a:latin typeface="Muli"/>
              </a:rPr>
              <a:t>klien</a:t>
            </a:r>
            <a:endParaRPr lang="en-ID" b="0" i="0" dirty="0">
              <a:solidFill>
                <a:srgbClr val="444444"/>
              </a:solidFill>
              <a:effectLst/>
              <a:latin typeface="Muli"/>
            </a:endParaRPr>
          </a:p>
          <a:p>
            <a:endParaRPr lang="en-ID" dirty="0"/>
          </a:p>
        </p:txBody>
      </p:sp>
    </p:spTree>
    <p:extLst>
      <p:ext uri="{BB962C8B-B14F-4D97-AF65-F5344CB8AC3E}">
        <p14:creationId xmlns:p14="http://schemas.microsoft.com/office/powerpoint/2010/main" val="3243155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01E5-7222-4289-AC98-56D63FF19278}"/>
              </a:ext>
            </a:extLst>
          </p:cNvPr>
          <p:cNvSpPr>
            <a:spLocks noGrp="1"/>
          </p:cNvSpPr>
          <p:nvPr>
            <p:ph type="title"/>
          </p:nvPr>
        </p:nvSpPr>
        <p:spPr/>
        <p:txBody>
          <a:bodyPr/>
          <a:lstStyle/>
          <a:p>
            <a:r>
              <a:rPr lang="en-US" dirty="0" err="1"/>
              <a:t>Rencana</a:t>
            </a:r>
            <a:r>
              <a:rPr lang="en-US" dirty="0"/>
              <a:t> UTS </a:t>
            </a:r>
            <a:r>
              <a:rPr lang="en-US" dirty="0" err="1"/>
              <a:t>Praktikum</a:t>
            </a:r>
            <a:endParaRPr lang="en-ID" dirty="0"/>
          </a:p>
        </p:txBody>
      </p:sp>
      <p:sp>
        <p:nvSpPr>
          <p:cNvPr id="3" name="Content Placeholder 2">
            <a:extLst>
              <a:ext uri="{FF2B5EF4-FFF2-40B4-BE49-F238E27FC236}">
                <a16:creationId xmlns:a16="http://schemas.microsoft.com/office/drawing/2014/main" id="{7B2BA9AC-086A-42C9-AB7B-8B8C906F8BC1}"/>
              </a:ext>
            </a:extLst>
          </p:cNvPr>
          <p:cNvSpPr>
            <a:spLocks noGrp="1"/>
          </p:cNvSpPr>
          <p:nvPr>
            <p:ph idx="1"/>
          </p:nvPr>
        </p:nvSpPr>
        <p:spPr/>
        <p:txBody>
          <a:bodyPr>
            <a:normAutofit fontScale="92500" lnSpcReduction="20000"/>
          </a:bodyPr>
          <a:lstStyle/>
          <a:p>
            <a:r>
              <a:rPr lang="en-US" dirty="0" err="1"/>
              <a:t>Dikerjakan</a:t>
            </a:r>
            <a:r>
              <a:rPr lang="en-US" dirty="0"/>
              <a:t> </a:t>
            </a:r>
            <a:r>
              <a:rPr lang="en-US" dirty="0" err="1"/>
              <a:t>berkelompok</a:t>
            </a:r>
            <a:r>
              <a:rPr lang="en-US" dirty="0"/>
              <a:t> (</a:t>
            </a:r>
            <a:r>
              <a:rPr lang="en-US"/>
              <a:t>4 orang)</a:t>
            </a:r>
          </a:p>
          <a:p>
            <a:r>
              <a:rPr lang="en-US" dirty="0" err="1"/>
              <a:t>Konfigurasikan</a:t>
            </a:r>
            <a:r>
              <a:rPr lang="en-US" dirty="0"/>
              <a:t> </a:t>
            </a:r>
            <a:r>
              <a:rPr lang="en-US" dirty="0" err="1"/>
              <a:t>RouterOS</a:t>
            </a:r>
            <a:r>
              <a:rPr lang="en-US" dirty="0"/>
              <a:t> </a:t>
            </a:r>
            <a:r>
              <a:rPr lang="en-US" dirty="0" err="1"/>
              <a:t>secara</a:t>
            </a:r>
            <a:r>
              <a:rPr lang="en-US" dirty="0"/>
              <a:t> </a:t>
            </a:r>
            <a:r>
              <a:rPr lang="en-US" dirty="0" err="1"/>
              <a:t>simulasi</a:t>
            </a:r>
            <a:r>
              <a:rPr lang="en-US" dirty="0"/>
              <a:t> (</a:t>
            </a:r>
            <a:r>
              <a:rPr lang="en-US" dirty="0" err="1"/>
              <a:t>vbox</a:t>
            </a:r>
            <a:r>
              <a:rPr lang="en-US" dirty="0"/>
              <a:t>/</a:t>
            </a:r>
            <a:r>
              <a:rPr lang="en-US" dirty="0" err="1"/>
              <a:t>vmware</a:t>
            </a:r>
            <a:r>
              <a:rPr lang="en-US" dirty="0"/>
              <a:t>)</a:t>
            </a:r>
          </a:p>
          <a:p>
            <a:r>
              <a:rPr lang="en-US" dirty="0" err="1"/>
              <a:t>Lengkapi</a:t>
            </a:r>
            <a:r>
              <a:rPr lang="en-US" dirty="0"/>
              <a:t> </a:t>
            </a:r>
            <a:r>
              <a:rPr lang="en-US" dirty="0" err="1"/>
              <a:t>konfigurasi</a:t>
            </a:r>
            <a:r>
              <a:rPr lang="en-US" dirty="0"/>
              <a:t> </a:t>
            </a:r>
            <a:r>
              <a:rPr lang="en-US" dirty="0" err="1"/>
              <a:t>dasar</a:t>
            </a:r>
            <a:r>
              <a:rPr lang="en-US" dirty="0"/>
              <a:t> yang </a:t>
            </a:r>
            <a:r>
              <a:rPr lang="en-US" dirty="0" err="1"/>
              <a:t>pernah</a:t>
            </a:r>
            <a:r>
              <a:rPr lang="en-US" dirty="0"/>
              <a:t> </a:t>
            </a:r>
            <a:r>
              <a:rPr lang="en-US" dirty="0" err="1"/>
              <a:t>dipelajari</a:t>
            </a:r>
            <a:endParaRPr lang="en-US" dirty="0"/>
          </a:p>
          <a:p>
            <a:pPr lvl="1"/>
            <a:r>
              <a:rPr lang="en-US" dirty="0"/>
              <a:t>IP, DNS, DHCP, NTP, username dan password login, NAT masquerade</a:t>
            </a:r>
          </a:p>
          <a:p>
            <a:r>
              <a:rPr lang="en-US" dirty="0" err="1"/>
              <a:t>Konfigurasikan</a:t>
            </a:r>
            <a:r>
              <a:rPr lang="en-US" dirty="0"/>
              <a:t> </a:t>
            </a:r>
            <a:r>
              <a:rPr lang="en-US" dirty="0" err="1"/>
              <a:t>Limitasi</a:t>
            </a:r>
            <a:r>
              <a:rPr lang="en-US" dirty="0"/>
              <a:t> Bandwidth</a:t>
            </a:r>
          </a:p>
          <a:p>
            <a:pPr lvl="1"/>
            <a:r>
              <a:rPr lang="en-US" dirty="0"/>
              <a:t>Simple queue, queue tree, queue + burst</a:t>
            </a:r>
          </a:p>
          <a:p>
            <a:r>
              <a:rPr lang="en-US" dirty="0" err="1"/>
              <a:t>Konfigurasikan</a:t>
            </a:r>
            <a:r>
              <a:rPr lang="en-US" dirty="0"/>
              <a:t> Web Proxy</a:t>
            </a:r>
          </a:p>
          <a:p>
            <a:pPr lvl="1"/>
            <a:r>
              <a:rPr lang="en-US" dirty="0"/>
              <a:t>Cache proxy, </a:t>
            </a:r>
            <a:r>
              <a:rPr lang="en-US" dirty="0" err="1"/>
              <a:t>blokir</a:t>
            </a:r>
            <a:r>
              <a:rPr lang="en-US" dirty="0"/>
              <a:t> situs, transparent proxy</a:t>
            </a:r>
            <a:endParaRPr lang="en-ID" dirty="0"/>
          </a:p>
        </p:txBody>
      </p:sp>
    </p:spTree>
    <p:extLst>
      <p:ext uri="{BB962C8B-B14F-4D97-AF65-F5344CB8AC3E}">
        <p14:creationId xmlns:p14="http://schemas.microsoft.com/office/powerpoint/2010/main" val="3134287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72FF-78BD-41D4-A4DA-F5983B5E12A8}"/>
              </a:ext>
            </a:extLst>
          </p:cNvPr>
          <p:cNvSpPr>
            <a:spLocks noGrp="1"/>
          </p:cNvSpPr>
          <p:nvPr>
            <p:ph type="title"/>
          </p:nvPr>
        </p:nvSpPr>
        <p:spPr/>
        <p:txBody>
          <a:bodyPr/>
          <a:lstStyle/>
          <a:p>
            <a:r>
              <a:rPr lang="en-US" b="1" dirty="0" err="1"/>
              <a:t>Tugas</a:t>
            </a:r>
            <a:r>
              <a:rPr lang="en-US" b="1" dirty="0"/>
              <a:t> </a:t>
            </a:r>
            <a:r>
              <a:rPr lang="en-US" b="1" dirty="0" err="1"/>
              <a:t>Kelompok</a:t>
            </a:r>
            <a:endParaRPr lang="en-ID" b="1" dirty="0"/>
          </a:p>
        </p:txBody>
      </p:sp>
      <p:sp>
        <p:nvSpPr>
          <p:cNvPr id="3" name="Content Placeholder 2">
            <a:extLst>
              <a:ext uri="{FF2B5EF4-FFF2-40B4-BE49-F238E27FC236}">
                <a16:creationId xmlns:a16="http://schemas.microsoft.com/office/drawing/2014/main" id="{0910460F-8E22-4137-B0DE-03A6F95BD1A8}"/>
              </a:ext>
            </a:extLst>
          </p:cNvPr>
          <p:cNvSpPr>
            <a:spLocks noGrp="1"/>
          </p:cNvSpPr>
          <p:nvPr>
            <p:ph idx="1"/>
          </p:nvPr>
        </p:nvSpPr>
        <p:spPr>
          <a:xfrm>
            <a:off x="1176865" y="2490135"/>
            <a:ext cx="6798736" cy="3839644"/>
          </a:xfrm>
        </p:spPr>
        <p:txBody>
          <a:bodyPr>
            <a:noAutofit/>
          </a:bodyPr>
          <a:lstStyle/>
          <a:p>
            <a:r>
              <a:rPr lang="en-US" sz="1050" dirty="0" err="1"/>
              <a:t>Dengan</a:t>
            </a:r>
            <a:r>
              <a:rPr lang="en-US" sz="1050" dirty="0"/>
              <a:t> </a:t>
            </a:r>
            <a:r>
              <a:rPr lang="en-US" sz="1050" dirty="0" err="1"/>
              <a:t>kelompok</a:t>
            </a:r>
            <a:r>
              <a:rPr lang="en-US" sz="1050" dirty="0"/>
              <a:t> yang </a:t>
            </a:r>
            <a:r>
              <a:rPr lang="en-US" sz="1050" dirty="0" err="1"/>
              <a:t>sudah</a:t>
            </a:r>
            <a:r>
              <a:rPr lang="en-US" sz="1050" dirty="0"/>
              <a:t> </a:t>
            </a:r>
            <a:r>
              <a:rPr lang="en-US" sz="1050" dirty="0" err="1"/>
              <a:t>anda</a:t>
            </a:r>
            <a:r>
              <a:rPr lang="en-US" sz="1050" dirty="0"/>
              <a:t> </a:t>
            </a:r>
            <a:r>
              <a:rPr lang="en-US" sz="1050" dirty="0" err="1"/>
              <a:t>bentuk</a:t>
            </a:r>
            <a:r>
              <a:rPr lang="en-US" sz="1050" dirty="0"/>
              <a:t> </a:t>
            </a:r>
            <a:r>
              <a:rPr lang="en-US" sz="1050" dirty="0" err="1"/>
              <a:t>sebelumnya</a:t>
            </a:r>
            <a:r>
              <a:rPr lang="en-US" sz="1050" dirty="0"/>
              <a:t>, </a:t>
            </a:r>
            <a:r>
              <a:rPr lang="en-US" sz="1050" dirty="0" err="1"/>
              <a:t>buatlah</a:t>
            </a:r>
            <a:r>
              <a:rPr lang="en-US" sz="1050" dirty="0"/>
              <a:t> </a:t>
            </a:r>
            <a:r>
              <a:rPr lang="en-US" sz="1050" dirty="0" err="1"/>
              <a:t>topologi</a:t>
            </a:r>
            <a:r>
              <a:rPr lang="en-US" sz="1050" dirty="0"/>
              <a:t> </a:t>
            </a:r>
            <a:r>
              <a:rPr lang="en-US" sz="1050" dirty="0" err="1"/>
              <a:t>jaringan</a:t>
            </a:r>
            <a:r>
              <a:rPr lang="en-US" sz="1050" dirty="0"/>
              <a:t> small office home office </a:t>
            </a:r>
            <a:r>
              <a:rPr lang="en-US" sz="1050" dirty="0" err="1"/>
              <a:t>sederhana</a:t>
            </a:r>
            <a:r>
              <a:rPr lang="en-US" sz="1050" dirty="0"/>
              <a:t>. Adapun </a:t>
            </a:r>
            <a:r>
              <a:rPr lang="en-US" sz="1050" dirty="0" err="1"/>
              <a:t>topologi</a:t>
            </a:r>
            <a:r>
              <a:rPr lang="en-US" sz="1050" dirty="0"/>
              <a:t> </a:t>
            </a:r>
            <a:r>
              <a:rPr lang="en-US" sz="1050" dirty="0" err="1"/>
              <a:t>tersebut</a:t>
            </a:r>
            <a:r>
              <a:rPr lang="en-US" sz="1050" dirty="0"/>
              <a:t> minimal </a:t>
            </a:r>
            <a:r>
              <a:rPr lang="en-US" sz="1050" dirty="0" err="1"/>
              <a:t>harus</a:t>
            </a:r>
            <a:r>
              <a:rPr lang="en-US" sz="1050" dirty="0"/>
              <a:t> </a:t>
            </a:r>
            <a:r>
              <a:rPr lang="en-US" sz="1050" dirty="0" err="1"/>
              <a:t>terdapat</a:t>
            </a:r>
            <a:r>
              <a:rPr lang="en-US" sz="1050" dirty="0"/>
              <a:t> :</a:t>
            </a:r>
          </a:p>
          <a:p>
            <a:pPr lvl="1"/>
            <a:r>
              <a:rPr lang="en-US" sz="1050" dirty="0"/>
              <a:t>1 Router/virtual router</a:t>
            </a:r>
          </a:p>
          <a:p>
            <a:pPr lvl="1"/>
            <a:r>
              <a:rPr lang="en-US" sz="1050" dirty="0"/>
              <a:t>1 Switch/virtual switch</a:t>
            </a:r>
          </a:p>
          <a:p>
            <a:pPr lvl="1"/>
            <a:r>
              <a:rPr lang="en-US" sz="1050" dirty="0" err="1"/>
              <a:t>Klien</a:t>
            </a:r>
            <a:r>
              <a:rPr lang="en-US" sz="1050" dirty="0"/>
              <a:t> minimal 3 (windows based)</a:t>
            </a:r>
          </a:p>
          <a:p>
            <a:r>
              <a:rPr lang="en-US" sz="1050" dirty="0" err="1"/>
              <a:t>Kemudian</a:t>
            </a:r>
            <a:r>
              <a:rPr lang="en-US" sz="1050" dirty="0"/>
              <a:t> </a:t>
            </a:r>
            <a:r>
              <a:rPr lang="en-US" sz="1050" dirty="0" err="1"/>
              <a:t>dari</a:t>
            </a:r>
            <a:r>
              <a:rPr lang="en-US" sz="1050" dirty="0"/>
              <a:t> </a:t>
            </a:r>
            <a:r>
              <a:rPr lang="en-US" sz="1050" dirty="0" err="1"/>
              <a:t>topologi</a:t>
            </a:r>
            <a:r>
              <a:rPr lang="en-US" sz="1050" dirty="0"/>
              <a:t> </a:t>
            </a:r>
            <a:r>
              <a:rPr lang="en-US" sz="1050" dirty="0" err="1"/>
              <a:t>sederhana</a:t>
            </a:r>
            <a:r>
              <a:rPr lang="en-US" sz="1050" dirty="0"/>
              <a:t> </a:t>
            </a:r>
            <a:r>
              <a:rPr lang="en-US" sz="1050" dirty="0" err="1"/>
              <a:t>tersebut</a:t>
            </a:r>
            <a:r>
              <a:rPr lang="en-US" sz="1050" dirty="0"/>
              <a:t> </a:t>
            </a:r>
            <a:r>
              <a:rPr lang="en-US" sz="1050" dirty="0" err="1"/>
              <a:t>konfigurasikan</a:t>
            </a:r>
            <a:r>
              <a:rPr lang="en-US" sz="1050" dirty="0"/>
              <a:t> :</a:t>
            </a:r>
          </a:p>
          <a:p>
            <a:pPr lvl="1"/>
            <a:r>
              <a:rPr lang="en-US" sz="1050" dirty="0"/>
              <a:t>DHCP Service </a:t>
            </a:r>
            <a:r>
              <a:rPr lang="en-US" sz="1050" dirty="0" err="1"/>
              <a:t>untuk</a:t>
            </a:r>
            <a:r>
              <a:rPr lang="en-US" sz="1050" dirty="0"/>
              <a:t> 2 </a:t>
            </a:r>
            <a:r>
              <a:rPr lang="en-US" sz="1050" dirty="0" err="1"/>
              <a:t>klien</a:t>
            </a:r>
            <a:endParaRPr lang="en-US" sz="1050" dirty="0"/>
          </a:p>
          <a:p>
            <a:pPr lvl="1"/>
            <a:r>
              <a:rPr lang="en-US" sz="1050" dirty="0"/>
              <a:t>NAT</a:t>
            </a:r>
          </a:p>
          <a:p>
            <a:pPr lvl="1"/>
            <a:r>
              <a:rPr lang="en-US" sz="1050" dirty="0"/>
              <a:t>Proxy dan firewall (</a:t>
            </a:r>
            <a:r>
              <a:rPr lang="en-US" sz="1050" dirty="0" err="1"/>
              <a:t>memblokir</a:t>
            </a:r>
            <a:r>
              <a:rPr lang="en-US" sz="1050" dirty="0"/>
              <a:t> </a:t>
            </a:r>
            <a:r>
              <a:rPr lang="en-US" sz="1050" dirty="0" err="1"/>
              <a:t>beberapa</a:t>
            </a:r>
            <a:r>
              <a:rPr lang="en-US" sz="1050" dirty="0"/>
              <a:t> situs </a:t>
            </a:r>
            <a:r>
              <a:rPr lang="en-US" sz="1050" dirty="0" err="1"/>
              <a:t>tertentu</a:t>
            </a:r>
            <a:r>
              <a:rPr lang="en-US" sz="1050" dirty="0"/>
              <a:t>), </a:t>
            </a:r>
            <a:r>
              <a:rPr lang="en-US" sz="1050" dirty="0" err="1"/>
              <a:t>mampu</a:t>
            </a:r>
            <a:r>
              <a:rPr lang="en-US" sz="1050" dirty="0"/>
              <a:t> </a:t>
            </a:r>
            <a:r>
              <a:rPr lang="en-US" sz="1050" dirty="0" err="1"/>
              <a:t>memblokir</a:t>
            </a:r>
            <a:r>
              <a:rPr lang="en-US" sz="1050" dirty="0"/>
              <a:t> situs-situs </a:t>
            </a:r>
            <a:r>
              <a:rPr lang="en-US" sz="1050" dirty="0" err="1"/>
              <a:t>tertentu</a:t>
            </a:r>
            <a:r>
              <a:rPr lang="en-US" sz="1050" dirty="0"/>
              <a:t> pada </a:t>
            </a:r>
            <a:r>
              <a:rPr lang="en-US" sz="1050" dirty="0" err="1"/>
              <a:t>waktu</a:t>
            </a:r>
            <a:r>
              <a:rPr lang="en-US" sz="1050" dirty="0"/>
              <a:t> yang </a:t>
            </a:r>
            <a:r>
              <a:rPr lang="en-US" sz="1050" dirty="0" err="1"/>
              <a:t>ditentukan</a:t>
            </a:r>
            <a:r>
              <a:rPr lang="en-US" sz="1050" dirty="0"/>
              <a:t> </a:t>
            </a:r>
            <a:r>
              <a:rPr lang="en-US" sz="1050" dirty="0" err="1"/>
              <a:t>menjadi</a:t>
            </a:r>
            <a:r>
              <a:rPr lang="en-US" sz="1050" dirty="0"/>
              <a:t> </a:t>
            </a:r>
            <a:r>
              <a:rPr lang="en-US" sz="1050" dirty="0" err="1"/>
              <a:t>nilai</a:t>
            </a:r>
            <a:r>
              <a:rPr lang="en-US" sz="1050" dirty="0"/>
              <a:t> </a:t>
            </a:r>
            <a:r>
              <a:rPr lang="en-US" sz="1050" dirty="0" err="1"/>
              <a:t>tambah</a:t>
            </a:r>
            <a:endParaRPr lang="en-US" sz="1050" dirty="0"/>
          </a:p>
          <a:p>
            <a:pPr lvl="1"/>
            <a:r>
              <a:rPr lang="en-US" sz="1050" dirty="0"/>
              <a:t>Queue / Bandwidth management </a:t>
            </a:r>
            <a:r>
              <a:rPr lang="en-US" sz="1050" dirty="0" err="1"/>
              <a:t>dengan</a:t>
            </a:r>
            <a:r>
              <a:rPr lang="en-US" sz="1050" dirty="0"/>
              <a:t> scenario </a:t>
            </a:r>
            <a:r>
              <a:rPr lang="en-US" sz="1050" dirty="0" err="1"/>
              <a:t>bervariasi</a:t>
            </a:r>
            <a:r>
              <a:rPr lang="en-US" sz="1050" dirty="0"/>
              <a:t> yang </a:t>
            </a:r>
            <a:r>
              <a:rPr lang="en-US" sz="1050" dirty="0" err="1"/>
              <a:t>anda</a:t>
            </a:r>
            <a:r>
              <a:rPr lang="en-US" sz="1050" dirty="0"/>
              <a:t> </a:t>
            </a:r>
            <a:r>
              <a:rPr lang="en-US" sz="1050" dirty="0" err="1"/>
              <a:t>tentukan</a:t>
            </a:r>
            <a:r>
              <a:rPr lang="en-US" sz="1050" dirty="0"/>
              <a:t> </a:t>
            </a:r>
            <a:r>
              <a:rPr lang="en-US" sz="1050" dirty="0" err="1"/>
              <a:t>sendiri</a:t>
            </a:r>
            <a:r>
              <a:rPr lang="en-US" sz="1050" dirty="0"/>
              <a:t> </a:t>
            </a:r>
            <a:r>
              <a:rPr lang="en-US" sz="1050" dirty="0" err="1"/>
              <a:t>dengan</a:t>
            </a:r>
            <a:r>
              <a:rPr lang="en-US" sz="1050" dirty="0"/>
              <a:t> </a:t>
            </a:r>
            <a:r>
              <a:rPr lang="en-US" sz="1050" dirty="0" err="1"/>
              <a:t>kelompok</a:t>
            </a:r>
            <a:r>
              <a:rPr lang="en-US" sz="1050" dirty="0"/>
              <a:t> </a:t>
            </a:r>
            <a:r>
              <a:rPr lang="en-US" sz="1050" dirty="0" err="1"/>
              <a:t>anda</a:t>
            </a:r>
            <a:endParaRPr lang="en-US" sz="1050" dirty="0"/>
          </a:p>
          <a:p>
            <a:r>
              <a:rPr lang="en-US" sz="1050" dirty="0"/>
              <a:t>Dari </a:t>
            </a:r>
            <a:r>
              <a:rPr lang="en-US" sz="1050" dirty="0" err="1"/>
              <a:t>konfigurasi</a:t>
            </a:r>
            <a:r>
              <a:rPr lang="en-US" sz="1050" dirty="0"/>
              <a:t> yang </a:t>
            </a:r>
            <a:r>
              <a:rPr lang="en-US" sz="1050" dirty="0" err="1"/>
              <a:t>anda</a:t>
            </a:r>
            <a:r>
              <a:rPr lang="en-US" sz="1050" dirty="0"/>
              <a:t> </a:t>
            </a:r>
            <a:r>
              <a:rPr lang="en-US" sz="1050" dirty="0" err="1"/>
              <a:t>kerjakan</a:t>
            </a:r>
            <a:r>
              <a:rPr lang="en-US" sz="1050" dirty="0"/>
              <a:t> Bersama </a:t>
            </a:r>
            <a:r>
              <a:rPr lang="en-US" sz="1050" dirty="0" err="1"/>
              <a:t>kelompok</a:t>
            </a:r>
            <a:r>
              <a:rPr lang="en-US" sz="1050" dirty="0"/>
              <a:t> </a:t>
            </a:r>
            <a:r>
              <a:rPr lang="en-US" sz="1050" dirty="0" err="1"/>
              <a:t>anda</a:t>
            </a:r>
            <a:r>
              <a:rPr lang="en-US" sz="1050" dirty="0"/>
              <a:t>, </a:t>
            </a:r>
            <a:r>
              <a:rPr lang="en-US" sz="1050" dirty="0" err="1"/>
              <a:t>buatlah</a:t>
            </a:r>
            <a:r>
              <a:rPr lang="en-US" sz="1050" dirty="0"/>
              <a:t> :</a:t>
            </a:r>
          </a:p>
          <a:p>
            <a:pPr lvl="1"/>
            <a:r>
              <a:rPr lang="en-US" sz="1050" dirty="0" err="1"/>
              <a:t>Laporan</a:t>
            </a:r>
            <a:r>
              <a:rPr lang="en-US" sz="1050" dirty="0"/>
              <a:t> </a:t>
            </a:r>
            <a:r>
              <a:rPr lang="en-US" sz="1050" dirty="0" err="1"/>
              <a:t>Portofolio</a:t>
            </a:r>
            <a:endParaRPr lang="en-US" sz="1050" dirty="0"/>
          </a:p>
          <a:p>
            <a:pPr lvl="1"/>
            <a:r>
              <a:rPr lang="en-US" sz="1050" dirty="0"/>
              <a:t>Video </a:t>
            </a:r>
            <a:r>
              <a:rPr lang="en-US" sz="1050" dirty="0" err="1"/>
              <a:t>Presentasi</a:t>
            </a:r>
            <a:endParaRPr lang="en-US" sz="1050" dirty="0"/>
          </a:p>
          <a:p>
            <a:pPr lvl="1"/>
            <a:r>
              <a:rPr lang="en-US" sz="1050" dirty="0" err="1"/>
              <a:t>Dipresentasikan</a:t>
            </a:r>
            <a:r>
              <a:rPr lang="en-US" sz="1050" dirty="0"/>
              <a:t> pada </a:t>
            </a:r>
            <a:r>
              <a:rPr lang="en-US" sz="1050" dirty="0" err="1"/>
              <a:t>saat</a:t>
            </a:r>
            <a:r>
              <a:rPr lang="en-US" sz="1050" dirty="0"/>
              <a:t> UTS </a:t>
            </a:r>
            <a:r>
              <a:rPr lang="en-US" sz="1050" dirty="0" err="1"/>
              <a:t>Praktikum</a:t>
            </a:r>
            <a:endParaRPr lang="en-US" sz="1050" dirty="0"/>
          </a:p>
        </p:txBody>
      </p:sp>
    </p:spTree>
    <p:extLst>
      <p:ext uri="{BB962C8B-B14F-4D97-AF65-F5344CB8AC3E}">
        <p14:creationId xmlns:p14="http://schemas.microsoft.com/office/powerpoint/2010/main" val="2982157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6DA76-8A92-488D-9FAB-089B23709418}"/>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161AA114-8708-401B-9760-CBF4AF566181}"/>
              </a:ext>
            </a:extLst>
          </p:cNvPr>
          <p:cNvSpPr>
            <a:spLocks noGrp="1"/>
          </p:cNvSpPr>
          <p:nvPr>
            <p:ph sz="half" idx="1"/>
          </p:nvPr>
        </p:nvSpPr>
        <p:spPr/>
        <p:txBody>
          <a:bodyPr/>
          <a:lstStyle/>
          <a:p>
            <a:endParaRPr lang="en-ID"/>
          </a:p>
        </p:txBody>
      </p:sp>
      <p:sp>
        <p:nvSpPr>
          <p:cNvPr id="4" name="Content Placeholder 3">
            <a:extLst>
              <a:ext uri="{FF2B5EF4-FFF2-40B4-BE49-F238E27FC236}">
                <a16:creationId xmlns:a16="http://schemas.microsoft.com/office/drawing/2014/main" id="{3FDAF7E8-F77A-416D-9A88-77EF1FAC5E96}"/>
              </a:ext>
            </a:extLst>
          </p:cNvPr>
          <p:cNvSpPr>
            <a:spLocks noGrp="1"/>
          </p:cNvSpPr>
          <p:nvPr>
            <p:ph sz="half" idx="2"/>
          </p:nvPr>
        </p:nvSpPr>
        <p:spPr/>
        <p:txBody>
          <a:bodyPr/>
          <a:lstStyle/>
          <a:p>
            <a:endParaRPr lang="en-ID"/>
          </a:p>
        </p:txBody>
      </p:sp>
      <p:pic>
        <p:nvPicPr>
          <p:cNvPr id="2050" name="Picture 2">
            <a:extLst>
              <a:ext uri="{FF2B5EF4-FFF2-40B4-BE49-F238E27FC236}">
                <a16:creationId xmlns:a16="http://schemas.microsoft.com/office/drawing/2014/main" id="{65B860A2-786E-4537-9CAA-76433C9D9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254" y="524892"/>
            <a:ext cx="8065491" cy="58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447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8AD383F-A7E1-43C8-86A3-8F12D4DD3975}"/>
              </a:ext>
            </a:extLst>
          </p:cNvPr>
          <p:cNvSpPr>
            <a:spLocks noGrp="1" noChangeArrowheads="1"/>
          </p:cNvSpPr>
          <p:nvPr>
            <p:ph type="title"/>
          </p:nvPr>
        </p:nvSpPr>
        <p:spPr/>
        <p:txBody>
          <a:bodyPr/>
          <a:lstStyle/>
          <a:p>
            <a:r>
              <a:rPr lang="en-US" altLang="en-US"/>
              <a:t>Analogi Kasus</a:t>
            </a:r>
          </a:p>
        </p:txBody>
      </p:sp>
      <p:sp>
        <p:nvSpPr>
          <p:cNvPr id="7171" name="Rectangle 3">
            <a:extLst>
              <a:ext uri="{FF2B5EF4-FFF2-40B4-BE49-F238E27FC236}">
                <a16:creationId xmlns:a16="http://schemas.microsoft.com/office/drawing/2014/main" id="{12ED3853-EA55-403A-9DD9-32561FF7236B}"/>
              </a:ext>
            </a:extLst>
          </p:cNvPr>
          <p:cNvSpPr>
            <a:spLocks noGrp="1" noChangeArrowheads="1"/>
          </p:cNvSpPr>
          <p:nvPr>
            <p:ph idx="1"/>
          </p:nvPr>
        </p:nvSpPr>
        <p:spPr/>
        <p:txBody>
          <a:bodyPr>
            <a:normAutofit/>
          </a:bodyPr>
          <a:lstStyle/>
          <a:p>
            <a:pPr>
              <a:lnSpc>
                <a:spcPct val="90000"/>
              </a:lnSpc>
            </a:pPr>
            <a:r>
              <a:rPr lang="en-GB" altLang="en-US" sz="1800" dirty="0" err="1"/>
              <a:t>Seorang</a:t>
            </a:r>
            <a:r>
              <a:rPr lang="en-GB" altLang="en-US" sz="1800" dirty="0"/>
              <a:t> </a:t>
            </a:r>
            <a:r>
              <a:rPr lang="en-GB" altLang="en-US" sz="1800" dirty="0" err="1"/>
              <a:t>mahasiswa</a:t>
            </a:r>
            <a:r>
              <a:rPr lang="en-GB" altLang="en-US" sz="1800" dirty="0"/>
              <a:t> </a:t>
            </a:r>
            <a:r>
              <a:rPr lang="en-GB" altLang="en-US" sz="1800" dirty="0" err="1"/>
              <a:t>meminjam</a:t>
            </a:r>
            <a:r>
              <a:rPr lang="en-GB" altLang="en-US" sz="1800" dirty="0"/>
              <a:t> </a:t>
            </a:r>
            <a:r>
              <a:rPr lang="en-GB" altLang="en-US" sz="1800" dirty="0" err="1"/>
              <a:t>buku</a:t>
            </a:r>
            <a:r>
              <a:rPr lang="en-GB" altLang="en-US" sz="1800" dirty="0"/>
              <a:t> di </a:t>
            </a:r>
            <a:r>
              <a:rPr lang="en-GB" altLang="en-US" sz="1800" dirty="0" err="1"/>
              <a:t>perpustakaan</a:t>
            </a:r>
            <a:r>
              <a:rPr lang="en-GB" altLang="en-US" sz="1800" dirty="0"/>
              <a:t>: </a:t>
            </a:r>
          </a:p>
          <a:p>
            <a:pPr lvl="1">
              <a:lnSpc>
                <a:spcPct val="90000"/>
              </a:lnSpc>
            </a:pPr>
            <a:r>
              <a:rPr lang="en-GB" altLang="en-US" sz="1400" dirty="0" err="1"/>
              <a:t>Mahasiswa</a:t>
            </a:r>
            <a:r>
              <a:rPr lang="en-GB" altLang="en-US" sz="1400" dirty="0"/>
              <a:t> </a:t>
            </a:r>
            <a:r>
              <a:rPr lang="en-GB" altLang="en-US" sz="1400" dirty="0" err="1"/>
              <a:t>tidak</a:t>
            </a:r>
            <a:r>
              <a:rPr lang="en-GB" altLang="en-US" sz="1400" dirty="0"/>
              <a:t> </a:t>
            </a:r>
            <a:r>
              <a:rPr lang="en-GB" altLang="en-US" sz="1400" dirty="0" err="1"/>
              <a:t>diperbolehkan</a:t>
            </a:r>
            <a:r>
              <a:rPr lang="en-GB" altLang="en-US" sz="1400" dirty="0"/>
              <a:t> </a:t>
            </a:r>
            <a:r>
              <a:rPr lang="en-GB" altLang="en-US" sz="1400" dirty="0" err="1"/>
              <a:t>langsung</a:t>
            </a:r>
            <a:r>
              <a:rPr lang="en-GB" altLang="en-US" sz="1400" dirty="0"/>
              <a:t> </a:t>
            </a:r>
            <a:r>
              <a:rPr lang="en-GB" altLang="en-US" sz="1400" dirty="0" err="1"/>
              <a:t>mencari</a:t>
            </a:r>
            <a:r>
              <a:rPr lang="en-GB" altLang="en-US" sz="1400" dirty="0"/>
              <a:t> dan </a:t>
            </a:r>
            <a:r>
              <a:rPr lang="en-GB" altLang="en-US" sz="1400" dirty="0" err="1"/>
              <a:t>mengambil</a:t>
            </a:r>
            <a:r>
              <a:rPr lang="en-GB" altLang="en-US" sz="1400" dirty="0"/>
              <a:t> </a:t>
            </a:r>
            <a:r>
              <a:rPr lang="en-GB" altLang="en-US" sz="1400" dirty="0" err="1"/>
              <a:t>sendiri</a:t>
            </a:r>
            <a:r>
              <a:rPr lang="en-GB" altLang="en-US" sz="1400" dirty="0"/>
              <a:t> </a:t>
            </a:r>
            <a:r>
              <a:rPr lang="en-GB" altLang="en-US" sz="1400" dirty="0" err="1"/>
              <a:t>buku</a:t>
            </a:r>
            <a:r>
              <a:rPr lang="en-GB" altLang="en-US" sz="1400" dirty="0"/>
              <a:t> </a:t>
            </a:r>
            <a:r>
              <a:rPr lang="en-GB" altLang="en-US" sz="1400" dirty="0" err="1"/>
              <a:t>dari</a:t>
            </a:r>
            <a:r>
              <a:rPr lang="en-GB" altLang="en-US" sz="1400" dirty="0"/>
              <a:t> </a:t>
            </a:r>
            <a:r>
              <a:rPr lang="en-GB" altLang="en-US" sz="1400" dirty="0" err="1"/>
              <a:t>rak</a:t>
            </a:r>
            <a:endParaRPr lang="en-GB" altLang="en-US" sz="1400" dirty="0"/>
          </a:p>
          <a:p>
            <a:pPr lvl="1">
              <a:lnSpc>
                <a:spcPct val="90000"/>
              </a:lnSpc>
            </a:pPr>
            <a:r>
              <a:rPr lang="en-GB" altLang="en-US" sz="1400" dirty="0" err="1"/>
              <a:t>Mahasiswa</a:t>
            </a:r>
            <a:r>
              <a:rPr lang="en-GB" altLang="en-US" sz="1400" dirty="0"/>
              <a:t> </a:t>
            </a:r>
            <a:r>
              <a:rPr lang="en-GB" altLang="en-US" sz="1400" dirty="0" err="1"/>
              <a:t>meminta</a:t>
            </a:r>
            <a:r>
              <a:rPr lang="en-GB" altLang="en-US" sz="1400" dirty="0"/>
              <a:t> </a:t>
            </a:r>
            <a:r>
              <a:rPr lang="en-GB" altLang="en-US" sz="1400" dirty="0" err="1"/>
              <a:t>petugas</a:t>
            </a:r>
            <a:r>
              <a:rPr lang="en-GB" altLang="en-US" sz="1400" dirty="0"/>
              <a:t> </a:t>
            </a:r>
            <a:r>
              <a:rPr lang="en-GB" altLang="en-US" sz="1400" dirty="0" err="1"/>
              <a:t>untuk</a:t>
            </a:r>
            <a:r>
              <a:rPr lang="en-GB" altLang="en-US" sz="1400" dirty="0"/>
              <a:t> </a:t>
            </a:r>
            <a:r>
              <a:rPr lang="en-GB" altLang="en-US" sz="1400" dirty="0" err="1"/>
              <a:t>mengambilkan</a:t>
            </a:r>
            <a:r>
              <a:rPr lang="en-GB" altLang="en-US" sz="1400" dirty="0"/>
              <a:t> </a:t>
            </a:r>
            <a:r>
              <a:rPr lang="en-GB" altLang="en-US" sz="1400" dirty="0" err="1"/>
              <a:t>buku</a:t>
            </a:r>
            <a:r>
              <a:rPr lang="en-GB" altLang="en-US" sz="1400" dirty="0"/>
              <a:t> yang </a:t>
            </a:r>
            <a:r>
              <a:rPr lang="en-GB" altLang="en-US" sz="1400" dirty="0" err="1"/>
              <a:t>dibutuhkan</a:t>
            </a:r>
            <a:r>
              <a:rPr lang="en-GB" altLang="en-US" sz="1400" dirty="0"/>
              <a:t> (</a:t>
            </a:r>
            <a:r>
              <a:rPr lang="en-GB" altLang="en-US" sz="1400" dirty="0" err="1"/>
              <a:t>memberikan</a:t>
            </a:r>
            <a:r>
              <a:rPr lang="en-GB" altLang="en-US" sz="1400" dirty="0"/>
              <a:t> </a:t>
            </a:r>
            <a:r>
              <a:rPr lang="en-GB" altLang="en-US" sz="1400" dirty="0" err="1"/>
              <a:t>nomor</a:t>
            </a:r>
            <a:r>
              <a:rPr lang="en-GB" altLang="en-US" sz="1400" dirty="0"/>
              <a:t> </a:t>
            </a:r>
            <a:r>
              <a:rPr lang="en-GB" altLang="en-US" sz="1400" dirty="0" err="1"/>
              <a:t>atau</a:t>
            </a:r>
            <a:r>
              <a:rPr lang="en-GB" altLang="en-US" sz="1400" dirty="0"/>
              <a:t> </a:t>
            </a:r>
            <a:r>
              <a:rPr lang="en-GB" altLang="en-US" sz="1400" dirty="0" err="1"/>
              <a:t>kode</a:t>
            </a:r>
            <a:r>
              <a:rPr lang="en-GB" altLang="en-US" sz="1400" dirty="0"/>
              <a:t> </a:t>
            </a:r>
            <a:r>
              <a:rPr lang="en-GB" altLang="en-US" sz="1400" dirty="0" err="1"/>
              <a:t>bukunya</a:t>
            </a:r>
            <a:r>
              <a:rPr lang="en-GB" altLang="en-US" sz="1400" dirty="0"/>
              <a:t>). </a:t>
            </a:r>
          </a:p>
          <a:p>
            <a:pPr>
              <a:lnSpc>
                <a:spcPct val="90000"/>
              </a:lnSpc>
            </a:pPr>
            <a:r>
              <a:rPr lang="en-GB" altLang="en-US" sz="1800" dirty="0" err="1"/>
              <a:t>Dalam</a:t>
            </a:r>
            <a:r>
              <a:rPr lang="en-GB" altLang="en-US" sz="1800" dirty="0"/>
              <a:t> </a:t>
            </a:r>
            <a:r>
              <a:rPr lang="en-GB" altLang="en-US" sz="1800" dirty="0" err="1"/>
              <a:t>kasus</a:t>
            </a:r>
            <a:r>
              <a:rPr lang="en-GB" altLang="en-US" sz="1800" dirty="0"/>
              <a:t> </a:t>
            </a:r>
            <a:r>
              <a:rPr lang="en-GB" altLang="en-US" sz="1800" dirty="0" err="1"/>
              <a:t>tersebut</a:t>
            </a:r>
            <a:r>
              <a:rPr lang="en-GB" altLang="en-US" sz="1800" dirty="0"/>
              <a:t>, </a:t>
            </a:r>
            <a:r>
              <a:rPr lang="en-GB" altLang="en-US" sz="1800" dirty="0" err="1"/>
              <a:t>petugas</a:t>
            </a:r>
            <a:r>
              <a:rPr lang="en-GB" altLang="en-US" sz="1800" dirty="0"/>
              <a:t> </a:t>
            </a:r>
            <a:r>
              <a:rPr lang="en-GB" altLang="en-US" sz="1800" dirty="0" err="1"/>
              <a:t>perpustakaan</a:t>
            </a:r>
            <a:r>
              <a:rPr lang="en-GB" altLang="en-US" sz="1800" dirty="0"/>
              <a:t> </a:t>
            </a:r>
            <a:r>
              <a:rPr lang="en-GB" altLang="en-US" sz="1800" dirty="0" err="1"/>
              <a:t>tersebut</a:t>
            </a:r>
            <a:r>
              <a:rPr lang="en-GB" altLang="en-US" sz="1800" dirty="0"/>
              <a:t> </a:t>
            </a:r>
            <a:r>
              <a:rPr lang="en-GB" altLang="en-US" sz="1800" dirty="0" err="1"/>
              <a:t>telah</a:t>
            </a:r>
            <a:r>
              <a:rPr lang="en-GB" altLang="en-US" sz="1800" dirty="0"/>
              <a:t> </a:t>
            </a:r>
            <a:r>
              <a:rPr lang="en-GB" altLang="en-US" sz="1800" dirty="0" err="1"/>
              <a:t>bertindak</a:t>
            </a:r>
            <a:r>
              <a:rPr lang="en-GB" altLang="en-US" sz="1800" dirty="0"/>
              <a:t> </a:t>
            </a:r>
            <a:r>
              <a:rPr lang="en-GB" altLang="en-US" sz="1800" dirty="0" err="1"/>
              <a:t>sebagai</a:t>
            </a:r>
            <a:r>
              <a:rPr lang="en-GB" altLang="en-US" sz="1800" dirty="0"/>
              <a:t> </a:t>
            </a:r>
            <a:r>
              <a:rPr lang="en-GB" altLang="en-US" sz="1800" b="1" dirty="0" err="1"/>
              <a:t>perantara</a:t>
            </a:r>
            <a:r>
              <a:rPr lang="en-GB" altLang="en-US" sz="1800" b="1" dirty="0"/>
              <a:t> </a:t>
            </a:r>
            <a:r>
              <a:rPr lang="en-GB" altLang="en-US" sz="1800" b="1" dirty="0" err="1"/>
              <a:t>atau</a:t>
            </a:r>
            <a:r>
              <a:rPr lang="en-GB" altLang="en-US" sz="1800" b="1" dirty="0"/>
              <a:t> Proxy</a:t>
            </a:r>
            <a:r>
              <a:rPr lang="en-GB" altLang="en-US" sz="1800" dirty="0"/>
              <a:t>. </a:t>
            </a:r>
          </a:p>
          <a:p>
            <a:pPr>
              <a:lnSpc>
                <a:spcPct val="90000"/>
              </a:lnSpc>
            </a:pPr>
            <a:r>
              <a:rPr lang="en-GB" altLang="en-US" sz="1800" dirty="0" err="1"/>
              <a:t>Petugas</a:t>
            </a:r>
            <a:r>
              <a:rPr lang="en-GB" altLang="en-US" sz="1800" dirty="0"/>
              <a:t> </a:t>
            </a:r>
            <a:r>
              <a:rPr lang="en-GB" altLang="en-US" sz="1800" dirty="0" err="1"/>
              <a:t>tersebut</a:t>
            </a:r>
            <a:r>
              <a:rPr lang="en-GB" altLang="en-US" sz="1800" dirty="0"/>
              <a:t> juga </a:t>
            </a:r>
            <a:r>
              <a:rPr lang="en-GB" altLang="en-US" sz="1800" dirty="0" err="1"/>
              <a:t>bisa</a:t>
            </a:r>
            <a:r>
              <a:rPr lang="en-GB" altLang="en-US" sz="1800" dirty="0"/>
              <a:t> </a:t>
            </a:r>
            <a:r>
              <a:rPr lang="en-GB" altLang="en-US" sz="1800" dirty="0" err="1"/>
              <a:t>memastikan</a:t>
            </a:r>
            <a:r>
              <a:rPr lang="en-GB" altLang="en-US" sz="1800" dirty="0"/>
              <a:t> dan </a:t>
            </a:r>
            <a:r>
              <a:rPr lang="en-GB" altLang="en-US" sz="1800" dirty="0" err="1"/>
              <a:t>menjaga</a:t>
            </a:r>
            <a:r>
              <a:rPr lang="en-GB" altLang="en-US" sz="1800" dirty="0"/>
              <a:t> (</a:t>
            </a:r>
            <a:r>
              <a:rPr lang="en-GB" altLang="en-US" sz="1800" dirty="0" err="1"/>
              <a:t>misalnya</a:t>
            </a:r>
            <a:r>
              <a:rPr lang="en-GB" altLang="en-US" sz="1800" dirty="0"/>
              <a:t>) agar </a:t>
            </a:r>
            <a:r>
              <a:rPr lang="en-GB" altLang="en-US" sz="1800" dirty="0" err="1"/>
              <a:t>mahasiswa</a:t>
            </a:r>
            <a:r>
              <a:rPr lang="en-GB" altLang="en-US" sz="1800" dirty="0"/>
              <a:t> </a:t>
            </a:r>
            <a:r>
              <a:rPr lang="en-GB" altLang="en-US" sz="1800" dirty="0" err="1"/>
              <a:t>hanya</a:t>
            </a:r>
            <a:r>
              <a:rPr lang="en-GB" altLang="en-US" sz="1800" dirty="0"/>
              <a:t> </a:t>
            </a:r>
            <a:r>
              <a:rPr lang="en-GB" altLang="en-US" sz="1800" dirty="0" err="1"/>
              <a:t>bisa</a:t>
            </a:r>
            <a:r>
              <a:rPr lang="en-GB" altLang="en-US" sz="1800" dirty="0"/>
              <a:t>  </a:t>
            </a:r>
            <a:r>
              <a:rPr lang="en-GB" altLang="en-US" sz="1800" dirty="0" err="1"/>
              <a:t>meminjam</a:t>
            </a:r>
            <a:r>
              <a:rPr lang="en-GB" altLang="en-US" sz="1800" dirty="0"/>
              <a:t> </a:t>
            </a:r>
            <a:r>
              <a:rPr lang="en-GB" altLang="en-US" sz="1800" dirty="0" err="1"/>
              <a:t>buku</a:t>
            </a:r>
            <a:r>
              <a:rPr lang="en-GB" altLang="en-US" sz="1800" dirty="0"/>
              <a:t> </a:t>
            </a:r>
            <a:r>
              <a:rPr lang="en-GB" altLang="en-US" sz="1800" dirty="0" err="1"/>
              <a:t>untuk</a:t>
            </a:r>
            <a:r>
              <a:rPr lang="en-GB" altLang="en-US" sz="1800" dirty="0"/>
              <a:t> </a:t>
            </a:r>
            <a:r>
              <a:rPr lang="en-GB" altLang="en-US" sz="1800" dirty="0" err="1"/>
              <a:t>mahasiswa</a:t>
            </a:r>
            <a:r>
              <a:rPr lang="en-GB" altLang="en-US" sz="1800" dirty="0"/>
              <a:t>, </a:t>
            </a:r>
            <a:r>
              <a:rPr lang="en-GB" altLang="en-US" sz="1800" dirty="0" err="1"/>
              <a:t>dosen</a:t>
            </a:r>
            <a:r>
              <a:rPr lang="en-GB" altLang="en-US" sz="1800" dirty="0"/>
              <a:t> </a:t>
            </a:r>
            <a:r>
              <a:rPr lang="en-GB" altLang="en-US" sz="1800" dirty="0" err="1"/>
              <a:t>boleh</a:t>
            </a:r>
            <a:r>
              <a:rPr lang="en-GB" altLang="en-US" sz="1800" dirty="0"/>
              <a:t> </a:t>
            </a:r>
            <a:r>
              <a:rPr lang="en-GB" altLang="en-US" sz="1800" dirty="0" err="1"/>
              <a:t>meminjam</a:t>
            </a:r>
            <a:r>
              <a:rPr lang="en-GB" altLang="en-US" sz="1800" dirty="0"/>
              <a:t> </a:t>
            </a:r>
            <a:r>
              <a:rPr lang="en-GB" altLang="en-US" sz="1800" dirty="0" err="1"/>
              <a:t>buku</a:t>
            </a:r>
            <a:r>
              <a:rPr lang="en-GB" altLang="en-US" sz="1800" dirty="0"/>
              <a:t> </a:t>
            </a:r>
            <a:r>
              <a:rPr lang="en-GB" altLang="en-US" sz="1800" dirty="0" err="1"/>
              <a:t>semua</a:t>
            </a:r>
            <a:r>
              <a:rPr lang="en-GB" altLang="en-US" sz="1800" dirty="0"/>
              <a:t> </a:t>
            </a:r>
            <a:r>
              <a:rPr lang="en-GB" altLang="en-US" sz="1800" dirty="0" err="1"/>
              <a:t>buku</a:t>
            </a:r>
            <a:r>
              <a:rPr lang="en-GB" altLang="en-US" sz="1800" dirty="0"/>
              <a:t>, </a:t>
            </a:r>
            <a:r>
              <a:rPr lang="en-GB" altLang="en-US" sz="1800" dirty="0" err="1"/>
              <a:t>atau</a:t>
            </a:r>
            <a:r>
              <a:rPr lang="en-GB" altLang="en-US" sz="1800" dirty="0"/>
              <a:t> </a:t>
            </a:r>
            <a:r>
              <a:rPr lang="en-GB" altLang="en-US" sz="1800" dirty="0" err="1"/>
              <a:t>masyarakat</a:t>
            </a:r>
            <a:r>
              <a:rPr lang="en-GB" altLang="en-US" sz="1800" dirty="0"/>
              <a:t> </a:t>
            </a:r>
            <a:r>
              <a:rPr lang="en-GB" altLang="en-US" sz="1800" dirty="0" err="1"/>
              <a:t>umum</a:t>
            </a:r>
            <a:r>
              <a:rPr lang="en-GB" altLang="en-US" sz="1800" dirty="0"/>
              <a:t> </a:t>
            </a:r>
            <a:r>
              <a:rPr lang="en-GB" altLang="en-US" sz="1800" dirty="0" err="1"/>
              <a:t>hanya</a:t>
            </a:r>
            <a:r>
              <a:rPr lang="en-GB" altLang="en-US" sz="1800" dirty="0"/>
              <a:t> </a:t>
            </a:r>
            <a:r>
              <a:rPr lang="en-GB" altLang="en-US" sz="1800" dirty="0" err="1"/>
              <a:t>boleh</a:t>
            </a:r>
            <a:r>
              <a:rPr lang="en-GB" altLang="en-US" sz="1800" dirty="0"/>
              <a:t> </a:t>
            </a:r>
            <a:r>
              <a:rPr lang="en-GB" altLang="en-US" sz="1800" dirty="0" err="1"/>
              <a:t>meminjam</a:t>
            </a:r>
            <a:r>
              <a:rPr lang="en-GB" altLang="en-US" sz="1800" dirty="0"/>
              <a:t> </a:t>
            </a:r>
            <a:r>
              <a:rPr lang="en-GB" altLang="en-US" sz="1800" dirty="0" err="1"/>
              <a:t>buku</a:t>
            </a:r>
            <a:r>
              <a:rPr lang="en-GB" altLang="en-US" sz="1800" dirty="0"/>
              <a:t> </a:t>
            </a:r>
            <a:r>
              <a:rPr lang="en-GB" altLang="en-US" sz="1800" dirty="0" err="1"/>
              <a:t>tertentu</a:t>
            </a:r>
            <a:r>
              <a:rPr lang="en-US" altLang="en-US" sz="1800" dirty="0"/>
              <a:t> </a:t>
            </a:r>
            <a:r>
              <a:rPr lang="en-US" altLang="en-US" sz="1800" dirty="0">
                <a:sym typeface="Wingdings" panose="05000000000000000000" pitchFamily="2" charset="2"/>
              </a:rPr>
              <a:t> </a:t>
            </a:r>
            <a:r>
              <a:rPr lang="en-US" altLang="en-US" sz="1800" dirty="0" err="1">
                <a:sym typeface="Wingdings" panose="05000000000000000000" pitchFamily="2" charset="2"/>
              </a:rPr>
              <a:t>fungsi</a:t>
            </a:r>
            <a:r>
              <a:rPr lang="en-US" altLang="en-US" sz="1800" dirty="0">
                <a:sym typeface="Wingdings" panose="05000000000000000000" pitchFamily="2" charset="2"/>
              </a:rPr>
              <a:t> filtering</a:t>
            </a:r>
            <a:endParaRPr lang="en-US" alt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0283B50-EA4A-486E-936C-38BD8D0CF0EA}"/>
              </a:ext>
            </a:extLst>
          </p:cNvPr>
          <p:cNvSpPr>
            <a:spLocks noGrp="1" noChangeArrowheads="1"/>
          </p:cNvSpPr>
          <p:nvPr>
            <p:ph type="title"/>
          </p:nvPr>
        </p:nvSpPr>
        <p:spPr/>
        <p:txBody>
          <a:bodyPr/>
          <a:lstStyle/>
          <a:p>
            <a:r>
              <a:rPr lang="en-US" altLang="en-US" dirty="0" err="1"/>
              <a:t>Kelemahan</a:t>
            </a:r>
            <a:endParaRPr lang="en-US" altLang="en-US" dirty="0"/>
          </a:p>
        </p:txBody>
      </p:sp>
      <p:sp>
        <p:nvSpPr>
          <p:cNvPr id="8195" name="Rectangle 3">
            <a:extLst>
              <a:ext uri="{FF2B5EF4-FFF2-40B4-BE49-F238E27FC236}">
                <a16:creationId xmlns:a16="http://schemas.microsoft.com/office/drawing/2014/main" id="{220B9419-2F66-4DDD-8F00-569E061E6CDD}"/>
              </a:ext>
            </a:extLst>
          </p:cNvPr>
          <p:cNvSpPr>
            <a:spLocks noGrp="1" noChangeArrowheads="1"/>
          </p:cNvSpPr>
          <p:nvPr>
            <p:ph idx="1"/>
          </p:nvPr>
        </p:nvSpPr>
        <p:spPr/>
        <p:txBody>
          <a:bodyPr/>
          <a:lstStyle/>
          <a:p>
            <a:pPr>
              <a:lnSpc>
                <a:spcPct val="90000"/>
              </a:lnSpc>
            </a:pPr>
            <a:r>
              <a:rPr lang="nb-NO" altLang="en-US" sz="1800" dirty="0"/>
              <a:t>Proses pelayanan lebih lama</a:t>
            </a:r>
          </a:p>
          <a:p>
            <a:pPr>
              <a:lnSpc>
                <a:spcPct val="90000"/>
              </a:lnSpc>
            </a:pPr>
            <a:r>
              <a:rPr lang="nb-NO" altLang="en-US" sz="1800" dirty="0"/>
              <a:t>Namun bila saja setiap kali petugas mencari dan mengambil buku untuk seseorang, si petugas juga membuat beberapa salinan dari buku tersebut sebelum memberikan bukunya kepada orang yang meminta, dan menyimpannya di atas meja pelayanan, maka bila ada orang lain yang meminta buku tertentu, buku yang diminta sudah tersedia salinannya diatas meja, dan si petugas tinggal memberikannya langsung </a:t>
            </a:r>
            <a:r>
              <a:rPr lang="nb-NO" altLang="en-US" sz="1800" dirty="0">
                <a:sym typeface="Wingdings" panose="05000000000000000000" pitchFamily="2" charset="2"/>
              </a:rPr>
              <a:t> ini fungsi Caching</a:t>
            </a:r>
            <a:r>
              <a:rPr lang="nb-NO" altLang="en-US" sz="1800" dirty="0"/>
              <a:t>. </a:t>
            </a:r>
          </a:p>
          <a:p>
            <a:pPr>
              <a:lnSpc>
                <a:spcPct val="90000"/>
              </a:lnSpc>
            </a:pPr>
            <a:r>
              <a:rPr lang="nb-NO" altLang="en-US" sz="1800" dirty="0"/>
              <a:t>Hasilnya adalah layanan yang lebih cepat dan sekaligus keamanan yang baik</a:t>
            </a:r>
            <a:r>
              <a:rPr lang="en-US" altLang="en-US" sz="1800"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424DF98-A6EA-4D7D-93E1-15AA64EB00D4}"/>
              </a:ext>
            </a:extLst>
          </p:cNvPr>
          <p:cNvSpPr>
            <a:spLocks noGrp="1" noChangeArrowheads="1"/>
          </p:cNvSpPr>
          <p:nvPr>
            <p:ph type="title"/>
          </p:nvPr>
        </p:nvSpPr>
        <p:spPr/>
        <p:txBody>
          <a:bodyPr/>
          <a:lstStyle/>
          <a:p>
            <a:r>
              <a:rPr lang="en-US" altLang="en-US"/>
              <a:t>Tiga Fungsi proxy</a:t>
            </a:r>
          </a:p>
        </p:txBody>
      </p:sp>
      <p:sp>
        <p:nvSpPr>
          <p:cNvPr id="9219" name="Rectangle 3">
            <a:extLst>
              <a:ext uri="{FF2B5EF4-FFF2-40B4-BE49-F238E27FC236}">
                <a16:creationId xmlns:a16="http://schemas.microsoft.com/office/drawing/2014/main" id="{1D4D8122-F53B-490E-9373-CDCD15FFB23A}"/>
              </a:ext>
            </a:extLst>
          </p:cNvPr>
          <p:cNvSpPr>
            <a:spLocks noGrp="1" noChangeArrowheads="1"/>
          </p:cNvSpPr>
          <p:nvPr>
            <p:ph idx="1"/>
          </p:nvPr>
        </p:nvSpPr>
        <p:spPr/>
        <p:txBody>
          <a:bodyPr/>
          <a:lstStyle/>
          <a:p>
            <a:r>
              <a:rPr lang="nb-NO" altLang="en-US"/>
              <a:t>Connection Sharing</a:t>
            </a:r>
          </a:p>
          <a:p>
            <a:r>
              <a:rPr lang="nb-NO" altLang="en-US"/>
              <a:t>Filtering</a:t>
            </a:r>
          </a:p>
          <a:p>
            <a:r>
              <a:rPr lang="nb-NO" altLang="en-US"/>
              <a:t>Caching</a:t>
            </a:r>
            <a:r>
              <a:rPr lang="en-US" altLang="en-US"/>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F57D1EC-8E77-4E6B-BE42-CF4C39ACA7E6}"/>
              </a:ext>
            </a:extLst>
          </p:cNvPr>
          <p:cNvSpPr>
            <a:spLocks noGrp="1" noChangeArrowheads="1"/>
          </p:cNvSpPr>
          <p:nvPr>
            <p:ph type="title"/>
          </p:nvPr>
        </p:nvSpPr>
        <p:spPr/>
        <p:txBody>
          <a:bodyPr/>
          <a:lstStyle/>
          <a:p>
            <a:r>
              <a:rPr lang="en-US" altLang="en-US"/>
              <a:t>Connection Sharing</a:t>
            </a:r>
          </a:p>
        </p:txBody>
      </p:sp>
      <p:sp>
        <p:nvSpPr>
          <p:cNvPr id="10243" name="Rectangle 3">
            <a:extLst>
              <a:ext uri="{FF2B5EF4-FFF2-40B4-BE49-F238E27FC236}">
                <a16:creationId xmlns:a16="http://schemas.microsoft.com/office/drawing/2014/main" id="{EC8AD7B4-08E8-4E96-902C-2D029A251688}"/>
              </a:ext>
            </a:extLst>
          </p:cNvPr>
          <p:cNvSpPr>
            <a:spLocks noGrp="1" noChangeArrowheads="1"/>
          </p:cNvSpPr>
          <p:nvPr>
            <p:ph idx="1"/>
          </p:nvPr>
        </p:nvSpPr>
        <p:spPr/>
        <p:txBody>
          <a:bodyPr/>
          <a:lstStyle/>
          <a:p>
            <a:pPr>
              <a:lnSpc>
                <a:spcPct val="80000"/>
              </a:lnSpc>
            </a:pPr>
            <a:r>
              <a:rPr lang="nb-NO" altLang="en-US" sz="1500" dirty="0"/>
              <a:t>Pengguna tidak langsung berhubungan dengan jaringan luar atau internet, tetapi harus melewati suatu gateway, yang bertindak sebagai batas antara jaringan lokal dan jaringan luar. </a:t>
            </a:r>
          </a:p>
          <a:p>
            <a:pPr>
              <a:lnSpc>
                <a:spcPct val="80000"/>
              </a:lnSpc>
            </a:pPr>
            <a:r>
              <a:rPr lang="nb-NO" altLang="en-US" sz="1500" dirty="0"/>
              <a:t>Gateway berfungsi memfilter koneksi dari internet maupun dari jaringan private (inside). </a:t>
            </a:r>
          </a:p>
          <a:p>
            <a:pPr>
              <a:lnSpc>
                <a:spcPct val="80000"/>
              </a:lnSpc>
            </a:pPr>
            <a:r>
              <a:rPr lang="nb-NO" altLang="en-US" sz="1500" dirty="0"/>
              <a:t>Gateway juga bertindak sebagai titik dimana sejumlah koneksi dari pengguna lokal akan terhubung kepadanya, dan suatu koneksi ke jaringan luar juga terhubung kepadanya. </a:t>
            </a:r>
          </a:p>
          <a:p>
            <a:pPr>
              <a:lnSpc>
                <a:spcPct val="80000"/>
              </a:lnSpc>
            </a:pPr>
            <a:r>
              <a:rPr lang="nb-NO" altLang="en-US" sz="1500" dirty="0"/>
              <a:t>Dalam hal ini, gateway adalah juga sebagai proxy server, karena menyediakan layanan sebagai  perantara antara jaringan lokal dan jaringan luar atau internet</a:t>
            </a:r>
            <a:r>
              <a:rPr lang="en-US" altLang="en-US" sz="1500" dirty="0"/>
              <a:t> </a:t>
            </a:r>
          </a:p>
          <a:p>
            <a:pPr>
              <a:lnSpc>
                <a:spcPct val="80000"/>
              </a:lnSpc>
            </a:pPr>
            <a:r>
              <a:rPr lang="en-US" altLang="en-US" sz="1500" b="1" dirty="0" err="1"/>
              <a:t>Memiliki</a:t>
            </a:r>
            <a:r>
              <a:rPr lang="en-US" altLang="en-US" sz="1500" b="1" dirty="0"/>
              <a:t> </a:t>
            </a:r>
            <a:r>
              <a:rPr lang="en-US" altLang="en-US" sz="1500" b="1" dirty="0" err="1"/>
              <a:t>fungsi</a:t>
            </a:r>
            <a:r>
              <a:rPr lang="en-US" altLang="en-US" sz="1500" b="1" dirty="0"/>
              <a:t> yang </a:t>
            </a:r>
            <a:r>
              <a:rPr lang="en-US" altLang="en-US" sz="1500" b="1" dirty="0" err="1"/>
              <a:t>sama</a:t>
            </a:r>
            <a:r>
              <a:rPr lang="en-US" altLang="en-US" sz="1500" b="1" dirty="0"/>
              <a:t> </a:t>
            </a:r>
            <a:r>
              <a:rPr lang="en-US" altLang="en-US" sz="1500" b="1" dirty="0" err="1"/>
              <a:t>dengan</a:t>
            </a:r>
            <a:r>
              <a:rPr lang="en-US" altLang="en-US" sz="1500" b="1" dirty="0"/>
              <a:t> NAT, </a:t>
            </a:r>
            <a:r>
              <a:rPr lang="en-US" altLang="en-US" sz="1500" b="1" dirty="0" err="1"/>
              <a:t>namun</a:t>
            </a:r>
            <a:r>
              <a:rPr lang="en-US" altLang="en-US" sz="1500" b="1" dirty="0"/>
              <a:t> </a:t>
            </a:r>
            <a:r>
              <a:rPr lang="en-US" altLang="en-US" sz="1500" b="1" dirty="0" err="1"/>
              <a:t>bisa</a:t>
            </a:r>
            <a:r>
              <a:rPr lang="en-US" altLang="en-US" sz="1500" b="1" dirty="0"/>
              <a:t> </a:t>
            </a:r>
            <a:r>
              <a:rPr lang="en-US" altLang="en-US" sz="1500" b="1" dirty="0" err="1"/>
              <a:t>memfilter</a:t>
            </a:r>
            <a:r>
              <a:rPr lang="en-US" altLang="en-US" sz="1500" b="1" dirty="0"/>
              <a:t> </a:t>
            </a:r>
            <a:r>
              <a:rPr lang="en-US" altLang="en-US" sz="1500" b="1" dirty="0" err="1"/>
              <a:t>koneksi</a:t>
            </a:r>
            <a:endParaRPr lang="en-US" altLang="en-US" sz="15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E1F3-4FA9-4EF0-BCC4-C38FC6988ED5}"/>
              </a:ext>
            </a:extLst>
          </p:cNvPr>
          <p:cNvSpPr>
            <a:spLocks noGrp="1"/>
          </p:cNvSpPr>
          <p:nvPr>
            <p:ph type="title"/>
          </p:nvPr>
        </p:nvSpPr>
        <p:spPr/>
        <p:txBody>
          <a:bodyPr/>
          <a:lstStyle/>
          <a:p>
            <a:r>
              <a:rPr lang="en-US" b="1" dirty="0" err="1"/>
              <a:t>Contoh</a:t>
            </a:r>
            <a:r>
              <a:rPr lang="en-US" b="1" dirty="0"/>
              <a:t> Connection Sharing</a:t>
            </a:r>
            <a:endParaRPr lang="en-ID" b="1" dirty="0"/>
          </a:p>
        </p:txBody>
      </p:sp>
      <p:sp>
        <p:nvSpPr>
          <p:cNvPr id="4" name="Content Placeholder 3">
            <a:extLst>
              <a:ext uri="{FF2B5EF4-FFF2-40B4-BE49-F238E27FC236}">
                <a16:creationId xmlns:a16="http://schemas.microsoft.com/office/drawing/2014/main" id="{CFDDA9C3-7CAF-47FD-AFF2-95A8D649C2C5}"/>
              </a:ext>
            </a:extLst>
          </p:cNvPr>
          <p:cNvSpPr>
            <a:spLocks noGrp="1"/>
          </p:cNvSpPr>
          <p:nvPr>
            <p:ph sz="half" idx="1"/>
          </p:nvPr>
        </p:nvSpPr>
        <p:spPr/>
        <p:txBody>
          <a:bodyPr>
            <a:normAutofit fontScale="92500"/>
          </a:bodyPr>
          <a:lstStyle/>
          <a:p>
            <a:r>
              <a:rPr lang="en-US" dirty="0"/>
              <a:t>Linux Proxy Server </a:t>
            </a:r>
            <a:r>
              <a:rPr lang="en-US" dirty="0" err="1"/>
              <a:t>dapat</a:t>
            </a:r>
            <a:r>
              <a:rPr lang="en-US" dirty="0"/>
              <a:t> </a:t>
            </a:r>
            <a:r>
              <a:rPr lang="en-US" dirty="0" err="1"/>
              <a:t>menahan</a:t>
            </a:r>
            <a:r>
              <a:rPr lang="en-US" dirty="0"/>
              <a:t> </a:t>
            </a:r>
            <a:r>
              <a:rPr lang="en-US" dirty="0" err="1"/>
              <a:t>semua</a:t>
            </a:r>
            <a:r>
              <a:rPr lang="en-US" dirty="0"/>
              <a:t> </a:t>
            </a:r>
            <a:r>
              <a:rPr lang="en-US" dirty="0" err="1"/>
              <a:t>paket</a:t>
            </a:r>
            <a:r>
              <a:rPr lang="en-US" dirty="0"/>
              <a:t> data </a:t>
            </a:r>
            <a:r>
              <a:rPr lang="en-US" dirty="0" err="1"/>
              <a:t>masuk</a:t>
            </a:r>
            <a:r>
              <a:rPr lang="en-US" dirty="0"/>
              <a:t> dan </a:t>
            </a:r>
            <a:r>
              <a:rPr lang="en-US" dirty="0" err="1"/>
              <a:t>keluar</a:t>
            </a:r>
            <a:endParaRPr lang="en-US" dirty="0"/>
          </a:p>
          <a:p>
            <a:r>
              <a:rPr lang="en-US" dirty="0"/>
              <a:t>Linux proxy server </a:t>
            </a:r>
            <a:r>
              <a:rPr lang="en-US" dirty="0" err="1"/>
              <a:t>berfungsi</a:t>
            </a:r>
            <a:r>
              <a:rPr lang="en-US" dirty="0"/>
              <a:t> </a:t>
            </a:r>
            <a:r>
              <a:rPr lang="en-US" dirty="0" err="1"/>
              <a:t>sebagai</a:t>
            </a:r>
            <a:r>
              <a:rPr lang="en-US" dirty="0"/>
              <a:t> gateway</a:t>
            </a:r>
          </a:p>
          <a:p>
            <a:r>
              <a:rPr lang="en-US" dirty="0"/>
              <a:t>Linux proxy server </a:t>
            </a:r>
            <a:r>
              <a:rPr lang="en-US" dirty="0" err="1"/>
              <a:t>dapat</a:t>
            </a:r>
            <a:r>
              <a:rPr lang="en-US" dirty="0"/>
              <a:t> </a:t>
            </a:r>
            <a:r>
              <a:rPr lang="en-US" dirty="0" err="1"/>
              <a:t>meneruskan</a:t>
            </a:r>
            <a:r>
              <a:rPr lang="en-US" dirty="0"/>
              <a:t> </a:t>
            </a:r>
            <a:r>
              <a:rPr lang="en-US" dirty="0" err="1"/>
              <a:t>semua</a:t>
            </a:r>
            <a:r>
              <a:rPr lang="en-US" dirty="0"/>
              <a:t> </a:t>
            </a:r>
            <a:r>
              <a:rPr lang="en-US" dirty="0" err="1"/>
              <a:t>koneksi</a:t>
            </a:r>
            <a:r>
              <a:rPr lang="en-US" dirty="0"/>
              <a:t> </a:t>
            </a:r>
            <a:r>
              <a:rPr lang="en-US" dirty="0" err="1"/>
              <a:t>dari</a:t>
            </a:r>
            <a:r>
              <a:rPr lang="en-US" dirty="0"/>
              <a:t> client </a:t>
            </a:r>
            <a:r>
              <a:rPr lang="en-US" dirty="0" err="1"/>
              <a:t>ke</a:t>
            </a:r>
            <a:r>
              <a:rPr lang="en-US" dirty="0"/>
              <a:t> </a:t>
            </a:r>
            <a:r>
              <a:rPr lang="en-US" dirty="0" err="1"/>
              <a:t>jaringan</a:t>
            </a:r>
            <a:r>
              <a:rPr lang="en-US" dirty="0"/>
              <a:t> internet</a:t>
            </a:r>
            <a:endParaRPr lang="en-ID" dirty="0"/>
          </a:p>
        </p:txBody>
      </p:sp>
      <p:sp>
        <p:nvSpPr>
          <p:cNvPr id="6" name="Content Placeholder 5">
            <a:extLst>
              <a:ext uri="{FF2B5EF4-FFF2-40B4-BE49-F238E27FC236}">
                <a16:creationId xmlns:a16="http://schemas.microsoft.com/office/drawing/2014/main" id="{68FD7709-656F-4144-BE6A-89E5F77E8BA4}"/>
              </a:ext>
            </a:extLst>
          </p:cNvPr>
          <p:cNvSpPr>
            <a:spLocks noGrp="1"/>
          </p:cNvSpPr>
          <p:nvPr>
            <p:ph sz="half" idx="2"/>
          </p:nvPr>
        </p:nvSpPr>
        <p:spPr/>
        <p:txBody>
          <a:bodyPr>
            <a:normAutofit fontScale="92500"/>
          </a:bodyPr>
          <a:lstStyle/>
          <a:p>
            <a:endParaRPr lang="en-ID"/>
          </a:p>
        </p:txBody>
      </p:sp>
      <p:pic>
        <p:nvPicPr>
          <p:cNvPr id="5" name="Picture 4">
            <a:extLst>
              <a:ext uri="{FF2B5EF4-FFF2-40B4-BE49-F238E27FC236}">
                <a16:creationId xmlns:a16="http://schemas.microsoft.com/office/drawing/2014/main" id="{8320F491-9147-44FE-93E8-215C90D58135}"/>
              </a:ext>
            </a:extLst>
          </p:cNvPr>
          <p:cNvPicPr>
            <a:picLocks noChangeAspect="1"/>
          </p:cNvPicPr>
          <p:nvPr/>
        </p:nvPicPr>
        <p:blipFill>
          <a:blip r:embed="rId2"/>
          <a:stretch>
            <a:fillRect/>
          </a:stretch>
        </p:blipFill>
        <p:spPr>
          <a:xfrm>
            <a:off x="4629576" y="2487168"/>
            <a:ext cx="3367070" cy="3531892"/>
          </a:xfrm>
          <a:prstGeom prst="rect">
            <a:avLst/>
          </a:prstGeom>
        </p:spPr>
      </p:pic>
    </p:spTree>
    <p:extLst>
      <p:ext uri="{BB962C8B-B14F-4D97-AF65-F5344CB8AC3E}">
        <p14:creationId xmlns:p14="http://schemas.microsoft.com/office/powerpoint/2010/main" val="2372279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A45139B-FCC7-4E45-8F6F-4DABE08C1AB9}"/>
              </a:ext>
            </a:extLst>
          </p:cNvPr>
          <p:cNvSpPr>
            <a:spLocks noGrp="1" noChangeArrowheads="1"/>
          </p:cNvSpPr>
          <p:nvPr>
            <p:ph type="title"/>
          </p:nvPr>
        </p:nvSpPr>
        <p:spPr/>
        <p:txBody>
          <a:bodyPr/>
          <a:lstStyle/>
          <a:p>
            <a:r>
              <a:rPr lang="en-US" altLang="en-US"/>
              <a:t>Diagram Proxy</a:t>
            </a:r>
          </a:p>
        </p:txBody>
      </p:sp>
      <p:sp>
        <p:nvSpPr>
          <p:cNvPr id="11267" name="Rectangle 3">
            <a:extLst>
              <a:ext uri="{FF2B5EF4-FFF2-40B4-BE49-F238E27FC236}">
                <a16:creationId xmlns:a16="http://schemas.microsoft.com/office/drawing/2014/main" id="{DF30A326-23D2-458E-A1A5-51D7410C254F}"/>
              </a:ext>
            </a:extLst>
          </p:cNvPr>
          <p:cNvSpPr>
            <a:spLocks noGrp="1" noChangeArrowheads="1"/>
          </p:cNvSpPr>
          <p:nvPr>
            <p:ph idx="1"/>
          </p:nvPr>
        </p:nvSpPr>
        <p:spPr/>
        <p:txBody>
          <a:bodyPr/>
          <a:lstStyle/>
          <a:p>
            <a:endParaRPr lang="en-US" altLang="en-US"/>
          </a:p>
        </p:txBody>
      </p:sp>
      <p:sp>
        <p:nvSpPr>
          <p:cNvPr id="11269" name="Rectangle 5">
            <a:extLst>
              <a:ext uri="{FF2B5EF4-FFF2-40B4-BE49-F238E27FC236}">
                <a16:creationId xmlns:a16="http://schemas.microsoft.com/office/drawing/2014/main" id="{C8987105-75EA-43C6-8C93-B6A1A2F24DDC}"/>
              </a:ext>
            </a:extLst>
          </p:cNvPr>
          <p:cNvSpPr>
            <a:spLocks noChangeArrowheads="1"/>
          </p:cNvSpPr>
          <p:nvPr/>
        </p:nvSpPr>
        <p:spPr bwMode="auto">
          <a:xfrm>
            <a:off x="1143001" y="221811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ID" sz="1350"/>
          </a:p>
        </p:txBody>
      </p:sp>
      <p:graphicFrame>
        <p:nvGraphicFramePr>
          <p:cNvPr id="11268" name="Object 4">
            <a:extLst>
              <a:ext uri="{FF2B5EF4-FFF2-40B4-BE49-F238E27FC236}">
                <a16:creationId xmlns:a16="http://schemas.microsoft.com/office/drawing/2014/main" id="{79043774-70C7-40F9-B4E5-B88821080D4A}"/>
              </a:ext>
            </a:extLst>
          </p:cNvPr>
          <p:cNvGraphicFramePr>
            <a:graphicFrameLocks noChangeAspect="1"/>
          </p:cNvGraphicFramePr>
          <p:nvPr>
            <p:extLst>
              <p:ext uri="{D42A27DB-BD31-4B8C-83A1-F6EECF244321}">
                <p14:modId xmlns:p14="http://schemas.microsoft.com/office/powerpoint/2010/main" val="3234590702"/>
              </p:ext>
            </p:extLst>
          </p:nvPr>
        </p:nvGraphicFramePr>
        <p:xfrm>
          <a:off x="1109709" y="2279372"/>
          <a:ext cx="6891290" cy="3739687"/>
        </p:xfrm>
        <a:graphic>
          <a:graphicData uri="http://schemas.openxmlformats.org/presentationml/2006/ole">
            <mc:AlternateContent xmlns:mc="http://schemas.openxmlformats.org/markup-compatibility/2006">
              <mc:Choice xmlns:v="urn:schemas-microsoft-com:vml" Requires="v">
                <p:oleObj spid="_x0000_s1046" name="VISIO" r:id="rId3" imgW="5666400" imgH="3038400" progId="Visio.Drawing.6">
                  <p:embed/>
                </p:oleObj>
              </mc:Choice>
              <mc:Fallback>
                <p:oleObj name="VISIO" r:id="rId3" imgW="5666400" imgH="3038400" progId="Visio.Drawing.6">
                  <p:embed/>
                  <p:pic>
                    <p:nvPicPr>
                      <p:cNvPr id="11268" name="Object 4">
                        <a:extLst>
                          <a:ext uri="{FF2B5EF4-FFF2-40B4-BE49-F238E27FC236}">
                            <a16:creationId xmlns:a16="http://schemas.microsoft.com/office/drawing/2014/main" id="{79043774-70C7-40F9-B4E5-B88821080D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709" y="2279372"/>
                        <a:ext cx="6891290" cy="3739687"/>
                      </a:xfrm>
                      <a:prstGeom prst="rect">
                        <a:avLst/>
                      </a:prstGeom>
                      <a:noFill/>
                    </p:spPr>
                  </p:pic>
                </p:oleObj>
              </mc:Fallback>
            </mc:AlternateContent>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4382</TotalTime>
  <Words>1302</Words>
  <Application>Microsoft Office PowerPoint</Application>
  <PresentationFormat>On-screen Show (4:3)</PresentationFormat>
  <Paragraphs>100</Paragraphs>
  <Slides>23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Garamond</vt:lpstr>
      <vt:lpstr>Muli</vt:lpstr>
      <vt:lpstr>Organic</vt:lpstr>
      <vt:lpstr>VISIO</vt:lpstr>
      <vt:lpstr>Traffic Management Menggunakan Proxy</vt:lpstr>
      <vt:lpstr>Konsep Dasar Proxy</vt:lpstr>
      <vt:lpstr>PowerPoint Presentation</vt:lpstr>
      <vt:lpstr>Analogi Kasus</vt:lpstr>
      <vt:lpstr>Kelemahan</vt:lpstr>
      <vt:lpstr>Tiga Fungsi proxy</vt:lpstr>
      <vt:lpstr>Connection Sharing</vt:lpstr>
      <vt:lpstr>Contoh Connection Sharing</vt:lpstr>
      <vt:lpstr>Diagram Proxy</vt:lpstr>
      <vt:lpstr>Cara Kerja</vt:lpstr>
      <vt:lpstr>Filtering</vt:lpstr>
      <vt:lpstr>Caching</vt:lpstr>
      <vt:lpstr>Caching …</vt:lpstr>
      <vt:lpstr>Dua Jenis Metode Caching</vt:lpstr>
      <vt:lpstr>Proses Penghapusan Cache</vt:lpstr>
      <vt:lpstr>Transparent Proxy</vt:lpstr>
      <vt:lpstr>Cara Kerja Transparent Proxy …</vt:lpstr>
      <vt:lpstr>PowerPoint Presentation</vt:lpstr>
      <vt:lpstr>PowerPoint Presentation</vt:lpstr>
      <vt:lpstr>PowerPoint Presentation</vt:lpstr>
      <vt:lpstr>Blokir Situs tanpa Proxy (Menggunakan Firewall Sederhana)</vt:lpstr>
      <vt:lpstr>Rencana UTS Praktikum</vt:lpstr>
      <vt:lpstr>Tugas Kelompok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 Management Menggunakan Proxy</dc:title>
  <dc:creator>Puspanda Hatta</dc:creator>
  <cp:lastModifiedBy>Puspanda Hatta</cp:lastModifiedBy>
  <cp:revision>38</cp:revision>
  <dcterms:created xsi:type="dcterms:W3CDTF">2020-12-16T13:42:21Z</dcterms:created>
  <dcterms:modified xsi:type="dcterms:W3CDTF">2022-04-19T06:43:54Z</dcterms:modified>
</cp:coreProperties>
</file>