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7" r:id="rId2"/>
    <p:sldId id="258" r:id="rId3"/>
    <p:sldId id="259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2302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72390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29096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08222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33017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299525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602833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84733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94885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3238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45394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29376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5075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974878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3927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77943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38701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1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11D25-823A-4690-BD2B-E1CA83E9894B}" type="datetimeFigureOut">
              <a:rPr lang="en-ID" smtClean="0"/>
              <a:t>16/11/2021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CF069-5D6A-4DF6-B7AC-8277E23621A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4112833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171531-EB9F-4F9A-BEB0-8919B57AC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0" y="1752599"/>
            <a:ext cx="8610600" cy="2619375"/>
          </a:xfrm>
        </p:spPr>
        <p:txBody>
          <a:bodyPr>
            <a:normAutofit/>
          </a:bodyPr>
          <a:lstStyle/>
          <a:p>
            <a:pPr algn="ctr"/>
            <a:r>
              <a:rPr lang="en-US" sz="5400" dirty="0">
                <a:solidFill>
                  <a:srgbClr val="FF0000"/>
                </a:solidFill>
                <a:latin typeface="Algerian" panose="04020705040A02060702" pitchFamily="82" charset="0"/>
              </a:rPr>
              <a:t>Angkatan ’45</a:t>
            </a:r>
            <a:br>
              <a:rPr lang="en-US" sz="5400" dirty="0">
                <a:latin typeface="Algerian" panose="04020705040A02060702" pitchFamily="82" charset="0"/>
              </a:rPr>
            </a:br>
            <a:r>
              <a:rPr lang="en-US" sz="3600" dirty="0" err="1">
                <a:latin typeface="Algerian" panose="04020705040A02060702" pitchFamily="82" charset="0"/>
              </a:rPr>
              <a:t>periode</a:t>
            </a:r>
            <a:r>
              <a:rPr lang="en-US" sz="3600" dirty="0">
                <a:latin typeface="Algerian" panose="04020705040A02060702" pitchFamily="82" charset="0"/>
              </a:rPr>
              <a:t> </a:t>
            </a:r>
            <a:r>
              <a:rPr lang="en-US" sz="3600" dirty="0" err="1">
                <a:latin typeface="Algerian" panose="04020705040A02060702" pitchFamily="82" charset="0"/>
              </a:rPr>
              <a:t>perkembangan</a:t>
            </a:r>
            <a:endParaRPr lang="en-ID" sz="5400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76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9430D-2976-4D0D-9680-EEDFF5F63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4"/>
            <a:ext cx="10820399" cy="837142"/>
          </a:xfrm>
        </p:spPr>
        <p:txBody>
          <a:bodyPr/>
          <a:lstStyle/>
          <a:p>
            <a:pPr algn="l"/>
            <a:r>
              <a:rPr lang="en-US" dirty="0" err="1"/>
              <a:t>Asrul</a:t>
            </a:r>
            <a:r>
              <a:rPr lang="en-US" dirty="0"/>
              <a:t> </a:t>
            </a:r>
            <a:r>
              <a:rPr lang="en-US" dirty="0" err="1"/>
              <a:t>sani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33341-6589-45EB-9EB4-968E996CAC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2105025"/>
            <a:ext cx="10490200" cy="413385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/>
              <a:t>Lahir di Rao, </a:t>
            </a:r>
            <a:r>
              <a:rPr lang="en-US" dirty="0" err="1"/>
              <a:t>Sumbar</a:t>
            </a:r>
            <a:r>
              <a:rPr lang="en-US" dirty="0"/>
              <a:t>, 10 </a:t>
            </a:r>
            <a:r>
              <a:rPr lang="en-US" dirty="0" err="1"/>
              <a:t>Juni</a:t>
            </a:r>
            <a:r>
              <a:rPr lang="en-US" dirty="0"/>
              <a:t> 1926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err="1"/>
              <a:t>Penyair</a:t>
            </a:r>
            <a:r>
              <a:rPr lang="en-US" dirty="0"/>
              <a:t> </a:t>
            </a:r>
            <a:r>
              <a:rPr lang="en-US" dirty="0" err="1"/>
              <a:t>kawan</a:t>
            </a:r>
            <a:r>
              <a:rPr lang="en-US" dirty="0"/>
              <a:t> </a:t>
            </a:r>
            <a:r>
              <a:rPr lang="en-US" dirty="0" err="1"/>
              <a:t>seangkatan</a:t>
            </a:r>
            <a:r>
              <a:rPr lang="en-US" dirty="0"/>
              <a:t> </a:t>
            </a:r>
            <a:r>
              <a:rPr lang="en-US" dirty="0" err="1"/>
              <a:t>Chairil</a:t>
            </a:r>
            <a:r>
              <a:rPr lang="en-US" dirty="0"/>
              <a:t> dan </a:t>
            </a:r>
            <a:r>
              <a:rPr lang="en-US" dirty="0" err="1"/>
              <a:t>Rivai</a:t>
            </a:r>
            <a:r>
              <a:rPr lang="en-US" dirty="0"/>
              <a:t> </a:t>
            </a:r>
            <a:r>
              <a:rPr lang="en-US" dirty="0" err="1"/>
              <a:t>Apin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bersama-sama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Gelanggan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Seniman</a:t>
            </a:r>
            <a:r>
              <a:rPr lang="en-US" i="1" dirty="0">
                <a:solidFill>
                  <a:srgbClr val="FF0000"/>
                </a:solidFill>
              </a:rPr>
              <a:t> Merdeka</a:t>
            </a:r>
            <a:r>
              <a:rPr lang="en-US" dirty="0"/>
              <a:t>. </a:t>
            </a:r>
            <a:r>
              <a:rPr lang="en-US" dirty="0" err="1"/>
              <a:t>Ketiganya</a:t>
            </a:r>
            <a:r>
              <a:rPr lang="en-US" dirty="0"/>
              <a:t> </a:t>
            </a:r>
            <a:r>
              <a:rPr lang="en-US" dirty="0" err="1"/>
              <a:t>dianggap</a:t>
            </a:r>
            <a:r>
              <a:rPr lang="en-US" dirty="0"/>
              <a:t> trio </a:t>
            </a:r>
            <a:r>
              <a:rPr lang="en-US" dirty="0" err="1"/>
              <a:t>pembaharu</a:t>
            </a:r>
            <a:r>
              <a:rPr lang="en-US" dirty="0"/>
              <a:t> </a:t>
            </a:r>
            <a:r>
              <a:rPr lang="en-US" dirty="0" err="1"/>
              <a:t>puisi</a:t>
            </a:r>
            <a:r>
              <a:rPr lang="en-US" dirty="0"/>
              <a:t> Indonesia, </a:t>
            </a:r>
            <a:r>
              <a:rPr lang="en-US" dirty="0" err="1"/>
              <a:t>pelopor</a:t>
            </a:r>
            <a:r>
              <a:rPr lang="en-US" dirty="0"/>
              <a:t> Angkatan ‘45.</a:t>
            </a:r>
            <a:endParaRPr lang="en-ID" dirty="0"/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D" dirty="0" err="1"/>
              <a:t>Pertama</a:t>
            </a:r>
            <a:r>
              <a:rPr lang="en-ID" dirty="0"/>
              <a:t> kali </a:t>
            </a:r>
            <a:r>
              <a:rPr lang="en-ID" dirty="0" err="1"/>
              <a:t>mengumumkan</a:t>
            </a:r>
            <a:r>
              <a:rPr lang="en-ID" dirty="0"/>
              <a:t> </a:t>
            </a:r>
            <a:r>
              <a:rPr lang="en-ID" dirty="0" err="1"/>
              <a:t>karya-karyanya</a:t>
            </a:r>
            <a:r>
              <a:rPr lang="en-ID" dirty="0"/>
              <a:t> </a:t>
            </a:r>
            <a:r>
              <a:rPr lang="en-ID" dirty="0" err="1"/>
              <a:t>dlm</a:t>
            </a:r>
            <a:r>
              <a:rPr lang="en-ID" dirty="0"/>
              <a:t> </a:t>
            </a:r>
            <a:r>
              <a:rPr lang="en-ID" dirty="0" err="1"/>
              <a:t>majalah</a:t>
            </a:r>
            <a:r>
              <a:rPr lang="en-ID" dirty="0"/>
              <a:t> </a:t>
            </a:r>
            <a:r>
              <a:rPr lang="en-ID" i="1" dirty="0" err="1">
                <a:solidFill>
                  <a:srgbClr val="FF0000"/>
                </a:solidFill>
              </a:rPr>
              <a:t>Gema</a:t>
            </a:r>
            <a:r>
              <a:rPr lang="en-ID" i="1" dirty="0">
                <a:solidFill>
                  <a:srgbClr val="FF0000"/>
                </a:solidFill>
              </a:rPr>
              <a:t> </a:t>
            </a:r>
            <a:r>
              <a:rPr lang="en-ID" i="1" dirty="0" err="1">
                <a:solidFill>
                  <a:srgbClr val="FF0000"/>
                </a:solidFill>
              </a:rPr>
              <a:t>Suasana</a:t>
            </a:r>
            <a:r>
              <a:rPr lang="en-ID" i="1" dirty="0">
                <a:solidFill>
                  <a:srgbClr val="FF0000"/>
                </a:solidFill>
              </a:rPr>
              <a:t> </a:t>
            </a:r>
            <a:r>
              <a:rPr lang="en-ID" dirty="0"/>
              <a:t>dan </a:t>
            </a:r>
            <a:r>
              <a:rPr lang="en-ID" i="1" dirty="0" err="1">
                <a:solidFill>
                  <a:srgbClr val="FF0000"/>
                </a:solidFill>
              </a:rPr>
              <a:t>Mimbar</a:t>
            </a:r>
            <a:r>
              <a:rPr lang="en-ID" i="1" dirty="0">
                <a:solidFill>
                  <a:srgbClr val="FF0000"/>
                </a:solidFill>
              </a:rPr>
              <a:t> Indonesia</a:t>
            </a:r>
            <a:r>
              <a:rPr lang="en-ID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ID" dirty="0" err="1"/>
              <a:t>Ia</a:t>
            </a:r>
            <a:r>
              <a:rPr lang="en-ID" dirty="0"/>
              <a:t> juga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seniman</a:t>
            </a:r>
            <a:r>
              <a:rPr lang="en-ID" dirty="0"/>
              <a:t> </a:t>
            </a:r>
            <a:r>
              <a:rPr lang="en-ID" dirty="0" err="1"/>
              <a:t>serba</a:t>
            </a:r>
            <a:r>
              <a:rPr lang="en-ID" dirty="0"/>
              <a:t> </a:t>
            </a:r>
            <a:r>
              <a:rPr lang="en-ID" dirty="0" err="1"/>
              <a:t>bisa</a:t>
            </a:r>
            <a:r>
              <a:rPr lang="en-ID" dirty="0"/>
              <a:t>. </a:t>
            </a:r>
            <a:r>
              <a:rPr lang="en-ID" dirty="0" err="1"/>
              <a:t>Kemudian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menonjol</a:t>
            </a:r>
            <a:r>
              <a:rPr lang="en-ID" dirty="0"/>
              <a:t> di </a:t>
            </a:r>
            <a:r>
              <a:rPr lang="en-ID" dirty="0" err="1"/>
              <a:t>bidang</a:t>
            </a:r>
            <a:r>
              <a:rPr lang="en-ID" dirty="0"/>
              <a:t> drama dan film.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direktur</a:t>
            </a:r>
            <a:r>
              <a:rPr lang="en-US" dirty="0"/>
              <a:t> ATNI (</a:t>
            </a:r>
            <a:r>
              <a:rPr lang="en-US" dirty="0" err="1"/>
              <a:t>Akademi</a:t>
            </a:r>
            <a:r>
              <a:rPr lang="en-US" dirty="0"/>
              <a:t> </a:t>
            </a:r>
            <a:r>
              <a:rPr lang="en-US" dirty="0" err="1"/>
              <a:t>Teater</a:t>
            </a:r>
            <a:r>
              <a:rPr lang="en-US" dirty="0"/>
              <a:t> Nasional Indonesia.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4617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DF124D-CCD9-4F53-B806-8A4FFD32E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4"/>
            <a:ext cx="10820399" cy="875242"/>
          </a:xfrm>
        </p:spPr>
        <p:txBody>
          <a:bodyPr/>
          <a:lstStyle/>
          <a:p>
            <a:pPr algn="l"/>
            <a:r>
              <a:rPr lang="en-US" dirty="0" err="1"/>
              <a:t>Rivai</a:t>
            </a:r>
            <a:r>
              <a:rPr lang="en-US" dirty="0"/>
              <a:t> </a:t>
            </a:r>
            <a:r>
              <a:rPr lang="en-US" dirty="0" err="1"/>
              <a:t>apin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EC3C9-1BB0-4B49-8341-434CBB8C37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2447925"/>
            <a:ext cx="10490200" cy="2981325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dirty="0"/>
              <a:t>Lahir di Padang Panjang, 30 </a:t>
            </a:r>
            <a:r>
              <a:rPr lang="en-US" sz="2400" dirty="0" err="1"/>
              <a:t>Agustus</a:t>
            </a:r>
            <a:r>
              <a:rPr lang="en-US" sz="2400" dirty="0"/>
              <a:t> 1927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dirty="0" err="1"/>
              <a:t>Mulai</a:t>
            </a:r>
            <a:r>
              <a:rPr lang="en-US" sz="2400" dirty="0"/>
              <a:t> </a:t>
            </a:r>
            <a:r>
              <a:rPr lang="en-US" sz="2400" dirty="0" err="1"/>
              <a:t>menulis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sekolah</a:t>
            </a:r>
            <a:r>
              <a:rPr lang="en-US" sz="2400" dirty="0"/>
              <a:t> </a:t>
            </a:r>
            <a:r>
              <a:rPr lang="en-US" sz="2400" dirty="0" err="1"/>
              <a:t>menengah</a:t>
            </a:r>
            <a:r>
              <a:rPr lang="en-US" sz="2400" dirty="0"/>
              <a:t>. Bersama </a:t>
            </a:r>
            <a:r>
              <a:rPr lang="en-US" sz="2400" dirty="0" err="1"/>
              <a:t>Chairil</a:t>
            </a:r>
            <a:r>
              <a:rPr lang="en-US" sz="2400" dirty="0"/>
              <a:t> dan </a:t>
            </a:r>
            <a:r>
              <a:rPr lang="en-US" sz="2400" dirty="0" err="1"/>
              <a:t>Rivai</a:t>
            </a:r>
            <a:r>
              <a:rPr lang="en-US" sz="2400" dirty="0"/>
              <a:t> </a:t>
            </a:r>
            <a:r>
              <a:rPr lang="en-US" sz="2400" dirty="0" err="1"/>
              <a:t>Apin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redaktur</a:t>
            </a:r>
            <a:r>
              <a:rPr lang="en-US" sz="2400" dirty="0"/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Gema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Suasana</a:t>
            </a:r>
            <a:r>
              <a:rPr lang="en-US" sz="2400" i="1" dirty="0">
                <a:solidFill>
                  <a:srgbClr val="FF0000"/>
                </a:solidFill>
              </a:rPr>
              <a:t>, </a:t>
            </a:r>
            <a:r>
              <a:rPr lang="en-US" sz="2400" i="1" dirty="0" err="1">
                <a:solidFill>
                  <a:srgbClr val="FF0000"/>
                </a:solidFill>
              </a:rPr>
              <a:t>Gelanggang</a:t>
            </a:r>
            <a:r>
              <a:rPr lang="en-US" sz="2400" i="1" dirty="0">
                <a:solidFill>
                  <a:srgbClr val="FF0000"/>
                </a:solidFill>
              </a:rPr>
              <a:t>, Zenit</a:t>
            </a:r>
            <a:r>
              <a:rPr lang="en-US" sz="2400" dirty="0"/>
              <a:t>, </a:t>
            </a:r>
            <a:r>
              <a:rPr lang="en-US" sz="2400" dirty="0" err="1"/>
              <a:t>dll</a:t>
            </a:r>
            <a:r>
              <a:rPr lang="en-US" sz="2400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dirty="0" err="1"/>
              <a:t>Kemudian</a:t>
            </a:r>
            <a:r>
              <a:rPr lang="en-US" sz="2400" dirty="0"/>
              <a:t> pada </a:t>
            </a:r>
            <a:r>
              <a:rPr lang="en-US" sz="2400" dirty="0" err="1"/>
              <a:t>tahun</a:t>
            </a:r>
            <a:r>
              <a:rPr lang="en-US" sz="2400" dirty="0"/>
              <a:t> 1954 </a:t>
            </a:r>
            <a:r>
              <a:rPr lang="en-US" sz="2400" dirty="0" err="1"/>
              <a:t>ia</a:t>
            </a:r>
            <a:r>
              <a:rPr lang="en-US" sz="2400" dirty="0"/>
              <a:t> </a:t>
            </a:r>
            <a:r>
              <a:rPr lang="en-US" sz="2400" dirty="0" err="1"/>
              <a:t>bergabung</a:t>
            </a:r>
            <a:r>
              <a:rPr lang="en-US" sz="2400" dirty="0"/>
              <a:t> </a:t>
            </a:r>
            <a:r>
              <a:rPr lang="en-US" sz="2400" dirty="0" err="1"/>
              <a:t>ke</a:t>
            </a:r>
            <a:r>
              <a:rPr lang="en-US" sz="2400" dirty="0"/>
              <a:t> </a:t>
            </a:r>
            <a:r>
              <a:rPr lang="en-US" sz="2400" dirty="0" err="1"/>
              <a:t>lingkungan</a:t>
            </a:r>
            <a:r>
              <a:rPr lang="en-US" sz="2400" dirty="0"/>
              <a:t> LEKRA (Lembaga </a:t>
            </a:r>
            <a:r>
              <a:rPr lang="en-US" sz="2400" dirty="0" err="1"/>
              <a:t>Kebudayaan</a:t>
            </a:r>
            <a:r>
              <a:rPr lang="en-US" sz="2400" dirty="0"/>
              <a:t> Rakyat), organ </a:t>
            </a:r>
            <a:r>
              <a:rPr lang="en-US" sz="2400" dirty="0" err="1"/>
              <a:t>kebudayaan</a:t>
            </a:r>
            <a:r>
              <a:rPr lang="en-US" sz="2400" dirty="0"/>
              <a:t> PKI.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r>
              <a:rPr lang="en-US" sz="2400" dirty="0" err="1"/>
              <a:t>Pasca</a:t>
            </a:r>
            <a:r>
              <a:rPr lang="en-US" sz="2400" dirty="0"/>
              <a:t> G30SPKI </a:t>
            </a:r>
            <a:r>
              <a:rPr lang="en-US" sz="2400" dirty="0" err="1"/>
              <a:t>karya-karyanya</a:t>
            </a:r>
            <a:r>
              <a:rPr lang="en-US" sz="2400" dirty="0"/>
              <a:t> </a:t>
            </a:r>
            <a:r>
              <a:rPr lang="en-US" sz="2400" dirty="0" err="1"/>
              <a:t>dilarang</a:t>
            </a:r>
            <a:r>
              <a:rPr lang="en-US" sz="2400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v"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5836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5C7C9-A86B-493A-A12D-0B60D3469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400" cy="656168"/>
          </a:xfrm>
        </p:spPr>
        <p:txBody>
          <a:bodyPr/>
          <a:lstStyle/>
          <a:p>
            <a:r>
              <a:rPr lang="en-US" dirty="0">
                <a:latin typeface="Arial Black" panose="020B0A04020102020204" pitchFamily="34" charset="0"/>
              </a:rPr>
              <a:t>Prolog:</a:t>
            </a:r>
            <a:endParaRPr lang="en-ID" dirty="0">
              <a:latin typeface="Arial Black" panose="020B0A040201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1AE632-6534-4087-9445-B08EF742A2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0742" y="1590675"/>
            <a:ext cx="10130516" cy="4513791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Kemunculan</a:t>
            </a:r>
            <a:r>
              <a:rPr lang="en-US" sz="2000" dirty="0"/>
              <a:t> </a:t>
            </a:r>
            <a:r>
              <a:rPr lang="en-US" sz="2000" dirty="0" err="1"/>
              <a:t>Chairil</a:t>
            </a:r>
            <a:r>
              <a:rPr lang="en-US" sz="2000" dirty="0"/>
              <a:t> Anwar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panggung</a:t>
            </a:r>
            <a:r>
              <a:rPr lang="en-US" sz="2000" dirty="0"/>
              <a:t> sastra Indonesia </a:t>
            </a:r>
            <a:r>
              <a:rPr lang="en-US" sz="2000" dirty="0" err="1"/>
              <a:t>memberikan</a:t>
            </a:r>
            <a:r>
              <a:rPr lang="en-US" sz="2000" dirty="0"/>
              <a:t> </a:t>
            </a:r>
            <a:r>
              <a:rPr lang="en-US" sz="2000" dirty="0" err="1"/>
              <a:t>sesuatu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. </a:t>
            </a: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indah</a:t>
            </a:r>
            <a:r>
              <a:rPr lang="en-US" sz="2000" dirty="0"/>
              <a:t>, </a:t>
            </a:r>
            <a:r>
              <a:rPr lang="en-US" sz="2000" dirty="0" err="1"/>
              <a:t>sajak-sajak</a:t>
            </a:r>
            <a:r>
              <a:rPr lang="en-US" sz="2000" dirty="0"/>
              <a:t> Amir Hamzah </a:t>
            </a:r>
            <a:r>
              <a:rPr lang="en-US" sz="2000" dirty="0" err="1"/>
              <a:t>tetap</a:t>
            </a:r>
            <a:r>
              <a:rPr lang="en-US" sz="2000" dirty="0"/>
              <a:t> </a:t>
            </a:r>
            <a:r>
              <a:rPr lang="en-US" sz="2000" dirty="0" err="1"/>
              <a:t>mengingatkan</a:t>
            </a:r>
            <a:r>
              <a:rPr lang="en-US" sz="2000" dirty="0"/>
              <a:t> </a:t>
            </a:r>
            <a:r>
              <a:rPr lang="en-US" sz="2000" dirty="0" err="1"/>
              <a:t>kepada</a:t>
            </a:r>
            <a:r>
              <a:rPr lang="en-US" sz="2000" dirty="0"/>
              <a:t> sastra </a:t>
            </a:r>
            <a:r>
              <a:rPr lang="en-US" sz="2000" dirty="0" err="1"/>
              <a:t>Melayu</a:t>
            </a:r>
            <a:r>
              <a:rPr lang="en-US" sz="2000" dirty="0"/>
              <a:t>. Sajak-</a:t>
            </a:r>
            <a:r>
              <a:rPr lang="en-US" sz="2000" dirty="0" err="1"/>
              <a:t>sajak</a:t>
            </a:r>
            <a:r>
              <a:rPr lang="en-US" sz="2000" dirty="0"/>
              <a:t> </a:t>
            </a:r>
            <a:r>
              <a:rPr lang="en-US" sz="2000" dirty="0" err="1"/>
              <a:t>Chairil</a:t>
            </a:r>
            <a:r>
              <a:rPr lang="en-US" sz="2000" dirty="0"/>
              <a:t> </a:t>
            </a:r>
            <a:r>
              <a:rPr lang="en-US" sz="2000" dirty="0" err="1"/>
              <a:t>benar-benar</a:t>
            </a:r>
            <a:r>
              <a:rPr lang="en-US" sz="2000" dirty="0"/>
              <a:t> </a:t>
            </a:r>
            <a:r>
              <a:rPr lang="en-US" sz="2000" dirty="0" err="1"/>
              <a:t>berkualitas</a:t>
            </a:r>
            <a:r>
              <a:rPr lang="en-US" sz="2000" dirty="0"/>
              <a:t> </a:t>
            </a:r>
            <a:r>
              <a:rPr lang="en-US" sz="2000" dirty="0" err="1"/>
              <a:t>tinggi</a:t>
            </a:r>
            <a:r>
              <a:rPr lang="en-US" sz="2000" dirty="0"/>
              <a:t>. Bahasa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adalah</a:t>
            </a:r>
            <a:r>
              <a:rPr lang="en-US" sz="2000" dirty="0"/>
              <a:t> Bahasa Indonesia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dan </a:t>
            </a:r>
            <a:r>
              <a:rPr lang="en-US" sz="2000" dirty="0" err="1"/>
              <a:t>berjiwa</a:t>
            </a:r>
            <a:r>
              <a:rPr lang="en-US" sz="2000" dirty="0"/>
              <a:t>. </a:t>
            </a:r>
            <a:r>
              <a:rPr lang="en-US" sz="2000" dirty="0" err="1"/>
              <a:t>Bukan</a:t>
            </a:r>
            <a:r>
              <a:rPr lang="en-US" sz="2000" dirty="0"/>
              <a:t>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buku</a:t>
            </a:r>
            <a:r>
              <a:rPr lang="en-US" sz="2000" dirty="0"/>
              <a:t>, </a:t>
            </a:r>
            <a:r>
              <a:rPr lang="en-US" sz="2000" dirty="0" err="1"/>
              <a:t>bahasa</a:t>
            </a:r>
            <a:r>
              <a:rPr lang="en-US" sz="2000" dirty="0"/>
              <a:t> </a:t>
            </a:r>
            <a:r>
              <a:rPr lang="en-US" sz="2000" dirty="0" err="1"/>
              <a:t>keseharian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bernilai</a:t>
            </a:r>
            <a:r>
              <a:rPr lang="en-US" sz="2000" dirty="0"/>
              <a:t> sastra.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Ada </a:t>
            </a:r>
            <a:r>
              <a:rPr lang="en-US" sz="2000" dirty="0" err="1"/>
              <a:t>pendapat</a:t>
            </a:r>
            <a:r>
              <a:rPr lang="en-US" sz="2000" dirty="0"/>
              <a:t> </a:t>
            </a:r>
            <a:r>
              <a:rPr lang="en-US" sz="2000" dirty="0" err="1"/>
              <a:t>bahwa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 pada </a:t>
            </a:r>
            <a:r>
              <a:rPr lang="en-US" sz="2000" dirty="0" err="1"/>
              <a:t>sajak-sajak</a:t>
            </a:r>
            <a:r>
              <a:rPr lang="en-US" sz="2000" dirty="0"/>
              <a:t> </a:t>
            </a:r>
            <a:r>
              <a:rPr lang="en-US" sz="2000" dirty="0" err="1"/>
              <a:t>Chairil</a:t>
            </a:r>
            <a:r>
              <a:rPr lang="en-US" sz="2000" dirty="0"/>
              <a:t> </a:t>
            </a:r>
            <a:r>
              <a:rPr lang="en-US" sz="2000" dirty="0" err="1"/>
              <a:t>Anwarlah</a:t>
            </a:r>
            <a:r>
              <a:rPr lang="en-US" sz="2000" dirty="0"/>
              <a:t> </a:t>
            </a:r>
            <a:r>
              <a:rPr lang="en-US" sz="2000" dirty="0" err="1"/>
              <a:t>sebenarnya</a:t>
            </a:r>
            <a:r>
              <a:rPr lang="en-US" sz="2000" dirty="0"/>
              <a:t> sastra Indonesia </a:t>
            </a:r>
            <a:r>
              <a:rPr lang="en-US" sz="2000" dirty="0" err="1"/>
              <a:t>lahir</a:t>
            </a:r>
            <a:r>
              <a:rPr lang="en-US" sz="2000" dirty="0"/>
              <a:t>. </a:t>
            </a:r>
            <a:r>
              <a:rPr lang="en-US" sz="2000" dirty="0" err="1"/>
              <a:t>Tentu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benar</a:t>
            </a:r>
            <a:r>
              <a:rPr lang="en-US" sz="2000" dirty="0"/>
              <a:t> </a:t>
            </a:r>
            <a:r>
              <a:rPr lang="en-US" sz="2000" dirty="0" err="1"/>
              <a:t>karena</a:t>
            </a:r>
            <a:r>
              <a:rPr lang="en-US" sz="2000" dirty="0"/>
              <a:t> </a:t>
            </a:r>
            <a:r>
              <a:rPr lang="en-US" sz="2000" dirty="0" err="1"/>
              <a:t>Chairil</a:t>
            </a:r>
            <a:r>
              <a:rPr lang="en-US" sz="2000" dirty="0"/>
              <a:t> Anwar </a:t>
            </a:r>
            <a:r>
              <a:rPr lang="en-US" sz="2000" dirty="0" err="1"/>
              <a:t>adalah</a:t>
            </a:r>
            <a:r>
              <a:rPr lang="en-US" sz="2000" dirty="0"/>
              <a:t> </a:t>
            </a:r>
            <a:r>
              <a:rPr lang="en-US" sz="2000" dirty="0" err="1"/>
              <a:t>buah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</a:t>
            </a:r>
            <a:r>
              <a:rPr lang="en-US" sz="2000" dirty="0" err="1"/>
              <a:t>pohon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ditanam</a:t>
            </a:r>
            <a:r>
              <a:rPr lang="en-US" sz="2000" dirty="0"/>
              <a:t> dan </a:t>
            </a:r>
            <a:r>
              <a:rPr lang="en-US" sz="2000" dirty="0" err="1"/>
              <a:t>dipupuk</a:t>
            </a:r>
            <a:r>
              <a:rPr lang="en-US" sz="2000" dirty="0"/>
              <a:t> oleh para </a:t>
            </a:r>
            <a:r>
              <a:rPr lang="en-US" sz="2000" dirty="0" err="1"/>
              <a:t>pendahulunya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Kemudian</a:t>
            </a:r>
            <a:r>
              <a:rPr lang="en-US" sz="2000" dirty="0"/>
              <a:t> </a:t>
            </a:r>
            <a:r>
              <a:rPr lang="en-US" sz="2000" dirty="0" err="1"/>
              <a:t>Chairil</a:t>
            </a:r>
            <a:r>
              <a:rPr lang="en-US" sz="2000" dirty="0"/>
              <a:t> Anwar </a:t>
            </a:r>
            <a:r>
              <a:rPr lang="en-US" sz="2000" dirty="0" err="1"/>
              <a:t>menjadi</a:t>
            </a:r>
            <a:r>
              <a:rPr lang="en-US" sz="2000" dirty="0"/>
              <a:t> </a:t>
            </a:r>
            <a:r>
              <a:rPr lang="en-US" sz="2000" dirty="0" err="1"/>
              <a:t>sosok</a:t>
            </a:r>
            <a:r>
              <a:rPr lang="en-US" sz="2000" dirty="0"/>
              <a:t> </a:t>
            </a:r>
            <a:r>
              <a:rPr lang="en-US" sz="2000" dirty="0" err="1"/>
              <a:t>sentral</a:t>
            </a:r>
            <a:r>
              <a:rPr lang="en-US" sz="2000" dirty="0"/>
              <a:t> dan </a:t>
            </a:r>
            <a:r>
              <a:rPr lang="en-US" sz="2000" dirty="0" err="1"/>
              <a:t>penting</a:t>
            </a:r>
            <a:r>
              <a:rPr lang="en-US" sz="2000" dirty="0"/>
              <a:t>. </a:t>
            </a:r>
            <a:r>
              <a:rPr lang="en-US" sz="2000" dirty="0" err="1"/>
              <a:t>Ia</a:t>
            </a:r>
            <a:r>
              <a:rPr lang="en-US" sz="2000" dirty="0"/>
              <a:t> </a:t>
            </a:r>
            <a:r>
              <a:rPr lang="en-US" sz="2000" dirty="0" err="1"/>
              <a:t>mendapatkan</a:t>
            </a:r>
            <a:r>
              <a:rPr lang="en-US" sz="2000" dirty="0"/>
              <a:t> </a:t>
            </a:r>
            <a:r>
              <a:rPr lang="en-US" sz="2000" dirty="0" err="1"/>
              <a:t>pengikut</a:t>
            </a:r>
            <a:r>
              <a:rPr lang="en-US" sz="2000" dirty="0"/>
              <a:t>, </a:t>
            </a:r>
            <a:r>
              <a:rPr lang="en-US" sz="2000" dirty="0" err="1"/>
              <a:t>penafsir</a:t>
            </a:r>
            <a:r>
              <a:rPr lang="en-US" sz="2000" dirty="0"/>
              <a:t>, </a:t>
            </a:r>
            <a:r>
              <a:rPr lang="en-US" sz="2000" dirty="0" err="1"/>
              <a:t>pembela</a:t>
            </a:r>
            <a:r>
              <a:rPr lang="en-US" sz="2000" dirty="0"/>
              <a:t> dan </a:t>
            </a:r>
            <a:r>
              <a:rPr lang="en-US" sz="2000" dirty="0" err="1"/>
              <a:t>pendukung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nama-nama</a:t>
            </a:r>
            <a:r>
              <a:rPr lang="en-US" sz="2000" dirty="0"/>
              <a:t>: </a:t>
            </a:r>
            <a:r>
              <a:rPr lang="en-US" sz="2000" dirty="0" err="1"/>
              <a:t>Asrul</a:t>
            </a:r>
            <a:r>
              <a:rPr lang="en-US" sz="2000" dirty="0"/>
              <a:t> Sani, </a:t>
            </a:r>
            <a:r>
              <a:rPr lang="en-US" sz="2000" dirty="0" err="1"/>
              <a:t>Rivai</a:t>
            </a:r>
            <a:r>
              <a:rPr lang="en-US" sz="2000" dirty="0"/>
              <a:t> </a:t>
            </a:r>
            <a:r>
              <a:rPr lang="en-US" sz="2000" dirty="0" err="1"/>
              <a:t>Apin</a:t>
            </a:r>
            <a:r>
              <a:rPr lang="en-US" sz="2000" dirty="0"/>
              <a:t>, M. Akbar </a:t>
            </a:r>
            <a:r>
              <a:rPr lang="en-US" sz="2000" dirty="0" err="1"/>
              <a:t>Djuhana</a:t>
            </a:r>
            <a:r>
              <a:rPr lang="en-US" sz="2000" dirty="0"/>
              <a:t>, P. </a:t>
            </a:r>
            <a:r>
              <a:rPr lang="en-US" sz="2000" dirty="0" err="1"/>
              <a:t>Sengojo</a:t>
            </a:r>
            <a:r>
              <a:rPr lang="en-US" sz="2000" dirty="0"/>
              <a:t>, </a:t>
            </a:r>
            <a:r>
              <a:rPr lang="en-US" sz="2000" dirty="0" err="1"/>
              <a:t>Dodong</a:t>
            </a:r>
            <a:r>
              <a:rPr lang="en-US" sz="2000" dirty="0"/>
              <a:t> </a:t>
            </a:r>
            <a:r>
              <a:rPr lang="en-US" sz="2000" dirty="0" err="1"/>
              <a:t>Djiwapradja</a:t>
            </a:r>
            <a:r>
              <a:rPr lang="en-US" sz="2000" dirty="0"/>
              <a:t>, </a:t>
            </a:r>
            <a:r>
              <a:rPr lang="en-US" sz="2000" dirty="0" err="1"/>
              <a:t>Rukiah</a:t>
            </a:r>
            <a:r>
              <a:rPr lang="en-US" sz="2000" dirty="0"/>
              <a:t>, </a:t>
            </a:r>
            <a:r>
              <a:rPr lang="en-US" sz="2000" dirty="0" err="1"/>
              <a:t>Walujati</a:t>
            </a:r>
            <a:r>
              <a:rPr lang="en-US" sz="2000" dirty="0"/>
              <a:t>, </a:t>
            </a:r>
            <a:r>
              <a:rPr lang="en-US" sz="2000" dirty="0" err="1"/>
              <a:t>Harjadi</a:t>
            </a:r>
            <a:r>
              <a:rPr lang="en-US" sz="2000" dirty="0"/>
              <a:t> S. </a:t>
            </a:r>
            <a:r>
              <a:rPr lang="en-US" sz="2000" dirty="0" err="1"/>
              <a:t>Hartowardoyo</a:t>
            </a:r>
            <a:r>
              <a:rPr lang="en-US" sz="2000" dirty="0"/>
              <a:t>, </a:t>
            </a:r>
            <a:r>
              <a:rPr lang="en-US" sz="2000" dirty="0" err="1"/>
              <a:t>dll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Di dunia </a:t>
            </a:r>
            <a:r>
              <a:rPr lang="en-US" sz="2000" dirty="0" err="1"/>
              <a:t>prosa</a:t>
            </a:r>
            <a:r>
              <a:rPr lang="en-US" sz="2000" dirty="0"/>
              <a:t> </a:t>
            </a:r>
            <a:r>
              <a:rPr lang="en-US" sz="2000" dirty="0" err="1"/>
              <a:t>muncul</a:t>
            </a:r>
            <a:r>
              <a:rPr lang="en-US" sz="2000" dirty="0"/>
              <a:t> </a:t>
            </a:r>
            <a:r>
              <a:rPr lang="en-US" sz="2000" dirty="0" err="1"/>
              <a:t>nama</a:t>
            </a:r>
            <a:r>
              <a:rPr lang="en-US" sz="2000" dirty="0"/>
              <a:t> </a:t>
            </a:r>
            <a:r>
              <a:rPr lang="en-US" sz="2000" dirty="0" err="1"/>
              <a:t>Idrus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terdepan</a:t>
            </a:r>
            <a:r>
              <a:rPr lang="en-US" sz="2000" dirty="0"/>
              <a:t>,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segera</a:t>
            </a:r>
            <a:r>
              <a:rPr lang="en-US" sz="2000" dirty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pengikut</a:t>
            </a:r>
            <a:r>
              <a:rPr lang="en-US" sz="2000" dirty="0"/>
              <a:t>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luas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22465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94245-3B16-42B0-99F5-8C6A5A80B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9125" y="419101"/>
            <a:ext cx="10820400" cy="714374"/>
          </a:xfrm>
        </p:spPr>
        <p:txBody>
          <a:bodyPr/>
          <a:lstStyle/>
          <a:p>
            <a:r>
              <a:rPr lang="en-US" dirty="0"/>
              <a:t>Prolog: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9BEEF-2175-4290-8694-CF61F8F8DE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133476"/>
            <a:ext cx="10130516" cy="5019674"/>
          </a:xfrm>
        </p:spPr>
        <p:txBody>
          <a:bodyPr>
            <a:norm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B0F0"/>
                </a:solidFill>
              </a:rPr>
              <a:t>Dg </a:t>
            </a:r>
            <a:r>
              <a:rPr lang="en-US" sz="2000" dirty="0" err="1">
                <a:solidFill>
                  <a:srgbClr val="00B0F0"/>
                </a:solidFill>
              </a:rPr>
              <a:t>kenyataan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itu</a:t>
            </a:r>
            <a:r>
              <a:rPr lang="en-US" sz="2000" dirty="0">
                <a:solidFill>
                  <a:srgbClr val="00B0F0"/>
                </a:solidFill>
              </a:rPr>
              <a:t>, </a:t>
            </a:r>
            <a:r>
              <a:rPr lang="en-US" sz="2000" dirty="0" err="1">
                <a:solidFill>
                  <a:srgbClr val="00B0F0"/>
                </a:solidFill>
              </a:rPr>
              <a:t>mereka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berpendapat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suatu</a:t>
            </a:r>
            <a:r>
              <a:rPr lang="en-US" sz="2000" dirty="0">
                <a:solidFill>
                  <a:srgbClr val="00B0F0"/>
                </a:solidFill>
              </a:rPr>
              <a:t> Angkatan </a:t>
            </a:r>
            <a:r>
              <a:rPr lang="en-US" sz="2000" dirty="0" err="1">
                <a:solidFill>
                  <a:srgbClr val="00B0F0"/>
                </a:solidFill>
              </a:rPr>
              <a:t>baru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kesusasteraan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telah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lahir</a:t>
            </a:r>
            <a:r>
              <a:rPr lang="en-US" sz="2000" dirty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rgbClr val="00B0F0"/>
                </a:solidFill>
              </a:rPr>
              <a:t>Ada </a:t>
            </a:r>
            <a:r>
              <a:rPr lang="en-US" sz="2000" dirty="0" err="1">
                <a:solidFill>
                  <a:srgbClr val="00B0F0"/>
                </a:solidFill>
              </a:rPr>
              <a:t>berbagai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nama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yg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digunakan</a:t>
            </a:r>
            <a:r>
              <a:rPr lang="en-US" sz="2000" dirty="0">
                <a:solidFill>
                  <a:srgbClr val="00B0F0"/>
                </a:solidFill>
              </a:rPr>
              <a:t>: Angkatan </a:t>
            </a:r>
            <a:r>
              <a:rPr lang="en-US" sz="2000" dirty="0" err="1">
                <a:solidFill>
                  <a:srgbClr val="00B0F0"/>
                </a:solidFill>
              </a:rPr>
              <a:t>sesudah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perang</a:t>
            </a:r>
            <a:r>
              <a:rPr lang="en-US" sz="2000" dirty="0">
                <a:solidFill>
                  <a:srgbClr val="00B0F0"/>
                </a:solidFill>
              </a:rPr>
              <a:t>; Angkatan </a:t>
            </a:r>
            <a:r>
              <a:rPr lang="en-US" sz="2000" dirty="0" err="1">
                <a:solidFill>
                  <a:srgbClr val="00B0F0"/>
                </a:solidFill>
              </a:rPr>
              <a:t>Chairil</a:t>
            </a:r>
            <a:r>
              <a:rPr lang="en-US" sz="2000" dirty="0">
                <a:solidFill>
                  <a:srgbClr val="00B0F0"/>
                </a:solidFill>
              </a:rPr>
              <a:t> Anwar; Angkatan </a:t>
            </a:r>
            <a:r>
              <a:rPr lang="en-US" sz="2000" dirty="0" err="1">
                <a:solidFill>
                  <a:srgbClr val="00B0F0"/>
                </a:solidFill>
              </a:rPr>
              <a:t>kemerekaan</a:t>
            </a:r>
            <a:r>
              <a:rPr lang="en-US" sz="2000" dirty="0">
                <a:solidFill>
                  <a:srgbClr val="00B0F0"/>
                </a:solidFill>
              </a:rPr>
              <a:t>, </a:t>
            </a:r>
            <a:r>
              <a:rPr lang="en-US" sz="2000" dirty="0" err="1">
                <a:solidFill>
                  <a:srgbClr val="00B0F0"/>
                </a:solidFill>
              </a:rPr>
              <a:t>dll</a:t>
            </a:r>
            <a:r>
              <a:rPr lang="en-US" sz="2000" dirty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00B0F0"/>
                </a:solidFill>
              </a:rPr>
              <a:t>Baru</a:t>
            </a:r>
            <a:r>
              <a:rPr lang="en-US" sz="2000" dirty="0">
                <a:solidFill>
                  <a:srgbClr val="00B0F0"/>
                </a:solidFill>
              </a:rPr>
              <a:t> pada </a:t>
            </a:r>
            <a:r>
              <a:rPr lang="en-US" sz="2000" dirty="0" err="1">
                <a:solidFill>
                  <a:srgbClr val="00B0F0"/>
                </a:solidFill>
              </a:rPr>
              <a:t>tahun</a:t>
            </a:r>
            <a:r>
              <a:rPr lang="en-US" sz="2000" dirty="0">
                <a:solidFill>
                  <a:srgbClr val="00B0F0"/>
                </a:solidFill>
              </a:rPr>
              <a:t> 1948, </a:t>
            </a:r>
            <a:r>
              <a:rPr lang="en-US" sz="2000" dirty="0" err="1">
                <a:solidFill>
                  <a:srgbClr val="00B0F0"/>
                </a:solidFill>
              </a:rPr>
              <a:t>Rosihan</a:t>
            </a:r>
            <a:r>
              <a:rPr lang="en-US" sz="2000" dirty="0">
                <a:solidFill>
                  <a:srgbClr val="00B0F0"/>
                </a:solidFill>
              </a:rPr>
              <a:t> Anwar </a:t>
            </a:r>
            <a:r>
              <a:rPr lang="en-US" sz="2000" dirty="0" err="1">
                <a:solidFill>
                  <a:srgbClr val="00B0F0"/>
                </a:solidFill>
              </a:rPr>
              <a:t>menyebut</a:t>
            </a:r>
            <a:r>
              <a:rPr lang="en-US" sz="2000" dirty="0">
                <a:solidFill>
                  <a:srgbClr val="00B0F0"/>
                </a:solidFill>
              </a:rPr>
              <a:t> Angkatan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>
                <a:solidFill>
                  <a:srgbClr val="00B0F0"/>
                </a:solidFill>
              </a:rPr>
              <a:t> dg </a:t>
            </a:r>
            <a:r>
              <a:rPr lang="en-US" sz="2000" dirty="0" err="1">
                <a:solidFill>
                  <a:srgbClr val="00B0F0"/>
                </a:solidFill>
              </a:rPr>
              <a:t>nama</a:t>
            </a:r>
            <a:r>
              <a:rPr lang="en-US" sz="2000" dirty="0">
                <a:solidFill>
                  <a:srgbClr val="00B0F0"/>
                </a:solidFill>
              </a:rPr>
              <a:t> Angkatan ‘45. </a:t>
            </a:r>
            <a:r>
              <a:rPr lang="en-US" sz="2000" dirty="0" err="1">
                <a:solidFill>
                  <a:srgbClr val="00B0F0"/>
                </a:solidFill>
              </a:rPr>
              <a:t>nama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segera</a:t>
            </a:r>
            <a:r>
              <a:rPr lang="en-US" sz="2000" dirty="0">
                <a:solidFill>
                  <a:srgbClr val="00B0F0"/>
                </a:solidFill>
              </a:rPr>
              <a:t> popular dan </a:t>
            </a:r>
            <a:r>
              <a:rPr lang="en-US" sz="2000" dirty="0" err="1">
                <a:solidFill>
                  <a:srgbClr val="00B0F0"/>
                </a:solidFill>
              </a:rPr>
              <a:t>digunakan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secara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umum</a:t>
            </a:r>
            <a:r>
              <a:rPr lang="en-US" sz="2000" dirty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00B0F0"/>
                </a:solidFill>
              </a:rPr>
              <a:t>Sendi-sendi</a:t>
            </a:r>
            <a:r>
              <a:rPr lang="en-US" sz="2000" dirty="0">
                <a:solidFill>
                  <a:srgbClr val="00B0F0"/>
                </a:solidFill>
              </a:rPr>
              <a:t> dan </a:t>
            </a:r>
            <a:r>
              <a:rPr lang="en-US" sz="2000" dirty="0" err="1">
                <a:solidFill>
                  <a:srgbClr val="00B0F0"/>
                </a:solidFill>
              </a:rPr>
              <a:t>landasan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idial</a:t>
            </a:r>
            <a:r>
              <a:rPr lang="en-US" sz="2000" dirty="0">
                <a:solidFill>
                  <a:srgbClr val="00B0F0"/>
                </a:solidFill>
              </a:rPr>
              <a:t> Angkatan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belum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dirumuskan</a:t>
            </a:r>
            <a:r>
              <a:rPr lang="en-US" sz="2000" dirty="0">
                <a:solidFill>
                  <a:srgbClr val="00B0F0"/>
                </a:solidFill>
              </a:rPr>
              <a:t>. </a:t>
            </a:r>
            <a:r>
              <a:rPr lang="en-US" sz="2000" dirty="0" err="1">
                <a:solidFill>
                  <a:srgbClr val="00B0F0"/>
                </a:solidFill>
              </a:rPr>
              <a:t>Baru</a:t>
            </a:r>
            <a:r>
              <a:rPr lang="en-US" sz="2000" dirty="0">
                <a:solidFill>
                  <a:srgbClr val="00B0F0"/>
                </a:solidFill>
              </a:rPr>
              <a:t> pada </a:t>
            </a:r>
            <a:r>
              <a:rPr lang="en-US" sz="2000" dirty="0" err="1">
                <a:solidFill>
                  <a:srgbClr val="00B0F0"/>
                </a:solidFill>
              </a:rPr>
              <a:t>tahun</a:t>
            </a:r>
            <a:r>
              <a:rPr lang="en-US" sz="2000" dirty="0">
                <a:solidFill>
                  <a:srgbClr val="00B0F0"/>
                </a:solidFill>
              </a:rPr>
              <a:t> 1950 </a:t>
            </a:r>
            <a:r>
              <a:rPr lang="en-US" sz="2000" b="1" i="1" dirty="0">
                <a:solidFill>
                  <a:srgbClr val="FFC000"/>
                </a:solidFill>
              </a:rPr>
              <a:t>Surat </a:t>
            </a:r>
            <a:r>
              <a:rPr lang="en-US" sz="2000" b="1" i="1" dirty="0" err="1">
                <a:solidFill>
                  <a:srgbClr val="FFC000"/>
                </a:solidFill>
              </a:rPr>
              <a:t>Kepercayaan</a:t>
            </a:r>
            <a:r>
              <a:rPr lang="en-US" sz="2000" b="1" i="1" dirty="0">
                <a:solidFill>
                  <a:srgbClr val="FFC000"/>
                </a:solidFill>
              </a:rPr>
              <a:t> </a:t>
            </a:r>
            <a:r>
              <a:rPr lang="en-US" sz="2000" b="1" i="1" dirty="0" err="1">
                <a:solidFill>
                  <a:srgbClr val="FFC000"/>
                </a:solidFill>
              </a:rPr>
              <a:t>Gelanggang</a:t>
            </a:r>
            <a:r>
              <a:rPr lang="en-US" sz="2000" b="1" i="1" dirty="0">
                <a:solidFill>
                  <a:srgbClr val="FFC00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dibuat</a:t>
            </a:r>
            <a:r>
              <a:rPr lang="en-US" sz="2000" dirty="0">
                <a:solidFill>
                  <a:srgbClr val="00B0F0"/>
                </a:solidFill>
              </a:rPr>
              <a:t> dan </a:t>
            </a:r>
            <a:r>
              <a:rPr lang="en-US" sz="2000" dirty="0" err="1">
                <a:solidFill>
                  <a:srgbClr val="00B0F0"/>
                </a:solidFill>
              </a:rPr>
              <a:t>diumumkan</a:t>
            </a:r>
            <a:r>
              <a:rPr lang="en-US" sz="2000" dirty="0">
                <a:solidFill>
                  <a:srgbClr val="00B0F0"/>
                </a:solidFill>
              </a:rPr>
              <a:t>. </a:t>
            </a:r>
            <a:r>
              <a:rPr lang="en-US" sz="2000" dirty="0" err="1">
                <a:solidFill>
                  <a:srgbClr val="00B0F0"/>
                </a:solidFill>
              </a:rPr>
              <a:t>Saat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itu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Chairil</a:t>
            </a:r>
            <a:r>
              <a:rPr lang="en-US" sz="2000" dirty="0">
                <a:solidFill>
                  <a:srgbClr val="00B0F0"/>
                </a:solidFill>
              </a:rPr>
              <a:t> Anwar </a:t>
            </a:r>
            <a:r>
              <a:rPr lang="en-US" sz="2000" dirty="0" err="1">
                <a:solidFill>
                  <a:srgbClr val="00B0F0"/>
                </a:solidFill>
              </a:rPr>
              <a:t>sudah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meninggal</a:t>
            </a:r>
            <a:r>
              <a:rPr lang="en-US" sz="2000" dirty="0">
                <a:solidFill>
                  <a:srgbClr val="00B0F0"/>
                </a:solidFill>
              </a:rPr>
              <a:t>. Surat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semacam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pernyataan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sikap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yg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menjadi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dasar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perkumpulan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Gelanggan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Seniman</a:t>
            </a:r>
            <a:r>
              <a:rPr lang="en-US" sz="2000" dirty="0">
                <a:solidFill>
                  <a:srgbClr val="00B0F0"/>
                </a:solidFill>
              </a:rPr>
              <a:t> Merdeka. </a:t>
            </a:r>
            <a:r>
              <a:rPr lang="en-US" sz="2000" dirty="0" err="1">
                <a:solidFill>
                  <a:srgbClr val="00B0F0"/>
                </a:solidFill>
              </a:rPr>
              <a:t>Perkumpulan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yg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menghimpun</a:t>
            </a:r>
            <a:r>
              <a:rPr lang="en-US" sz="2000" dirty="0">
                <a:solidFill>
                  <a:srgbClr val="00B0F0"/>
                </a:solidFill>
              </a:rPr>
              <a:t> para </a:t>
            </a:r>
            <a:r>
              <a:rPr lang="en-US" sz="2000" dirty="0" err="1">
                <a:solidFill>
                  <a:srgbClr val="00B0F0"/>
                </a:solidFill>
              </a:rPr>
              <a:t>seniman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dari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berbagai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seni</a:t>
            </a:r>
            <a:r>
              <a:rPr lang="en-US" sz="2000" dirty="0">
                <a:solidFill>
                  <a:srgbClr val="00B0F0"/>
                </a:solidFill>
              </a:rPr>
              <a:t>. </a:t>
            </a:r>
            <a:r>
              <a:rPr lang="en-US" sz="2000" dirty="0" err="1">
                <a:solidFill>
                  <a:srgbClr val="00B0F0"/>
                </a:solidFill>
              </a:rPr>
              <a:t>Perkumpulan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ini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didirikan</a:t>
            </a:r>
            <a:r>
              <a:rPr lang="en-US" sz="2000" dirty="0">
                <a:solidFill>
                  <a:srgbClr val="00B0F0"/>
                </a:solidFill>
              </a:rPr>
              <a:t> pada </a:t>
            </a:r>
            <a:r>
              <a:rPr lang="en-US" sz="2000" dirty="0" err="1">
                <a:solidFill>
                  <a:srgbClr val="00B0F0"/>
                </a:solidFill>
              </a:rPr>
              <a:t>tahun</a:t>
            </a:r>
            <a:r>
              <a:rPr lang="en-US" sz="2000" dirty="0">
                <a:solidFill>
                  <a:srgbClr val="00B0F0"/>
                </a:solidFill>
              </a:rPr>
              <a:t> 1947, </a:t>
            </a:r>
            <a:r>
              <a:rPr lang="en-US" sz="2000" dirty="0" err="1">
                <a:solidFill>
                  <a:srgbClr val="00B0F0"/>
                </a:solidFill>
              </a:rPr>
              <a:t>saat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Chairil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masih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hidup</a:t>
            </a:r>
            <a:r>
              <a:rPr lang="en-US" sz="2000" dirty="0">
                <a:solidFill>
                  <a:srgbClr val="00B0F0"/>
                </a:solidFill>
              </a:rPr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>
                <a:solidFill>
                  <a:srgbClr val="00B0F0"/>
                </a:solidFill>
              </a:rPr>
              <a:t>Dalam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warta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sepekan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FF0000"/>
                </a:solidFill>
              </a:rPr>
              <a:t>Siasat</a:t>
            </a:r>
            <a:r>
              <a:rPr lang="en-US" sz="2000" dirty="0">
                <a:solidFill>
                  <a:srgbClr val="00B0F0"/>
                </a:solidFill>
              </a:rPr>
              <a:t>, </a:t>
            </a:r>
            <a:r>
              <a:rPr lang="en-US" sz="2000" dirty="0" err="1">
                <a:solidFill>
                  <a:srgbClr val="00B0F0"/>
                </a:solidFill>
              </a:rPr>
              <a:t>dibuka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sebuah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ruangan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kebudayaan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bernama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b="1" i="1" dirty="0" err="1">
                <a:solidFill>
                  <a:srgbClr val="FFC000"/>
                </a:solidFill>
              </a:rPr>
              <a:t>Gelanggang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yg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dipimpin</a:t>
            </a:r>
            <a:r>
              <a:rPr lang="en-US" sz="2000" dirty="0">
                <a:solidFill>
                  <a:srgbClr val="00B0F0"/>
                </a:solidFill>
              </a:rPr>
              <a:t> </a:t>
            </a:r>
            <a:r>
              <a:rPr lang="en-US" sz="2000" dirty="0" err="1">
                <a:solidFill>
                  <a:srgbClr val="00B0F0"/>
                </a:solidFill>
              </a:rPr>
              <a:t>Chairil</a:t>
            </a:r>
            <a:r>
              <a:rPr lang="en-US" sz="2000" dirty="0">
                <a:solidFill>
                  <a:srgbClr val="00B0F0"/>
                </a:solidFill>
              </a:rPr>
              <a:t> Anwar.</a:t>
            </a:r>
            <a:endParaRPr lang="en-ID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52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9FFE92-E82E-43F3-984A-17A4DCEDB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400" cy="713318"/>
          </a:xfrm>
        </p:spPr>
        <p:txBody>
          <a:bodyPr/>
          <a:lstStyle/>
          <a:p>
            <a:r>
              <a:rPr lang="en-US" dirty="0"/>
              <a:t>Prolog: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E40365-9060-40E8-9B23-7F8947967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24467" y="1733550"/>
            <a:ext cx="10319808" cy="4533899"/>
          </a:xfrm>
        </p:spPr>
        <p:txBody>
          <a:bodyPr>
            <a:no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Meskipun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ada</a:t>
            </a:r>
            <a:r>
              <a:rPr lang="en-US" sz="2000" dirty="0"/>
              <a:t> </a:t>
            </a:r>
            <a:r>
              <a:rPr lang="en-US" sz="2000" dirty="0" err="1"/>
              <a:t>hubungan</a:t>
            </a:r>
            <a:r>
              <a:rPr lang="en-US" sz="2000" dirty="0"/>
              <a:t> </a:t>
            </a:r>
            <a:r>
              <a:rPr lang="en-US" sz="2000" dirty="0" err="1"/>
              <a:t>organisatoris</a:t>
            </a:r>
            <a:r>
              <a:rPr lang="en-US" sz="2000" dirty="0"/>
              <a:t> </a:t>
            </a:r>
            <a:r>
              <a:rPr lang="en-US" sz="2000" dirty="0" err="1"/>
              <a:t>antara</a:t>
            </a:r>
            <a:r>
              <a:rPr lang="en-US" sz="2000" dirty="0"/>
              <a:t> Angkatan 45 dg </a:t>
            </a:r>
            <a:r>
              <a:rPr lang="en-US" sz="2000" dirty="0" err="1"/>
              <a:t>Gelanggang</a:t>
            </a:r>
            <a:r>
              <a:rPr lang="en-US" sz="2000" dirty="0"/>
              <a:t> </a:t>
            </a:r>
            <a:r>
              <a:rPr lang="en-US" sz="2000" dirty="0" err="1"/>
              <a:t>Seniman</a:t>
            </a:r>
            <a:r>
              <a:rPr lang="en-US" sz="2000" dirty="0"/>
              <a:t> Merdeka, </a:t>
            </a:r>
            <a:r>
              <a:rPr lang="en-US" sz="2000" dirty="0" err="1"/>
              <a:t>tapi</a:t>
            </a:r>
            <a:r>
              <a:rPr lang="en-US" sz="2000" dirty="0"/>
              <a:t> </a:t>
            </a:r>
            <a:r>
              <a:rPr lang="en-US" sz="2000" dirty="0" err="1"/>
              <a:t>biasanya</a:t>
            </a:r>
            <a:r>
              <a:rPr lang="en-US" sz="2000" dirty="0"/>
              <a:t> orang </a:t>
            </a:r>
            <a:r>
              <a:rPr lang="en-US" sz="2000" dirty="0" err="1"/>
              <a:t>melihat</a:t>
            </a:r>
            <a:r>
              <a:rPr lang="en-US" sz="2000" dirty="0"/>
              <a:t> Surat </a:t>
            </a:r>
            <a:r>
              <a:rPr lang="en-US" sz="2000" dirty="0" err="1"/>
              <a:t>Kepercayaan</a:t>
            </a:r>
            <a:r>
              <a:rPr lang="en-US" sz="2000" dirty="0"/>
              <a:t> </a:t>
            </a:r>
            <a:r>
              <a:rPr lang="en-US" sz="2000" dirty="0" err="1"/>
              <a:t>tersebut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akan</a:t>
            </a:r>
            <a:r>
              <a:rPr lang="en-US" sz="2000" dirty="0"/>
              <a:t> </a:t>
            </a:r>
            <a:r>
              <a:rPr lang="en-US" sz="2000" dirty="0" err="1"/>
              <a:t>merumuskan</a:t>
            </a:r>
            <a:r>
              <a:rPr lang="en-US" sz="2000" dirty="0"/>
              <a:t> </a:t>
            </a:r>
            <a:r>
              <a:rPr lang="en-US" sz="2000" dirty="0" err="1"/>
              <a:t>konsepsi</a:t>
            </a:r>
            <a:r>
              <a:rPr lang="en-US" sz="2000" dirty="0"/>
              <a:t> Angkatan 45 </a:t>
            </a:r>
            <a:r>
              <a:rPr lang="en-US" sz="2000" dirty="0" err="1"/>
              <a:t>tentang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dan </a:t>
            </a:r>
            <a:r>
              <a:rPr lang="en-US" sz="2000" dirty="0" err="1"/>
              <a:t>seni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Segera</a:t>
            </a:r>
            <a:r>
              <a:rPr lang="en-US" sz="2000" dirty="0"/>
              <a:t> Angkatan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mendapat</a:t>
            </a:r>
            <a:r>
              <a:rPr lang="en-US" sz="2000" dirty="0"/>
              <a:t> </a:t>
            </a:r>
            <a:r>
              <a:rPr lang="en-US" sz="2000" dirty="0" err="1"/>
              <a:t>respon</a:t>
            </a:r>
            <a:r>
              <a:rPr lang="en-US" sz="2000" dirty="0"/>
              <a:t> pro dan </a:t>
            </a:r>
            <a:r>
              <a:rPr lang="en-US" sz="2000" dirty="0" err="1"/>
              <a:t>kontra</a:t>
            </a:r>
            <a:r>
              <a:rPr lang="en-US" sz="2000" dirty="0"/>
              <a:t> dg </a:t>
            </a:r>
            <a:r>
              <a:rPr lang="en-US" sz="2000" dirty="0" err="1"/>
              <a:t>berbagai</a:t>
            </a:r>
            <a:r>
              <a:rPr lang="en-US" sz="2000" dirty="0"/>
              <a:t> </a:t>
            </a:r>
            <a:r>
              <a:rPr lang="en-US" sz="2000" dirty="0" err="1"/>
              <a:t>dasar</a:t>
            </a:r>
            <a:r>
              <a:rPr lang="en-US" sz="2000" dirty="0"/>
              <a:t> </a:t>
            </a:r>
            <a:r>
              <a:rPr lang="en-US" sz="2000" dirty="0" err="1"/>
              <a:t>argumentasi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Armjn</a:t>
            </a:r>
            <a:r>
              <a:rPr lang="en-US" sz="2000" dirty="0"/>
              <a:t> dan STA </a:t>
            </a:r>
            <a:r>
              <a:rPr lang="en-US" sz="2000" dirty="0" err="1"/>
              <a:t>misalnya</a:t>
            </a:r>
            <a:r>
              <a:rPr lang="en-US" sz="2000" dirty="0"/>
              <a:t> </a:t>
            </a:r>
            <a:r>
              <a:rPr lang="en-US" sz="2000" dirty="0" err="1"/>
              <a:t>menganggap</a:t>
            </a:r>
            <a:r>
              <a:rPr lang="en-US" sz="2000" dirty="0"/>
              <a:t> Angkatan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lanjutan</a:t>
            </a:r>
            <a:r>
              <a:rPr lang="en-US" sz="2000" dirty="0"/>
              <a:t> Angkatan </a:t>
            </a:r>
            <a:r>
              <a:rPr lang="en-US" sz="2000" dirty="0" err="1"/>
              <a:t>Pujangga</a:t>
            </a:r>
            <a:r>
              <a:rPr lang="en-US" sz="2000" dirty="0"/>
              <a:t> </a:t>
            </a:r>
            <a:r>
              <a:rPr lang="en-US" sz="2000" dirty="0" err="1"/>
              <a:t>Baru</a:t>
            </a:r>
            <a:r>
              <a:rPr lang="en-US" sz="20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/>
              <a:t>HB. </a:t>
            </a:r>
            <a:r>
              <a:rPr lang="en-US" sz="2000" dirty="0" err="1"/>
              <a:t>Jasin</a:t>
            </a:r>
            <a:r>
              <a:rPr lang="en-US" sz="2000" dirty="0"/>
              <a:t>, </a:t>
            </a:r>
            <a:r>
              <a:rPr lang="en-US" sz="2000" dirty="0" err="1"/>
              <a:t>Sitor</a:t>
            </a:r>
            <a:r>
              <a:rPr lang="en-US" sz="2000" dirty="0"/>
              <a:t> </a:t>
            </a:r>
            <a:r>
              <a:rPr lang="en-US" sz="2000" dirty="0" err="1"/>
              <a:t>Situmorang</a:t>
            </a:r>
            <a:r>
              <a:rPr lang="en-US" sz="2000" dirty="0"/>
              <a:t>, </a:t>
            </a:r>
            <a:r>
              <a:rPr lang="en-US" sz="2000" dirty="0" err="1"/>
              <a:t>Rosihan</a:t>
            </a:r>
            <a:r>
              <a:rPr lang="en-US" sz="2000" dirty="0"/>
              <a:t> </a:t>
            </a:r>
            <a:r>
              <a:rPr lang="en-US" sz="2000" dirty="0" err="1"/>
              <a:t>dll</a:t>
            </a:r>
            <a:r>
              <a:rPr lang="en-US" sz="2000" dirty="0"/>
              <a:t> </a:t>
            </a:r>
            <a:r>
              <a:rPr lang="en-US" sz="2000" dirty="0" err="1"/>
              <a:t>gigih</a:t>
            </a:r>
            <a:r>
              <a:rPr lang="en-US" sz="2000" dirty="0"/>
              <a:t> </a:t>
            </a:r>
            <a:r>
              <a:rPr lang="en-US" sz="2000" dirty="0" err="1"/>
              <a:t>membela</a:t>
            </a:r>
            <a:r>
              <a:rPr lang="en-US" sz="2000" dirty="0"/>
              <a:t> </a:t>
            </a:r>
            <a:r>
              <a:rPr lang="en-US" sz="2000" dirty="0" err="1"/>
              <a:t>hak</a:t>
            </a:r>
            <a:r>
              <a:rPr lang="en-US" sz="2000" dirty="0"/>
              <a:t> </a:t>
            </a:r>
            <a:r>
              <a:rPr lang="en-US" sz="2000" dirty="0" err="1"/>
              <a:t>hidup</a:t>
            </a:r>
            <a:r>
              <a:rPr lang="en-US" sz="2000" dirty="0"/>
              <a:t> Angkatan </a:t>
            </a:r>
            <a:r>
              <a:rPr lang="en-US" sz="2000" dirty="0" err="1"/>
              <a:t>ini</a:t>
            </a:r>
            <a:r>
              <a:rPr lang="en-US" sz="2000" dirty="0"/>
              <a:t>, </a:t>
            </a:r>
            <a:r>
              <a:rPr lang="en-US" sz="2000" dirty="0" err="1"/>
              <a:t>karena</a:t>
            </a:r>
            <a:r>
              <a:rPr lang="en-US" sz="2000" dirty="0"/>
              <a:t> para </a:t>
            </a:r>
            <a:r>
              <a:rPr lang="en-US" sz="2000" dirty="0" err="1"/>
              <a:t>pengarang</a:t>
            </a:r>
            <a:r>
              <a:rPr lang="en-US" sz="2000" dirty="0"/>
              <a:t> </a:t>
            </a:r>
            <a:r>
              <a:rPr lang="en-US" sz="2000" dirty="0" err="1"/>
              <a:t>muda</a:t>
            </a:r>
            <a:r>
              <a:rPr lang="en-US" sz="2000" dirty="0"/>
              <a:t>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sudah</a:t>
            </a:r>
            <a:r>
              <a:rPr lang="en-US" sz="2000" dirty="0"/>
              <a:t> </a:t>
            </a:r>
            <a:r>
              <a:rPr lang="en-US" sz="2000" dirty="0" err="1"/>
              <a:t>berbeda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Angkatan </a:t>
            </a:r>
            <a:r>
              <a:rPr lang="en-US" sz="2000" dirty="0" err="1"/>
              <a:t>sebelumnya</a:t>
            </a:r>
            <a:r>
              <a:rPr lang="en-US" sz="2000" dirty="0"/>
              <a:t>.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err="1"/>
              <a:t>Tahun</a:t>
            </a:r>
            <a:r>
              <a:rPr lang="en-US" sz="2000" dirty="0"/>
              <a:t> 1952, </a:t>
            </a:r>
            <a:r>
              <a:rPr lang="en-US" sz="2000" dirty="0" err="1"/>
              <a:t>Jassin</a:t>
            </a:r>
            <a:r>
              <a:rPr lang="en-US" sz="2000" dirty="0"/>
              <a:t> </a:t>
            </a:r>
            <a:r>
              <a:rPr lang="en-US" sz="2000" dirty="0" err="1"/>
              <a:t>menerbitkan</a:t>
            </a:r>
            <a:r>
              <a:rPr lang="en-US" sz="2000" dirty="0"/>
              <a:t> </a:t>
            </a:r>
            <a:r>
              <a:rPr lang="en-US" sz="2000" dirty="0" err="1"/>
              <a:t>sebuah</a:t>
            </a:r>
            <a:r>
              <a:rPr lang="en-US" sz="2000" dirty="0"/>
              <a:t> </a:t>
            </a:r>
            <a:r>
              <a:rPr lang="en-US" sz="2000" dirty="0" err="1"/>
              <a:t>esai</a:t>
            </a:r>
            <a:r>
              <a:rPr lang="en-US" sz="2000" dirty="0"/>
              <a:t> </a:t>
            </a:r>
            <a:r>
              <a:rPr lang="en-US" sz="2000" dirty="0" err="1"/>
              <a:t>berjudul</a:t>
            </a:r>
            <a:r>
              <a:rPr lang="en-US" sz="2000" dirty="0"/>
              <a:t> </a:t>
            </a:r>
            <a:r>
              <a:rPr lang="en-US" sz="2000" i="1" dirty="0">
                <a:solidFill>
                  <a:srgbClr val="FF0000"/>
                </a:solidFill>
              </a:rPr>
              <a:t>Angkatan 45</a:t>
            </a:r>
            <a:r>
              <a:rPr lang="en-US" sz="2000" dirty="0"/>
              <a:t>, </a:t>
            </a:r>
            <a:r>
              <a:rPr lang="en-US" sz="2000" dirty="0" err="1"/>
              <a:t>yg</a:t>
            </a:r>
            <a:r>
              <a:rPr lang="en-US" sz="2000" dirty="0"/>
              <a:t> </a:t>
            </a:r>
            <a:r>
              <a:rPr lang="en-US" sz="2000" dirty="0" err="1"/>
              <a:t>merupakan</a:t>
            </a:r>
            <a:r>
              <a:rPr lang="en-US" sz="2000" dirty="0"/>
              <a:t> </a:t>
            </a:r>
            <a:r>
              <a:rPr lang="en-US" sz="2000" dirty="0" err="1"/>
              <a:t>pembelaan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</a:t>
            </a:r>
            <a:r>
              <a:rPr lang="en-US" sz="2000" dirty="0" err="1"/>
              <a:t>kelahiran</a:t>
            </a:r>
            <a:r>
              <a:rPr lang="en-US" sz="2000" dirty="0"/>
              <a:t> Angkatan </a:t>
            </a:r>
            <a:r>
              <a:rPr lang="en-US" sz="2000" dirty="0" err="1"/>
              <a:t>ini</a:t>
            </a:r>
            <a:r>
              <a:rPr lang="en-US" sz="2000" dirty="0"/>
              <a:t>. </a:t>
            </a:r>
            <a:r>
              <a:rPr lang="en-US" sz="2000" dirty="0" err="1"/>
              <a:t>Perbedaan</a:t>
            </a:r>
            <a:r>
              <a:rPr lang="en-US" sz="2000" dirty="0"/>
              <a:t> Angkatan </a:t>
            </a:r>
            <a:r>
              <a:rPr lang="en-US" sz="2000" dirty="0" err="1"/>
              <a:t>ini</a:t>
            </a:r>
            <a:r>
              <a:rPr lang="en-US" sz="2000" dirty="0"/>
              <a:t> </a:t>
            </a:r>
            <a:r>
              <a:rPr lang="en-US" sz="2000" dirty="0" err="1"/>
              <a:t>tidak</a:t>
            </a:r>
            <a:r>
              <a:rPr lang="en-US" sz="2000" dirty="0"/>
              <a:t> </a:t>
            </a:r>
            <a:r>
              <a:rPr lang="en-US" sz="2000" dirty="0" err="1"/>
              <a:t>saja</a:t>
            </a:r>
            <a:r>
              <a:rPr lang="en-US" sz="2000" dirty="0"/>
              <a:t>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gaya</a:t>
            </a:r>
            <a:r>
              <a:rPr lang="en-US" sz="2000" dirty="0"/>
              <a:t> </a:t>
            </a:r>
            <a:r>
              <a:rPr lang="en-US" sz="2000" dirty="0" err="1"/>
              <a:t>tapi</a:t>
            </a:r>
            <a:r>
              <a:rPr lang="en-US" sz="2000" dirty="0"/>
              <a:t> juga </a:t>
            </a:r>
            <a:r>
              <a:rPr lang="en-US" sz="2000" dirty="0" err="1"/>
              <a:t>dalam</a:t>
            </a:r>
            <a:r>
              <a:rPr lang="en-US" sz="2000" dirty="0"/>
              <a:t> </a:t>
            </a:r>
            <a:r>
              <a:rPr lang="en-US" sz="2000" dirty="0" err="1"/>
              <a:t>hal</a:t>
            </a:r>
            <a:r>
              <a:rPr lang="en-US" sz="2000" dirty="0"/>
              <a:t> </a:t>
            </a:r>
            <a:r>
              <a:rPr lang="en-US" sz="2000" dirty="0" err="1"/>
              <a:t>visinya</a:t>
            </a:r>
            <a:r>
              <a:rPr lang="en-US" sz="2000" dirty="0"/>
              <a:t> </a:t>
            </a:r>
            <a:r>
              <a:rPr lang="en-US" sz="2000" dirty="0" err="1"/>
              <a:t>terhadap</a:t>
            </a:r>
            <a:r>
              <a:rPr lang="en-US" sz="2000" dirty="0"/>
              <a:t> dunia </a:t>
            </a:r>
            <a:r>
              <a:rPr lang="en-US" sz="2000" dirty="0" err="1"/>
              <a:t>seni</a:t>
            </a:r>
            <a:r>
              <a:rPr lang="en-US" sz="2000" dirty="0"/>
              <a:t>.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101881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318E6-CD6C-4DE7-80DF-83CF0A70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1141942"/>
          </a:xfrm>
        </p:spPr>
        <p:txBody>
          <a:bodyPr/>
          <a:lstStyle/>
          <a:p>
            <a:pPr algn="ctr"/>
            <a:r>
              <a:rPr lang="en-US" dirty="0"/>
              <a:t>Surat </a:t>
            </a:r>
            <a:r>
              <a:rPr lang="en-US" dirty="0" err="1"/>
              <a:t>kepercayaan</a:t>
            </a:r>
            <a:r>
              <a:rPr lang="en-US" dirty="0"/>
              <a:t> </a:t>
            </a:r>
            <a:r>
              <a:rPr lang="en-US" dirty="0" err="1"/>
              <a:t>gelanggang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484A3-DE19-49ED-A98C-166603B18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2657475"/>
            <a:ext cx="10490200" cy="3446992"/>
          </a:xfrm>
        </p:spPr>
        <p:txBody>
          <a:bodyPr/>
          <a:lstStyle/>
          <a:p>
            <a:r>
              <a:rPr lang="en-US" sz="2400" dirty="0"/>
              <a:t>Kami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ahli</a:t>
            </a:r>
            <a:r>
              <a:rPr lang="en-US" sz="2400" dirty="0"/>
              <a:t> </a:t>
            </a:r>
            <a:r>
              <a:rPr lang="en-US" sz="2400" dirty="0" err="1"/>
              <a:t>waris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sah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kebudayaan</a:t>
            </a:r>
            <a:r>
              <a:rPr lang="en-US" sz="2400" dirty="0"/>
              <a:t> dunia dan </a:t>
            </a:r>
            <a:r>
              <a:rPr lang="en-US" sz="2400" dirty="0" err="1"/>
              <a:t>kebudayaan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kami </a:t>
            </a:r>
            <a:r>
              <a:rPr lang="en-US" sz="2400" dirty="0" err="1"/>
              <a:t>teruskan</a:t>
            </a:r>
            <a:r>
              <a:rPr lang="en-US" sz="2400" dirty="0"/>
              <a:t> dg </a:t>
            </a:r>
            <a:r>
              <a:rPr lang="en-US" sz="2400" dirty="0" err="1"/>
              <a:t>cara</a:t>
            </a:r>
            <a:r>
              <a:rPr lang="en-US" sz="2400" dirty="0"/>
              <a:t> kami </a:t>
            </a:r>
            <a:r>
              <a:rPr lang="en-US" sz="2400" dirty="0" err="1"/>
              <a:t>sendiri</a:t>
            </a:r>
            <a:r>
              <a:rPr lang="en-US" sz="2400" dirty="0"/>
              <a:t>. Kami </a:t>
            </a:r>
            <a:r>
              <a:rPr lang="en-US" sz="2400" dirty="0" err="1"/>
              <a:t>lahir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orang </a:t>
            </a:r>
            <a:r>
              <a:rPr lang="en-US" sz="2400" dirty="0" err="1"/>
              <a:t>banyak</a:t>
            </a:r>
            <a:r>
              <a:rPr lang="en-US" sz="2400" dirty="0"/>
              <a:t> dan </a:t>
            </a:r>
            <a:r>
              <a:rPr lang="en-US" sz="2400" dirty="0" err="1"/>
              <a:t>pengertian</a:t>
            </a:r>
            <a:r>
              <a:rPr lang="en-US" sz="2400" dirty="0"/>
              <a:t> </a:t>
            </a:r>
            <a:r>
              <a:rPr lang="en-US" sz="2400" dirty="0" err="1"/>
              <a:t>rakyat</a:t>
            </a:r>
            <a:r>
              <a:rPr lang="en-US" sz="2400" dirty="0"/>
              <a:t> </a:t>
            </a:r>
            <a:r>
              <a:rPr lang="en-US" sz="2400" dirty="0" err="1"/>
              <a:t>bagi</a:t>
            </a:r>
            <a:r>
              <a:rPr lang="en-US" sz="2400" dirty="0"/>
              <a:t> kami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kumpulan</a:t>
            </a:r>
            <a:r>
              <a:rPr lang="en-US" sz="2400" dirty="0"/>
              <a:t> </a:t>
            </a:r>
            <a:r>
              <a:rPr lang="en-US" sz="2400" dirty="0" err="1"/>
              <a:t>campur</a:t>
            </a:r>
            <a:r>
              <a:rPr lang="en-US" sz="2400" dirty="0"/>
              <a:t> </a:t>
            </a:r>
            <a:r>
              <a:rPr lang="en-US" sz="2400" dirty="0" err="1"/>
              <a:t>baur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mana dunia-dunia </a:t>
            </a:r>
            <a:r>
              <a:rPr lang="en-US" sz="2400" dirty="0" err="1"/>
              <a:t>baru</a:t>
            </a:r>
            <a:r>
              <a:rPr lang="en-US" sz="2400" dirty="0"/>
              <a:t> </a:t>
            </a:r>
            <a:r>
              <a:rPr lang="en-US" sz="2400" dirty="0" err="1"/>
              <a:t>yg</a:t>
            </a:r>
            <a:r>
              <a:rPr lang="en-US" sz="2400" dirty="0"/>
              <a:t> </a:t>
            </a:r>
            <a:r>
              <a:rPr lang="en-US" sz="2400" dirty="0" err="1"/>
              <a:t>sehat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dilahirkan</a:t>
            </a:r>
            <a:endParaRPr lang="en-US" sz="2400" dirty="0"/>
          </a:p>
          <a:p>
            <a:r>
              <a:rPr lang="en-US" dirty="0"/>
              <a:t>…………………………………………………………………………………………….</a:t>
            </a:r>
            <a:r>
              <a:rPr lang="en-US" dirty="0" err="1"/>
              <a:t>dst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4756657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C50A-3998-45F5-8EFC-219DE21592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05025" y="2135972"/>
            <a:ext cx="8610600" cy="1293028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FF00"/>
                </a:solidFill>
                <a:latin typeface="Algerian" panose="04020705040A02060702" pitchFamily="82" charset="0"/>
              </a:rPr>
              <a:t>Para </a:t>
            </a:r>
            <a:r>
              <a:rPr lang="en-US" dirty="0" err="1">
                <a:solidFill>
                  <a:srgbClr val="FFFF00"/>
                </a:solidFill>
                <a:latin typeface="Algerian" panose="04020705040A02060702" pitchFamily="82" charset="0"/>
              </a:rPr>
              <a:t>pengarang</a:t>
            </a:r>
            <a:endParaRPr lang="en-ID" dirty="0">
              <a:solidFill>
                <a:srgbClr val="FFFF00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94884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0E524-C37D-4C02-A82F-21B65F36D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732367"/>
          </a:xfrm>
        </p:spPr>
        <p:txBody>
          <a:bodyPr/>
          <a:lstStyle/>
          <a:p>
            <a:pPr algn="l"/>
            <a:r>
              <a:rPr lang="en-US" dirty="0" err="1"/>
              <a:t>Chairil</a:t>
            </a:r>
            <a:r>
              <a:rPr lang="en-US" dirty="0"/>
              <a:t> </a:t>
            </a:r>
            <a:r>
              <a:rPr lang="en-US" dirty="0" err="1"/>
              <a:t>anwar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90B357-FD8C-4C27-85CD-6D967CE2B5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1971675"/>
            <a:ext cx="10490200" cy="4132792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Lahir di Medan, 22 </a:t>
            </a:r>
            <a:r>
              <a:rPr lang="en-US" dirty="0" err="1"/>
              <a:t>Juli</a:t>
            </a:r>
            <a:r>
              <a:rPr lang="en-US" dirty="0"/>
              <a:t> 1922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Sekolah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MULO (SMP), </a:t>
            </a:r>
            <a:r>
              <a:rPr lang="en-US" dirty="0" err="1"/>
              <a:t>itupun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tamat</a:t>
            </a:r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Pribadi</a:t>
            </a:r>
            <a:r>
              <a:rPr lang="en-US" dirty="0"/>
              <a:t> </a:t>
            </a:r>
            <a:r>
              <a:rPr lang="en-US" dirty="0" err="1"/>
              <a:t>cerdas</a:t>
            </a:r>
            <a:r>
              <a:rPr lang="en-US" dirty="0"/>
              <a:t> dan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membaca</a:t>
            </a:r>
            <a:r>
              <a:rPr lang="en-US" dirty="0"/>
              <a:t> dan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otodidak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Muncul</a:t>
            </a:r>
            <a:r>
              <a:rPr lang="en-US" dirty="0"/>
              <a:t> pada zaman </a:t>
            </a:r>
            <a:r>
              <a:rPr lang="en-US" dirty="0" err="1"/>
              <a:t>Jepang</a:t>
            </a:r>
            <a:r>
              <a:rPr lang="en-US" dirty="0"/>
              <a:t>, </a:t>
            </a:r>
            <a:r>
              <a:rPr lang="en-US" dirty="0" err="1"/>
              <a:t>seniman</a:t>
            </a:r>
            <a:r>
              <a:rPr lang="en-US" dirty="0"/>
              <a:t> </a:t>
            </a:r>
            <a:r>
              <a:rPr lang="en-US" dirty="0" err="1"/>
              <a:t>eksentrik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mau</a:t>
            </a:r>
            <a:r>
              <a:rPr lang="en-US" dirty="0"/>
              <a:t> </a:t>
            </a:r>
            <a:r>
              <a:rPr lang="en-US" dirty="0" err="1"/>
              <a:t>dikuasai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. </a:t>
            </a:r>
            <a:r>
              <a:rPr lang="en-US" dirty="0" err="1"/>
              <a:t>Bahkan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mengejek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berkumpul</a:t>
            </a:r>
            <a:r>
              <a:rPr lang="en-US" dirty="0"/>
              <a:t> di Kantor Pusat </a:t>
            </a:r>
            <a:r>
              <a:rPr lang="en-US" dirty="0" err="1"/>
              <a:t>Kebudayaan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Dari </a:t>
            </a:r>
            <a:r>
              <a:rPr lang="en-US" dirty="0" err="1"/>
              <a:t>esai</a:t>
            </a:r>
            <a:r>
              <a:rPr lang="en-US" dirty="0"/>
              <a:t> dan </a:t>
            </a:r>
            <a:r>
              <a:rPr lang="en-US" dirty="0" err="1"/>
              <a:t>sajak-sajaknya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 </a:t>
            </a:r>
            <a:r>
              <a:rPr lang="en-US" dirty="0" err="1"/>
              <a:t>merdeka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menentang</a:t>
            </a:r>
            <a:r>
              <a:rPr lang="en-US" dirty="0"/>
              <a:t> sensor </a:t>
            </a:r>
            <a:r>
              <a:rPr lang="en-US" dirty="0" err="1"/>
              <a:t>Jepang</a:t>
            </a:r>
            <a:r>
              <a:rPr lang="en-US" dirty="0"/>
              <a:t>. </a:t>
            </a:r>
            <a:r>
              <a:rPr lang="en-US" dirty="0" err="1"/>
              <a:t>Selalu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incaran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Kenpetai</a:t>
            </a:r>
            <a:r>
              <a:rPr lang="en-US" dirty="0"/>
              <a:t>, </a:t>
            </a:r>
            <a:r>
              <a:rPr lang="en-US" dirty="0" err="1"/>
              <a:t>polisi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Jepang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585054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1F352B-DFF8-47B1-B902-080AE3330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4"/>
            <a:ext cx="10820399" cy="837142"/>
          </a:xfrm>
        </p:spPr>
        <p:txBody>
          <a:bodyPr/>
          <a:lstStyle/>
          <a:p>
            <a:pPr algn="l"/>
            <a:r>
              <a:rPr lang="en-US" dirty="0" err="1"/>
              <a:t>Chairil</a:t>
            </a:r>
            <a:r>
              <a:rPr lang="en-US" dirty="0"/>
              <a:t> Anwar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0832FB-5800-418A-8646-72D49E7800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2238375"/>
            <a:ext cx="10490200" cy="4000500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Sajak-</a:t>
            </a:r>
            <a:r>
              <a:rPr lang="en-US" dirty="0" err="1"/>
              <a:t>sajaknya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 dg spirit dan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vitalitas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individualis</a:t>
            </a:r>
            <a:r>
              <a:rPr lang="en-US" dirty="0"/>
              <a:t> </a:t>
            </a:r>
            <a:r>
              <a:rPr lang="en-US" dirty="0" err="1"/>
              <a:t>sepeti</a:t>
            </a:r>
            <a:r>
              <a:rPr lang="en-US" dirty="0"/>
              <a:t> </a:t>
            </a:r>
            <a:r>
              <a:rPr lang="en-US" dirty="0" err="1"/>
              <a:t>sajak</a:t>
            </a:r>
            <a:r>
              <a:rPr lang="en-US" dirty="0"/>
              <a:t> “</a:t>
            </a:r>
            <a:r>
              <a:rPr lang="en-US" dirty="0" err="1"/>
              <a:t>aku</a:t>
            </a:r>
            <a:r>
              <a:rPr lang="en-US" dirty="0"/>
              <a:t>”.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sajak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dirinya</a:t>
            </a:r>
            <a:r>
              <a:rPr lang="en-US" dirty="0"/>
              <a:t> </a:t>
            </a:r>
            <a:r>
              <a:rPr lang="en-US" dirty="0" err="1"/>
              <a:t>sbg</a:t>
            </a:r>
            <a:r>
              <a:rPr lang="en-US" dirty="0"/>
              <a:t> “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jalang</a:t>
            </a:r>
            <a:r>
              <a:rPr lang="en-US" dirty="0"/>
              <a:t>”, </a:t>
            </a:r>
            <a:r>
              <a:rPr lang="en-US" dirty="0" err="1"/>
              <a:t>sebutan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mana </a:t>
            </a:r>
            <a:r>
              <a:rPr lang="en-US" dirty="0" err="1"/>
              <a:t>segera</a:t>
            </a:r>
            <a:r>
              <a:rPr lang="en-US" dirty="0"/>
              <a:t> </a:t>
            </a:r>
            <a:r>
              <a:rPr lang="en-US" dirty="0" err="1"/>
              <a:t>terkenal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sajak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lain </a:t>
            </a:r>
            <a:r>
              <a:rPr lang="en-US" dirty="0" err="1"/>
              <a:t>ia</a:t>
            </a:r>
            <a:r>
              <a:rPr lang="en-US" dirty="0"/>
              <a:t>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nasionalisme</a:t>
            </a:r>
            <a:r>
              <a:rPr lang="en-US" dirty="0"/>
              <a:t> dan </a:t>
            </a:r>
            <a:r>
              <a:rPr lang="en-US" dirty="0" err="1"/>
              <a:t>cinta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air. </a:t>
            </a:r>
            <a:r>
              <a:rPr lang="en-US" dirty="0" err="1"/>
              <a:t>Ia</a:t>
            </a:r>
            <a:r>
              <a:rPr lang="en-US" dirty="0"/>
              <a:t> juga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kepekaan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religius</a:t>
            </a:r>
            <a:r>
              <a:rPr lang="en-US" dirty="0"/>
              <a:t> dan </a:t>
            </a:r>
            <a:r>
              <a:rPr lang="en-US" dirty="0" err="1"/>
              <a:t>keagamaan</a:t>
            </a:r>
            <a:r>
              <a:rPr lang="en-US" dirty="0"/>
              <a:t>. 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Di </a:t>
            </a:r>
            <a:r>
              <a:rPr lang="en-US" dirty="0" err="1"/>
              <a:t>samping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tema-tema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renungan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juga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perhatiannya</a:t>
            </a:r>
            <a:r>
              <a:rPr lang="en-US" dirty="0"/>
              <a:t>.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tema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angkat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ekspresi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matang</a:t>
            </a:r>
            <a:r>
              <a:rPr lang="en-US" dirty="0"/>
              <a:t> dan </a:t>
            </a:r>
            <a:r>
              <a:rPr lang="en-US" dirty="0" err="1"/>
              <a:t>dewasa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juga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kontradiktif</a:t>
            </a:r>
            <a:r>
              <a:rPr lang="en-US" dirty="0"/>
              <a:t> dan </a:t>
            </a:r>
            <a:r>
              <a:rPr lang="en-US" dirty="0" err="1"/>
              <a:t>kontroversial</a:t>
            </a:r>
            <a:r>
              <a:rPr lang="en-US" dirty="0"/>
              <a:t>. </a:t>
            </a:r>
            <a:r>
              <a:rPr lang="en-US" dirty="0" err="1"/>
              <a:t>Yakni</a:t>
            </a:r>
            <a:r>
              <a:rPr lang="en-US" dirty="0"/>
              <a:t> </a:t>
            </a:r>
            <a:r>
              <a:rPr lang="en-US" dirty="0" err="1"/>
              <a:t>munculnya</a:t>
            </a:r>
            <a:r>
              <a:rPr lang="en-US" dirty="0"/>
              <a:t> </a:t>
            </a:r>
            <a:r>
              <a:rPr lang="en-US" dirty="0" err="1"/>
              <a:t>polemik</a:t>
            </a:r>
            <a:r>
              <a:rPr lang="en-US" dirty="0"/>
              <a:t> </a:t>
            </a:r>
            <a:r>
              <a:rPr lang="en-US" dirty="0" err="1"/>
              <a:t>ttg</a:t>
            </a:r>
            <a:r>
              <a:rPr lang="en-US" dirty="0"/>
              <a:t> </a:t>
            </a:r>
            <a:r>
              <a:rPr lang="en-US" dirty="0" err="1"/>
              <a:t>plagiatisme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dia</a:t>
            </a:r>
            <a:r>
              <a:rPr lang="en-US" dirty="0"/>
              <a:t> </a:t>
            </a:r>
            <a:r>
              <a:rPr lang="en-US" dirty="0" err="1"/>
              <a:t>lakukan</a:t>
            </a:r>
            <a:r>
              <a:rPr lang="en-US" dirty="0"/>
              <a:t> </a:t>
            </a:r>
            <a:r>
              <a:rPr lang="en-US" dirty="0" err="1"/>
              <a:t>dlm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karyanya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992559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C6333-822E-4759-BE14-D5295821EA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753534"/>
            <a:ext cx="10820399" cy="760942"/>
          </a:xfrm>
        </p:spPr>
        <p:txBody>
          <a:bodyPr/>
          <a:lstStyle/>
          <a:p>
            <a:pPr algn="l"/>
            <a:r>
              <a:rPr lang="en-US" dirty="0" err="1"/>
              <a:t>Chairil</a:t>
            </a:r>
            <a:r>
              <a:rPr lang="en-US" dirty="0"/>
              <a:t> </a:t>
            </a:r>
            <a:r>
              <a:rPr lang="en-US" dirty="0" err="1"/>
              <a:t>anwar</a:t>
            </a:r>
            <a:endParaRPr lang="en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7A7102-43EF-4117-8470-22E798C92E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24467" y="1905000"/>
            <a:ext cx="10490200" cy="4324349"/>
          </a:xfrm>
        </p:spPr>
        <p:txBody>
          <a:bodyPr/>
          <a:lstStyle/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Pembelaan</a:t>
            </a:r>
            <a:r>
              <a:rPr lang="en-US" dirty="0"/>
              <a:t> </a:t>
            </a:r>
            <a:r>
              <a:rPr lang="en-US" dirty="0" err="1"/>
              <a:t>terhadapnya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oleh </a:t>
            </a:r>
            <a:r>
              <a:rPr lang="en-US" dirty="0" err="1"/>
              <a:t>Jassin</a:t>
            </a:r>
            <a:r>
              <a:rPr lang="en-US" dirty="0"/>
              <a:t>, </a:t>
            </a:r>
            <a:r>
              <a:rPr lang="en-US" dirty="0" err="1"/>
              <a:t>Asrul</a:t>
            </a:r>
            <a:r>
              <a:rPr lang="en-US" dirty="0"/>
              <a:t> Sani </a:t>
            </a:r>
            <a:r>
              <a:rPr lang="en-US" dirty="0" err="1"/>
              <a:t>dkk</a:t>
            </a:r>
            <a:r>
              <a:rPr lang="en-US" dirty="0"/>
              <a:t>, </a:t>
            </a:r>
            <a:r>
              <a:rPr lang="en-US" dirty="0" err="1"/>
              <a:t>tdk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menutupi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perbuatannya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curang</a:t>
            </a:r>
            <a:r>
              <a:rPr lang="en-US" dirty="0"/>
              <a:t>. </a:t>
            </a:r>
            <a:r>
              <a:rPr lang="en-US" dirty="0" err="1"/>
              <a:t>Namun</a:t>
            </a:r>
            <a:r>
              <a:rPr lang="en-US" dirty="0"/>
              <a:t>, orang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membantah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dan </a:t>
            </a:r>
            <a:r>
              <a:rPr lang="en-US" dirty="0" err="1"/>
              <a:t>kontribusi</a:t>
            </a:r>
            <a:r>
              <a:rPr lang="en-US" dirty="0"/>
              <a:t> </a:t>
            </a:r>
            <a:r>
              <a:rPr lang="en-US" dirty="0" err="1"/>
              <a:t>Chairil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sastra Indonesia. </a:t>
            </a:r>
            <a:r>
              <a:rPr lang="en-US" dirty="0" err="1"/>
              <a:t>Pengaruhnya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sastra Indonesia sangat </a:t>
            </a:r>
            <a:r>
              <a:rPr lang="en-US" dirty="0" err="1"/>
              <a:t>nyata</a:t>
            </a:r>
            <a:r>
              <a:rPr lang="en-US" dirty="0"/>
              <a:t> dan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diabaikan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tak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betah</a:t>
            </a:r>
            <a:r>
              <a:rPr lang="en-US" dirty="0"/>
              <a:t> </a:t>
            </a:r>
            <a:r>
              <a:rPr lang="en-US" dirty="0" err="1"/>
              <a:t>bekerja</a:t>
            </a:r>
            <a:r>
              <a:rPr lang="en-US" dirty="0"/>
              <a:t> di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Pada 28 April 1949 </a:t>
            </a:r>
            <a:r>
              <a:rPr lang="en-US" dirty="0" err="1"/>
              <a:t>ia</a:t>
            </a:r>
            <a:r>
              <a:rPr lang="en-US" dirty="0"/>
              <a:t> </a:t>
            </a:r>
            <a:r>
              <a:rPr lang="en-US" dirty="0" err="1"/>
              <a:t>meninggal</a:t>
            </a:r>
            <a:r>
              <a:rPr lang="en-US" dirty="0"/>
              <a:t> dunia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sakit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sesudah</a:t>
            </a:r>
            <a:r>
              <a:rPr lang="en-US" dirty="0"/>
              <a:t> </a:t>
            </a:r>
            <a:r>
              <a:rPr lang="en-US" dirty="0" err="1"/>
              <a:t>kematiannya</a:t>
            </a:r>
            <a:r>
              <a:rPr lang="en-US" dirty="0"/>
              <a:t>, </a:t>
            </a:r>
            <a:r>
              <a:rPr lang="en-US" dirty="0" err="1"/>
              <a:t>sajak-sajaknya</a:t>
            </a:r>
            <a:r>
              <a:rPr lang="en-US" dirty="0"/>
              <a:t> </a:t>
            </a:r>
            <a:r>
              <a:rPr lang="en-US" dirty="0" err="1"/>
              <a:t>diterbitkan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buku</a:t>
            </a:r>
            <a:r>
              <a:rPr lang="en-US" dirty="0"/>
              <a:t>. </a:t>
            </a:r>
            <a:r>
              <a:rPr lang="en-US" i="1" dirty="0" err="1">
                <a:solidFill>
                  <a:srgbClr val="FF0000"/>
                </a:solidFill>
              </a:rPr>
              <a:t>Kerikil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Tajam</a:t>
            </a:r>
            <a:r>
              <a:rPr lang="en-US" i="1" dirty="0">
                <a:solidFill>
                  <a:srgbClr val="FF0000"/>
                </a:solidFill>
              </a:rPr>
              <a:t> dan yang </a:t>
            </a:r>
            <a:r>
              <a:rPr lang="en-US" i="1" dirty="0" err="1">
                <a:solidFill>
                  <a:srgbClr val="FF0000"/>
                </a:solidFill>
              </a:rPr>
              <a:t>Terampas</a:t>
            </a:r>
            <a:r>
              <a:rPr lang="en-US" i="1" dirty="0">
                <a:solidFill>
                  <a:srgbClr val="FF0000"/>
                </a:solidFill>
              </a:rPr>
              <a:t> dan yang </a:t>
            </a:r>
            <a:r>
              <a:rPr lang="en-US" i="1" dirty="0" err="1">
                <a:solidFill>
                  <a:srgbClr val="FF0000"/>
                </a:solidFill>
              </a:rPr>
              <a:t>Luput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(1949), </a:t>
            </a:r>
            <a:r>
              <a:rPr lang="en-US" i="1" dirty="0" err="1">
                <a:solidFill>
                  <a:srgbClr val="FF0000"/>
                </a:solidFill>
              </a:rPr>
              <a:t>Deru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Campur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Debu</a:t>
            </a:r>
            <a:r>
              <a:rPr lang="en-US" dirty="0"/>
              <a:t> (1949), </a:t>
            </a:r>
            <a:r>
              <a:rPr lang="en-US" i="1" dirty="0" err="1">
                <a:solidFill>
                  <a:srgbClr val="FF0000"/>
                </a:solidFill>
              </a:rPr>
              <a:t>Tiga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Menguak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Takdir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dirty="0"/>
              <a:t>(1950)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kumpulan</a:t>
            </a:r>
            <a:r>
              <a:rPr lang="en-US" dirty="0"/>
              <a:t> </a:t>
            </a:r>
            <a:r>
              <a:rPr lang="en-US" dirty="0" err="1"/>
              <a:t>bersama</a:t>
            </a:r>
            <a:r>
              <a:rPr lang="en-US" dirty="0"/>
              <a:t> </a:t>
            </a:r>
            <a:r>
              <a:rPr lang="en-US" dirty="0" err="1"/>
              <a:t>Asrul</a:t>
            </a:r>
            <a:r>
              <a:rPr lang="en-US" dirty="0"/>
              <a:t> Sani dan </a:t>
            </a:r>
            <a:r>
              <a:rPr lang="en-US" dirty="0" err="1"/>
              <a:t>Rivai</a:t>
            </a:r>
            <a:r>
              <a:rPr lang="en-US" dirty="0"/>
              <a:t> </a:t>
            </a:r>
            <a:r>
              <a:rPr lang="en-US" dirty="0" err="1"/>
              <a:t>Apin</a:t>
            </a:r>
            <a:r>
              <a:rPr lang="en-US" dirty="0"/>
              <a:t>.</a:t>
            </a: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 err="1"/>
              <a:t>Karya-karyanya</a:t>
            </a:r>
            <a:r>
              <a:rPr lang="en-US" dirty="0"/>
              <a:t> </a:t>
            </a:r>
            <a:r>
              <a:rPr lang="en-US" dirty="0" err="1"/>
              <a:t>diterjemahkan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Bahasa </a:t>
            </a:r>
            <a:r>
              <a:rPr lang="en-US" dirty="0" err="1"/>
              <a:t>asing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9583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01D17D"/>
      </a:accent1>
      <a:accent2>
        <a:srgbClr val="84C72A"/>
      </a:accent2>
      <a:accent3>
        <a:srgbClr val="E1D126"/>
      </a:accent3>
      <a:accent4>
        <a:srgbClr val="E29932"/>
      </a:accent4>
      <a:accent5>
        <a:srgbClr val="E56526"/>
      </a:accent5>
      <a:accent6>
        <a:srgbClr val="D63731"/>
      </a:accent6>
      <a:hlink>
        <a:srgbClr val="35FA7F"/>
      </a:hlink>
      <a:folHlink>
        <a:srgbClr val="BAFC85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2B2A868B-6BC2-4B3E-98B9-1258F41035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131</TotalTime>
  <Words>899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Algerian</vt:lpstr>
      <vt:lpstr>Arial</vt:lpstr>
      <vt:lpstr>Arial Black</vt:lpstr>
      <vt:lpstr>Century Gothic</vt:lpstr>
      <vt:lpstr>Wingdings</vt:lpstr>
      <vt:lpstr>Vapor Trail</vt:lpstr>
      <vt:lpstr>Angkatan ’45 periode perkembangan</vt:lpstr>
      <vt:lpstr>Prolog:</vt:lpstr>
      <vt:lpstr>Prolog:</vt:lpstr>
      <vt:lpstr>Prolog:</vt:lpstr>
      <vt:lpstr>Surat kepercayaan gelanggang</vt:lpstr>
      <vt:lpstr>Para pengarang</vt:lpstr>
      <vt:lpstr>Chairil anwar</vt:lpstr>
      <vt:lpstr>Chairil Anwar</vt:lpstr>
      <vt:lpstr>Chairil anwar</vt:lpstr>
      <vt:lpstr>Asrul sani</vt:lpstr>
      <vt:lpstr>Rivai apin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Albertus Prasojo</dc:creator>
  <cp:lastModifiedBy>Albertus Prasojo</cp:lastModifiedBy>
  <cp:revision>5</cp:revision>
  <dcterms:created xsi:type="dcterms:W3CDTF">2021-11-15T12:25:23Z</dcterms:created>
  <dcterms:modified xsi:type="dcterms:W3CDTF">2021-11-16T13:35:51Z</dcterms:modified>
</cp:coreProperties>
</file>