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3" r:id="rId4"/>
    <p:sldId id="272" r:id="rId5"/>
    <p:sldId id="273" r:id="rId6"/>
    <p:sldId id="265" r:id="rId7"/>
    <p:sldId id="275" r:id="rId8"/>
    <p:sldId id="274" r:id="rId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2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3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3D713-0B2E-4277-B709-3E90106F389D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F93BCE-8AA9-478D-91C5-08FA79AEAF8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A540A-9658-43ED-A61A-59FD628C9499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EC5A33-DF27-4E14-A7B7-37C24E0EF448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128D5-DD70-4356-9449-4A4692B4855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128D5-DD70-4356-9449-4A4692B4855A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05B4E2-C0DA-4717-8112-3090596EF6D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05B4E2-C0DA-4717-8112-3090596EF6D2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DF39-E170-4A03-A625-67018A153F87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2488-92A6-43A2-A166-BEE1F45787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6389-192A-429C-9D94-B3FA82B8BC47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E5139-6688-4E87-977F-F9058EC9860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1E82A-AB3D-4898-9F84-42D1D6BEBBAA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E510E-C9DC-412A-A87E-2624A5E58D9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D070E-F102-47DA-B50F-433F7F4E3604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C3715-86E5-4865-AC59-C8E2BA03C0B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11CF8-AC8D-432F-BD0C-BBB3EFB25736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46DC7-5479-4703-8856-03997E07101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5C33F-CF9C-41CE-8DE1-6D4AE80A59C8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14BA1-D366-4BBB-983C-B2C62BF25E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C74EF-B73D-4ED3-91B6-F0436FCFE466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4E056-0559-4123-9444-E4BED15B6D5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801E-DDA9-43D8-A71F-5F8312703C79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CC2F5-CDCA-4994-9123-6E691D560D9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2AE0B-84FA-49F7-97AE-DA6E8861F74C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4F85-3CF6-42F0-B23F-269BC23E58D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58DB-12AF-435C-9BB7-59B6294EFD2E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483D9-C628-495B-9047-005D45CFDB2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B07D-075A-4511-A335-1873D7DB82A8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F4C01-2F18-4C03-A8DD-56E1F66D614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42AB10-B689-49D9-B3B1-F0C41557614D}" type="datetimeFigureOut">
              <a:rPr lang="id-ID"/>
              <a:pPr>
                <a:defRPr/>
              </a:pPr>
              <a:t>27/01/2020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44BB0-4337-4246-BE1D-C300646669C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26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7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324748" cy="11429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/>
              <a:t>DISTRIBUSI FREKUENSI</a:t>
            </a:r>
            <a:endParaRPr lang="id-ID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571472" y="1357299"/>
            <a:ext cx="8181975" cy="1428760"/>
          </a:xfrm>
        </p:spPr>
        <p:txBody>
          <a:bodyPr/>
          <a:lstStyle/>
          <a:p>
            <a:pPr marR="0" algn="l" eaLnBrk="1" hangingPunct="1"/>
            <a:r>
              <a:rPr lang="id-ID" b="1" dirty="0" smtClean="0"/>
              <a:t>Penyajian  data  yang dikelompokkan dalam kelas-kelas  interval, sehingga informasi/data berupa frekuensi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5984" y="3214686"/>
            <a:ext cx="6858016" cy="1714512"/>
          </a:xfrm>
          <a:prstGeom prst="rect">
            <a:avLst/>
          </a:prstGeom>
        </p:spPr>
        <p:txBody>
          <a:bodyPr lIns="0" rIns="18288">
            <a:normAutofit fontScale="85000" lnSpcReduction="20000"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. 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d-ID" sz="2600" b="1" dirty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                                          Sturges:  K = 1 + </a:t>
            </a:r>
            <a:r>
              <a:rPr lang="en-US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(</a:t>
            </a: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3.33</a:t>
            </a:r>
            <a:r>
              <a:rPr lang="en-US" sz="2600" b="1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)</a:t>
            </a:r>
            <a:r>
              <a:rPr lang="id-ID" sz="2600" b="1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log n</a:t>
            </a:r>
          </a:p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Banyaknya kelas</a:t>
            </a:r>
          </a:p>
          <a:p>
            <a:pPr marL="514350" indent="-5143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id-ID" sz="2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r>
              <a:rPr lang="id-ID" sz="26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                                           Metode lain:  K = (2n) </a:t>
            </a:r>
            <a:r>
              <a:rPr lang="id-ID" sz="2600" b="1" baseline="50000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0.333</a:t>
            </a:r>
          </a:p>
          <a:p>
            <a:pPr marL="514350" indent="-514350">
              <a:spcBef>
                <a:spcPct val="20000"/>
              </a:spcBef>
              <a:buClr>
                <a:srgbClr val="0BD0D9"/>
              </a:buClr>
              <a:buSzPct val="95000"/>
              <a:defRPr/>
            </a:pPr>
            <a:endParaRPr lang="id-ID" sz="2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pPr marL="514350" indent="-5143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AutoNum type="arabicPeriod"/>
              <a:defRPr/>
            </a:pPr>
            <a:endParaRPr lang="id-ID" sz="2600" b="1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6149" name="Subtitle 2"/>
          <p:cNvSpPr txBox="1">
            <a:spLocks/>
          </p:cNvSpPr>
          <p:nvPr/>
        </p:nvSpPr>
        <p:spPr bwMode="auto">
          <a:xfrm>
            <a:off x="1500166" y="5857892"/>
            <a:ext cx="6357938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 dirty="0" smtClean="0">
                <a:solidFill>
                  <a:srgbClr val="002060"/>
                </a:solidFill>
                <a:latin typeface="Constantia" pitchFamily="18" charset="0"/>
              </a:rPr>
              <a:t>Batas kelas</a:t>
            </a:r>
            <a:endParaRPr lang="id-ID" sz="26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7" name="Bent-Up Arrow 6"/>
          <p:cNvSpPr/>
          <p:nvPr/>
        </p:nvSpPr>
        <p:spPr>
          <a:xfrm rot="5400000">
            <a:off x="1285851" y="3357564"/>
            <a:ext cx="857257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Bent-Up Arrow 7"/>
          <p:cNvSpPr/>
          <p:nvPr/>
        </p:nvSpPr>
        <p:spPr>
          <a:xfrm rot="5400000">
            <a:off x="-464373" y="4536282"/>
            <a:ext cx="2643187" cy="85725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Bent-Up Arrow 8"/>
          <p:cNvSpPr/>
          <p:nvPr/>
        </p:nvSpPr>
        <p:spPr>
          <a:xfrm rot="5400000">
            <a:off x="321435" y="4107664"/>
            <a:ext cx="1928827" cy="71437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928794" y="5072074"/>
            <a:ext cx="6357938" cy="57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id-ID" sz="2600" b="1" dirty="0" smtClean="0">
                <a:solidFill>
                  <a:srgbClr val="002060"/>
                </a:solidFill>
                <a:latin typeface="Constantia" pitchFamily="18" charset="0"/>
              </a:rPr>
              <a:t>Interval kelas (selang)</a:t>
            </a:r>
            <a:endParaRPr lang="id-ID" sz="2600" b="1" dirty="0">
              <a:solidFill>
                <a:srgbClr val="002060"/>
              </a:solidFill>
              <a:latin typeface="Constantia" pitchFamily="18" charset="0"/>
            </a:endParaRPr>
          </a:p>
        </p:txBody>
      </p:sp>
      <p:sp>
        <p:nvSpPr>
          <p:cNvPr id="13" name="Left Brace 12"/>
          <p:cNvSpPr/>
          <p:nvPr/>
        </p:nvSpPr>
        <p:spPr>
          <a:xfrm>
            <a:off x="4572000" y="3357562"/>
            <a:ext cx="428628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215313" cy="1143008"/>
          </a:xfrm>
        </p:spPr>
        <p:txBody>
          <a:bodyPr/>
          <a:lstStyle/>
          <a:p>
            <a:pPr marL="457200" marR="0" indent="-457200" algn="l"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rgbClr val="002060"/>
                </a:solidFill>
              </a:rPr>
              <a:t>Batas kelas :  Dinyatakan dg satu desimal lebih  banyak dari data asalnya</a:t>
            </a:r>
          </a:p>
          <a:p>
            <a:pPr marL="352425" marR="0" indent="-352425" algn="l" eaLnBrk="1" hangingPunct="1">
              <a:buClr>
                <a:srgbClr val="002060"/>
              </a:buClr>
              <a:buFont typeface="Wingdings" pitchFamily="2" charset="2"/>
              <a:buChar char="Ø"/>
            </a:pPr>
            <a:endParaRPr lang="id-ID" b="1" dirty="0" smtClean="0">
              <a:solidFill>
                <a:srgbClr val="002060"/>
              </a:solidFill>
            </a:endParaRPr>
          </a:p>
          <a:p>
            <a:pPr marL="352425" marR="0" indent="-352425" algn="l" eaLnBrk="1" hangingPunct="1">
              <a:buFont typeface="Wingdings" pitchFamily="2" charset="2"/>
              <a:buChar char="Ø"/>
            </a:pPr>
            <a:endParaRPr lang="id-ID" b="1" dirty="0" smtClean="0"/>
          </a:p>
          <a:p>
            <a:pPr marL="352425" marR="0" indent="-352425" algn="l" eaLnBrk="1" hangingPunct="1"/>
            <a:endParaRPr lang="id-ID" b="1" dirty="0" smtClean="0"/>
          </a:p>
        </p:txBody>
      </p:sp>
      <p:sp>
        <p:nvSpPr>
          <p:cNvPr id="7173" name="Subtitle 2"/>
          <p:cNvSpPr txBox="1">
            <a:spLocks/>
          </p:cNvSpPr>
          <p:nvPr/>
        </p:nvSpPr>
        <p:spPr bwMode="auto">
          <a:xfrm>
            <a:off x="571472" y="857232"/>
            <a:ext cx="7858126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Interval kelas  C= (Y 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mak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– Y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min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) / K </a:t>
            </a:r>
            <a:endParaRPr lang="id-ID" sz="2600" b="1" dirty="0">
              <a:solidFill>
                <a:srgbClr val="B3EAF2"/>
              </a:solidFill>
              <a:latin typeface="Constantia" pitchFamily="18" charset="0"/>
            </a:endParaRPr>
          </a:p>
          <a:p>
            <a:endParaRPr lang="id-ID" sz="2600" b="1" dirty="0">
              <a:solidFill>
                <a:srgbClr val="B3EAF2"/>
              </a:solidFill>
              <a:latin typeface="Constantia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571472" y="2571744"/>
            <a:ext cx="8215313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/>
          <a:p>
            <a:pPr marL="1428750" marR="0" lvl="0" indent="-1428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95000"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Contoh: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Berikut adalah data pengamatan jumlah jeruk kualitas A,  yang dapat dipanen dari 30 tanaman contoh</a:t>
            </a:r>
          </a:p>
          <a:p>
            <a:pPr marL="352425" marR="0" lvl="0" indent="-352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2425" marR="0" lvl="0" indent="-352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" pitchFamily="2" charset="2"/>
              <a:buChar char="Ø"/>
              <a:tabLst/>
              <a:defRPr/>
            </a:pP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2425" marR="0" lvl="0" indent="-3524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57290" y="450057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571500" y="2500306"/>
            <a:ext cx="8215313" cy="4357694"/>
          </a:xfrm>
        </p:spPr>
        <p:txBody>
          <a:bodyPr/>
          <a:lstStyle/>
          <a:p>
            <a:pPr marL="352425" marR="0" indent="-3524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  Tentukan banyak kelas yang diperlukan</a:t>
            </a:r>
            <a:endParaRPr lang="id-ID" b="1" dirty="0" smtClean="0">
              <a:solidFill>
                <a:schemeClr val="bg1"/>
              </a:solidFill>
              <a:sym typeface="Wingdings" pitchFamily="2" charset="2"/>
            </a:endParaRPr>
          </a:p>
          <a:p>
            <a:pPr marL="352425" marR="0" indent="-3524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  <a:sym typeface="Wingdings" pitchFamily="2" charset="2"/>
              </a:rPr>
              <a:t>  Tentukan interval kelas</a:t>
            </a:r>
            <a:endParaRPr lang="id-ID" b="1" dirty="0" smtClean="0">
              <a:solidFill>
                <a:schemeClr val="bg1"/>
              </a:solidFill>
            </a:endParaRPr>
          </a:p>
          <a:p>
            <a:pPr marL="352425" marR="0" indent="-3524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  Tentukan batas bawah kelas terkecil</a:t>
            </a:r>
          </a:p>
          <a:p>
            <a:pPr marL="542925" marR="0" indent="-5429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Daftarkan semua batas kelas dengan menambahkan interval kelas</a:t>
            </a:r>
          </a:p>
          <a:p>
            <a:pPr marL="542925" marR="0" indent="-5429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Tentukan titik tengah kelas</a:t>
            </a:r>
          </a:p>
          <a:p>
            <a:pPr marL="542925" marR="0" indent="-5429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Tentukan frekuensi bagi masing-masing kelas</a:t>
            </a:r>
          </a:p>
          <a:p>
            <a:pPr marL="542925" marR="0" indent="-542925" algn="l" eaLnBrk="1" hangingPunct="1">
              <a:buClr>
                <a:srgbClr val="F0C2E3"/>
              </a:buClr>
              <a:buFont typeface="Wingdings" pitchFamily="2" charset="2"/>
              <a:buChar char="Ø"/>
            </a:pPr>
            <a:r>
              <a:rPr lang="id-ID" b="1" dirty="0" smtClean="0">
                <a:solidFill>
                  <a:schemeClr val="bg1"/>
                </a:solidFill>
              </a:rPr>
              <a:t>Jumlahkan kolom frekuensi = total pengamatan</a:t>
            </a:r>
          </a:p>
          <a:p>
            <a:pPr marL="352425" marR="0" indent="-352425" algn="l" eaLnBrk="1" hangingPunct="1">
              <a:buClr>
                <a:srgbClr val="F0C2E3"/>
              </a:buClr>
            </a:pPr>
            <a:endParaRPr lang="id-ID" b="1" baseline="-25000" dirty="0" smtClean="0">
              <a:solidFill>
                <a:schemeClr val="bg1"/>
              </a:solidFill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r>
              <a:rPr lang="id-ID" b="1" dirty="0" smtClean="0">
                <a:solidFill>
                  <a:schemeClr val="bg1"/>
                </a:solidFill>
              </a:rPr>
              <a:t>      </a:t>
            </a:r>
          </a:p>
          <a:p>
            <a:pPr marL="352425" marR="0" indent="-352425" algn="l" eaLnBrk="1" hangingPunct="1"/>
            <a:endParaRPr lang="id-ID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2786050" y="857232"/>
            <a:ext cx="52149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Menyusun tabel frekuensi</a:t>
            </a:r>
            <a:endParaRPr lang="id-ID" sz="3200" b="1" dirty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196" name="Rectangle 10"/>
          <p:cNvSpPr>
            <a:spLocks noChangeArrowheads="1"/>
          </p:cNvSpPr>
          <p:nvPr/>
        </p:nvSpPr>
        <p:spPr bwMode="auto">
          <a:xfrm>
            <a:off x="571472" y="1571612"/>
            <a:ext cx="74295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d-ID" sz="3200" b="1" dirty="0">
                <a:solidFill>
                  <a:srgbClr val="FFFF00"/>
                </a:solidFill>
                <a:latin typeface="Constantia" pitchFamily="18" charset="0"/>
              </a:rPr>
              <a:t>Langkah-langkah: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4438" y="571500"/>
            <a:ext cx="521493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1.  MEDIAN</a:t>
            </a:r>
            <a:endParaRPr lang="id-ID" sz="3200" b="1" dirty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220" name="Subtitle 2"/>
          <p:cNvSpPr txBox="1">
            <a:spLocks/>
          </p:cNvSpPr>
          <p:nvPr/>
        </p:nvSpPr>
        <p:spPr bwMode="auto">
          <a:xfrm>
            <a:off x="571500" y="1643050"/>
            <a:ext cx="778668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</a:pPr>
            <a:r>
              <a:rPr lang="en-US" sz="2600" b="1" dirty="0" smtClean="0">
                <a:solidFill>
                  <a:srgbClr val="F0C2E3"/>
                </a:solidFill>
                <a:latin typeface="Constantia" pitchFamily="18" charset="0"/>
              </a:rPr>
              <a:t>     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= B 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Md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+ [ (N/2 – C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f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)/ f 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Md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] x C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</a:pPr>
            <a:endParaRPr lang="id-ID" sz="2600" b="1" dirty="0" smtClean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B 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Md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= Batas kelas bawah dari kelas median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N   =  banyaknya data</a:t>
            </a:r>
          </a:p>
          <a:p>
            <a:pPr marL="371475" indent="-37147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C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f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=  Frekuensi kumulatif kelas sebelum  kelas</a:t>
            </a:r>
          </a:p>
          <a:p>
            <a:pPr marL="371475" indent="-371475">
              <a:spcBef>
                <a:spcPct val="20000"/>
              </a:spcBef>
              <a:buClr>
                <a:schemeClr val="tx1"/>
              </a:buClr>
              <a:buSzPct val="95000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             median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f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Md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= frekuensi kelas median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C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i 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= interval kelas</a:t>
            </a:r>
            <a:endParaRPr lang="id-ID" sz="2600" b="1" dirty="0">
              <a:solidFill>
                <a:srgbClr val="B3EAF2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4414" y="642918"/>
            <a:ext cx="521493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2.  </a:t>
            </a:r>
            <a:r>
              <a:rPr lang="id-ID" sz="3200" b="1" dirty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MODUS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714348" y="1357298"/>
            <a:ext cx="7786688" cy="5072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Suatu nilai data yang mempunyai frekuensi paling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tinggi</a:t>
            </a:r>
          </a:p>
          <a:p>
            <a:pPr marL="352425" indent="-352425">
              <a:spcBef>
                <a:spcPts val="200"/>
              </a:spcBef>
              <a:buClr>
                <a:schemeClr val="tx1"/>
              </a:buClr>
              <a:buSzPct val="95000"/>
            </a:pPr>
            <a:endParaRPr lang="en-US" sz="2600" b="1" dirty="0" smtClean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ts val="200"/>
              </a:spcBef>
              <a:buClr>
                <a:schemeClr val="tx1"/>
              </a:buClr>
              <a:buSzPct val="95000"/>
            </a:pPr>
            <a:r>
              <a:rPr lang="en-US" sz="2600" b="1" dirty="0" smtClean="0">
                <a:solidFill>
                  <a:srgbClr val="F0C2E3"/>
                </a:solidFill>
                <a:latin typeface="Constantia" pitchFamily="18" charset="0"/>
              </a:rPr>
              <a:t>     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 = B 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Mo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+   [ d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/ ( d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+ d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</a:t>
            </a:r>
            <a:r>
              <a:rPr lang="id-ID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) ] x C</a:t>
            </a:r>
            <a:r>
              <a:rPr lang="id-ID" sz="26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i  </a:t>
            </a:r>
            <a:endParaRPr lang="en-US" sz="2600" b="1" baseline="-2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352425" indent="-352425">
              <a:spcBef>
                <a:spcPts val="200"/>
              </a:spcBef>
              <a:buClr>
                <a:schemeClr val="tx1"/>
              </a:buClr>
              <a:buSzPct val="95000"/>
            </a:pPr>
            <a:endParaRPr lang="id-ID" sz="2600" b="1" dirty="0" smtClean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baseline="-25000" dirty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B 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Mo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= Batas kelas bawah dari kelas modus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d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1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= selisih antara frekuensi kelas modus dg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            frekuensi  kelas sebelumnya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d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2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= selisih antara frekuensi kelas modus dg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            frekuensi  kelas sesudahnya</a:t>
            </a: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 C</a:t>
            </a:r>
            <a:r>
              <a:rPr lang="id-ID" sz="2600" b="1" baseline="-25000" dirty="0" smtClean="0">
                <a:solidFill>
                  <a:srgbClr val="F0C2E3"/>
                </a:solidFill>
                <a:latin typeface="Constantia" pitchFamily="18" charset="0"/>
              </a:rPr>
              <a:t>i  </a:t>
            </a:r>
            <a:r>
              <a:rPr lang="id-ID" sz="2600" b="1" dirty="0" smtClean="0">
                <a:solidFill>
                  <a:srgbClr val="F0C2E3"/>
                </a:solidFill>
                <a:latin typeface="Constantia" pitchFamily="18" charset="0"/>
              </a:rPr>
              <a:t>= interval kelas</a:t>
            </a:r>
            <a:endParaRPr lang="id-ID" sz="2600" b="1" baseline="-25000" dirty="0" smtClean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ct val="20000"/>
              </a:spcBef>
              <a:buClr>
                <a:schemeClr val="tx1"/>
              </a:buClr>
              <a:buSzPct val="95000"/>
              <a:buFont typeface="Wingdings" pitchFamily="2" charset="2"/>
              <a:buChar char="Ø"/>
            </a:pPr>
            <a:endParaRPr lang="id-ID" sz="2600" b="1" baseline="-25000" dirty="0">
              <a:solidFill>
                <a:srgbClr val="F0C2E3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4438" y="571500"/>
            <a:ext cx="73580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3.  MEAN/RERATA</a:t>
            </a:r>
            <a:endParaRPr lang="id-ID" sz="3200" b="1" dirty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500063" y="1357313"/>
            <a:ext cx="7786687" cy="257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Ukuran yang menimbang data menjadi dua kelompok data yang memiliki massa yang sama</a:t>
            </a: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Rumus  </a:t>
            </a:r>
            <a:r>
              <a:rPr lang="en-US" sz="2600" b="1" dirty="0" err="1" smtClean="0">
                <a:solidFill>
                  <a:srgbClr val="F0C2E3"/>
                </a:solidFill>
                <a:latin typeface="Constantia" pitchFamily="18" charset="0"/>
              </a:rPr>
              <a:t>rerata</a:t>
            </a:r>
            <a:r>
              <a:rPr lang="en-US" sz="2600" b="1" dirty="0" smtClean="0">
                <a:solidFill>
                  <a:srgbClr val="F0C2E3"/>
                </a:solidFill>
                <a:latin typeface="Constantia" pitchFamily="18" charset="0"/>
              </a:rPr>
              <a:t>:</a:t>
            </a:r>
            <a:endParaRPr lang="id-ID" sz="2600" b="1" dirty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        </a:t>
            </a: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id-ID" sz="2600" b="1" dirty="0">
                <a:solidFill>
                  <a:srgbClr val="F0C2E3"/>
                </a:solidFill>
                <a:latin typeface="Constantia" pitchFamily="18" charset="0"/>
              </a:rPr>
              <a:t>     </a:t>
            </a: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</a:pPr>
            <a:endParaRPr lang="id-ID" sz="2600" b="1" dirty="0">
              <a:solidFill>
                <a:srgbClr val="B3EAF2"/>
              </a:solidFill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8999"/>
            <a:ext cx="7344816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928688" y="3071813"/>
            <a:ext cx="7000875" cy="3453531"/>
          </a:xfrm>
        </p:spPr>
        <p:txBody>
          <a:bodyPr/>
          <a:lstStyle/>
          <a:p>
            <a:pPr marL="352425" marR="0" indent="-352425" algn="l" eaLnBrk="1" hangingPunct="1">
              <a:buClr>
                <a:srgbClr val="F0C2E3"/>
              </a:buClr>
            </a:pPr>
            <a:r>
              <a:rPr lang="id-ID" b="1" dirty="0" smtClean="0">
                <a:solidFill>
                  <a:schemeClr val="bg1"/>
                </a:solidFill>
              </a:rPr>
              <a:t>   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endParaRPr lang="id-ID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endParaRPr lang="id-ID" b="1" dirty="0" smtClean="0">
              <a:solidFill>
                <a:schemeClr val="bg1"/>
              </a:solidFill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r>
              <a:rPr lang="id-ID" b="1" dirty="0" smtClean="0">
                <a:solidFill>
                  <a:schemeClr val="bg1"/>
                </a:solidFill>
              </a:rPr>
              <a:t> </a:t>
            </a:r>
          </a:p>
          <a:p>
            <a:pPr marL="352425" marR="0" indent="-352425" algn="l" eaLnBrk="1" hangingPunct="1">
              <a:buClr>
                <a:srgbClr val="F0C2E3"/>
              </a:buClr>
            </a:pPr>
            <a:endParaRPr lang="id-ID" b="1" dirty="0" smtClean="0">
              <a:solidFill>
                <a:schemeClr val="bg1"/>
              </a:solidFill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endParaRPr lang="id-ID" b="1" dirty="0" smtClean="0">
              <a:solidFill>
                <a:schemeClr val="bg1"/>
              </a:solidFill>
            </a:endParaRPr>
          </a:p>
          <a:p>
            <a:pPr marL="352425" marR="0" indent="-352425" algn="l" eaLnBrk="1" hangingPunct="1">
              <a:buClr>
                <a:srgbClr val="F0C2E3"/>
              </a:buClr>
            </a:pPr>
            <a:r>
              <a:rPr lang="id-ID" b="1" dirty="0" smtClean="0">
                <a:solidFill>
                  <a:schemeClr val="bg1"/>
                </a:solidFill>
              </a:rPr>
              <a:t>     </a:t>
            </a:r>
          </a:p>
          <a:p>
            <a:pPr marL="352425" marR="0" indent="-352425" algn="l" eaLnBrk="1" hangingPunct="1"/>
            <a:r>
              <a:rPr lang="id-ID" b="1" dirty="0" smtClean="0"/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1115616" y="404664"/>
            <a:ext cx="73580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4</a:t>
            </a:r>
            <a:r>
              <a:rPr lang="id-ID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.  </a:t>
            </a:r>
            <a:r>
              <a:rPr lang="en-US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RAGAM</a:t>
            </a:r>
            <a:endParaRPr lang="id-ID" sz="3200" b="1" dirty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44" name="Subtitle 2"/>
          <p:cNvSpPr txBox="1">
            <a:spLocks/>
          </p:cNvSpPr>
          <p:nvPr/>
        </p:nvSpPr>
        <p:spPr bwMode="auto">
          <a:xfrm>
            <a:off x="500063" y="1357313"/>
            <a:ext cx="7786687" cy="1999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288"/>
          <a:lstStyle/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</a:pPr>
            <a:endParaRPr lang="id-ID" sz="2600" b="1" dirty="0">
              <a:solidFill>
                <a:srgbClr val="F0C2E3"/>
              </a:solidFill>
              <a:latin typeface="Constantia" pitchFamily="18" charset="0"/>
            </a:endParaRPr>
          </a:p>
          <a:p>
            <a:pPr marL="352425" indent="-352425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600" b="1" dirty="0" smtClean="0">
                <a:solidFill>
                  <a:srgbClr val="F0C2E3"/>
                </a:solidFill>
                <a:latin typeface="Constantia" pitchFamily="18" charset="0"/>
              </a:rPr>
              <a:t>   </a:t>
            </a:r>
            <a:endParaRPr lang="en-US" sz="3200" b="1" dirty="0" smtClean="0">
              <a:solidFill>
                <a:srgbClr val="F0C2E3"/>
              </a:solidFill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7639817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971600" y="3501008"/>
            <a:ext cx="7358062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 startAt="5"/>
              <a:defRPr/>
            </a:pPr>
            <a:r>
              <a:rPr lang="en-US" sz="3200" b="1" dirty="0" smtClean="0">
                <a:solidFill>
                  <a:schemeClr val="tx2">
                    <a:lumMod val="90000"/>
                  </a:schemeClr>
                </a:solidFill>
                <a:latin typeface="+mn-lt"/>
                <a:cs typeface="+mn-cs"/>
              </a:rPr>
              <a:t>SIMPANGAN BAKU</a:t>
            </a:r>
            <a:endParaRPr lang="en-US" sz="3200" b="1" dirty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400" b="1" baseline="30000" dirty="0" smtClean="0">
              <a:solidFill>
                <a:schemeClr val="tx2">
                  <a:lumMod val="90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365104"/>
            <a:ext cx="756084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9512" y="620689"/>
          <a:ext cx="4320480" cy="5832648"/>
        </p:xfrm>
        <a:graphic>
          <a:graphicData uri="http://schemas.openxmlformats.org/drawingml/2006/table">
            <a:tbl>
              <a:tblPr/>
              <a:tblGrid>
                <a:gridCol w="572138"/>
                <a:gridCol w="517109"/>
                <a:gridCol w="517109"/>
                <a:gridCol w="490541"/>
                <a:gridCol w="134275"/>
                <a:gridCol w="597758"/>
                <a:gridCol w="500978"/>
                <a:gridCol w="500978"/>
                <a:gridCol w="489594"/>
              </a:tblGrid>
              <a:tr h="354528">
                <a:tc>
                  <a:txBody>
                    <a:bodyPr/>
                    <a:lstStyle/>
                    <a:p>
                      <a:pPr marL="3175" indent="-635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  <a:ea typeface="Calibri"/>
                          <a:cs typeface="Times New Roman"/>
                        </a:rPr>
                        <a:t>No. </a:t>
                      </a:r>
                      <a:r>
                        <a:rPr lang="en-US" sz="700" dirty="0" err="1">
                          <a:latin typeface="Calibri"/>
                          <a:ea typeface="Calibri"/>
                          <a:cs typeface="Times New Roman"/>
                        </a:rPr>
                        <a:t>Pohon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Umur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(th)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  <a:ea typeface="Calibri"/>
                          <a:cs typeface="Times New Roman"/>
                        </a:rPr>
                        <a:t>Diameter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  <a:ea typeface="Calibri"/>
                          <a:cs typeface="Times New Roman"/>
                        </a:rPr>
                        <a:t>(cm)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(m)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  <a:ea typeface="Calibri"/>
                          <a:cs typeface="Times New Roman"/>
                        </a:rPr>
                        <a:t>No. </a:t>
                      </a:r>
                      <a:r>
                        <a:rPr lang="en-US" sz="700" dirty="0" err="1">
                          <a:latin typeface="Calibri"/>
                          <a:ea typeface="Calibri"/>
                          <a:cs typeface="Times New Roman"/>
                        </a:rPr>
                        <a:t>Pohon</a:t>
                      </a:r>
                      <a:endParaRPr lang="en-U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Umur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(th)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Diameter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(cm)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Tinggi</a:t>
                      </a:r>
                    </a:p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(m)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7.6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58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11.6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5.4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604"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9.0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dirty="0"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41305" marR="413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ubtitle 2"/>
          <p:cNvSpPr txBox="1">
            <a:spLocks/>
          </p:cNvSpPr>
          <p:nvPr/>
        </p:nvSpPr>
        <p:spPr>
          <a:xfrm>
            <a:off x="4860032" y="620688"/>
            <a:ext cx="4032448" cy="597666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TUGAS TERSTRUKTUR – STATISTIKA DESKRIPTIF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Pengamatan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karakteristik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perlu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dilakukan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guna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mentaksasi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hasil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kayu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khususnya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jenis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penghasil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kayu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Berikut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ini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data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survei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salah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satu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kawasan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pemangkuan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hutan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Jawa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Timur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15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Tugas</a:t>
            </a:r>
            <a:r>
              <a:rPr lang="en-US" sz="15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eaLnBrk="0" hangingPunct="0"/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eaLnBrk="0" hangingPunct="0">
              <a:buAutoNum type="arabicPeriod"/>
            </a:pP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Lakukan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analisis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deskriptif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terhadap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data diameter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tinggi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dari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60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sampel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menghitung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secara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nilai-nilai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ukuran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pemusatan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persebaran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data</a:t>
            </a:r>
          </a:p>
          <a:p>
            <a:pPr marL="342900" lvl="0" indent="-342900" eaLnBrk="0" hangingPunct="0"/>
            <a:endParaRPr lang="en-US" sz="15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228600" lvl="0" indent="-228600" eaLnBrk="0" hangingPunct="0">
              <a:buAutoNum type="arabicPeriod" startAt="2"/>
            </a:pP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Lakukan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analisis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deskriptif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pada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data yang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sama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menggunakan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pendekatan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distribusi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frekuensi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penentuan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banyaknya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kelas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berdasarkan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metode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Sturges</a:t>
            </a:r>
            <a:endParaRPr lang="en-US" sz="1500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342900" lvl="0" indent="-342900" eaLnBrk="0" hangingPunct="0">
              <a:buAutoNum type="arabicPeriod" startAt="2"/>
            </a:pPr>
            <a:endParaRPr lang="en-US" sz="1500" dirty="0" smtClean="0">
              <a:latin typeface="Arial" pitchFamily="34" charset="0"/>
              <a:cs typeface="Arial" pitchFamily="34" charset="0"/>
            </a:endParaRPr>
          </a:p>
          <a:p>
            <a:pPr marL="228600" lvl="0" indent="-228600" eaLnBrk="0" hangingPunct="0"/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Bandingkan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hasil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analisis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dari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kedua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pendekatan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tersebut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Berikan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penjelasan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jika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hasil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analisis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kedua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pendekatan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tersebut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ternyata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sama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lang="en-US" sz="1500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berbeda</a:t>
            </a:r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id-ID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260648"/>
            <a:ext cx="5436096" cy="360040"/>
          </a:xfrm>
          <a:prstGeom prst="rect">
            <a:avLst/>
          </a:prstGeom>
        </p:spPr>
        <p:txBody>
          <a:bodyPr/>
          <a:lstStyle/>
          <a:p>
            <a:pPr lvl="0" eaLnBrk="0" hangingPunct="0"/>
            <a:r>
              <a:rPr lang="en-US" sz="15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16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Tabel</a:t>
            </a: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1.  Data  </a:t>
            </a:r>
            <a:r>
              <a:rPr lang="en-US" sz="16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umur</a:t>
            </a: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,  diameter </a:t>
            </a:r>
            <a:r>
              <a:rPr lang="en-US" sz="16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dan</a:t>
            </a: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tinggi</a:t>
            </a:r>
            <a:r>
              <a:rPr lang="en-US" sz="16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pohon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endParaRPr kumimoji="0" lang="id-ID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705</Words>
  <Application>Microsoft Office PowerPoint</Application>
  <PresentationFormat>On-screen Show (4:3)</PresentationFormat>
  <Paragraphs>363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DISTRIBUSI FREKUENSI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DESKRIPTIF</dc:title>
  <dc:creator>ES Muliawati</dc:creator>
  <cp:lastModifiedBy>DELL</cp:lastModifiedBy>
  <cp:revision>63</cp:revision>
  <dcterms:created xsi:type="dcterms:W3CDTF">2010-08-19T06:56:07Z</dcterms:created>
  <dcterms:modified xsi:type="dcterms:W3CDTF">2020-01-27T01:31:14Z</dcterms:modified>
</cp:coreProperties>
</file>