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97" r:id="rId2"/>
    <p:sldId id="398" r:id="rId3"/>
    <p:sldId id="269" r:id="rId4"/>
    <p:sldId id="399" r:id="rId5"/>
    <p:sldId id="393" r:id="rId6"/>
    <p:sldId id="394" r:id="rId7"/>
    <p:sldId id="400" r:id="rId8"/>
    <p:sldId id="395" r:id="rId9"/>
    <p:sldId id="396" r:id="rId10"/>
    <p:sldId id="333" r:id="rId11"/>
  </p:sldIdLst>
  <p:sldSz cx="9144000" cy="6858000" type="screen4x3"/>
  <p:notesSz cx="6667500" cy="9904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6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292A4-3E92-430E-86D2-8E7443F95ECC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792CC-62EF-4B6A-ACAC-E1B8AE094F7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1804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2A365-5C25-45E3-B95C-0DA69540073D}" type="datetimeFigureOut">
              <a:rPr lang="id-ID" smtClean="0"/>
              <a:pPr/>
              <a:t>28/02/2021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4596"/>
            <a:ext cx="5334000" cy="445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76AAA-B70B-4BCE-841E-8F60D45FB5A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89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18EB-6128-43AC-9167-381B4EBE7E04}" type="datetime1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44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623-6FC8-40B9-B6C9-ED08DFD2A62C}" type="datetime1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587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E238-91A1-4349-836F-9D2E56B5C289}" type="datetime1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90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096B-137F-4407-90AD-DFAA4672FAC6}" type="datetime1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1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E6BE-8769-4A47-BC5E-9EE0C11363E7}" type="datetime1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14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886-BA7A-4423-A646-25A40B1BA60B}" type="datetime1">
              <a:rPr lang="id-ID" smtClean="0"/>
              <a:pPr/>
              <a:t>28/02/2021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29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F2C-5998-45DE-BC70-62C5B804324A}" type="datetime1">
              <a:rPr lang="id-ID" smtClean="0"/>
              <a:pPr/>
              <a:t>28/02/2021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526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0E86-A745-4BA7-BE52-FEB42EE58A7A}" type="datetime1">
              <a:rPr lang="id-ID" smtClean="0"/>
              <a:pPr/>
              <a:t>28/02/2021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149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2B9-A094-420E-BE20-FFA6BFB28289}" type="datetime1">
              <a:rPr lang="id-ID" smtClean="0"/>
              <a:pPr/>
              <a:t>28/02/2021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979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D6B9-0697-4F24-9AE7-71C6511BA57F}" type="datetime1">
              <a:rPr lang="id-ID" smtClean="0"/>
              <a:pPr/>
              <a:t>28/02/2021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24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1101C6B-F66C-488A-9018-AC50C502A3C9}" type="datetime1">
              <a:rPr lang="id-ID" smtClean="0"/>
              <a:pPr/>
              <a:t>28/02/2021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61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A419-7AA3-40E9-A57D-FDD1C78939B9}" type="datetime1">
              <a:rPr lang="id-ID" smtClean="0"/>
              <a:pPr/>
              <a:t>28/02/2021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283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LANDASAN FILOSOFI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3685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id-ID" sz="7200" dirty="0"/>
              <a:t>TERIMAKASIH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8A366-682E-4B21-B3D2-7B4461A4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2057400"/>
            <a:ext cx="6571343" cy="1049235"/>
          </a:xfrm>
        </p:spPr>
        <p:txBody>
          <a:bodyPr/>
          <a:lstStyle/>
          <a:p>
            <a:r>
              <a:rPr lang="en-US" dirty="0"/>
              <a:t>LANDASAN KEILMUAN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CF3B4D-9FD4-4586-ADE2-5849F6610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E9759D-DEC6-45F0-849E-75D5572A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098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id-ID" dirty="0"/>
              <a:t>LANDASAN FILOSOFIS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000108"/>
            <a:ext cx="7786742" cy="5286412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3</a:t>
            </a:fld>
            <a:endParaRPr lang="id-ID"/>
          </a:p>
        </p:txBody>
      </p:sp>
      <p:pic>
        <p:nvPicPr>
          <p:cNvPr id="6146" name="Picture 2" descr="c:\Users\User\Pictures\2009-05-01\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928670"/>
            <a:ext cx="8143932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99D51-ECA5-4A45-BEE9-3F1CACB06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209800"/>
            <a:ext cx="6571343" cy="1049235"/>
          </a:xfrm>
        </p:spPr>
        <p:txBody>
          <a:bodyPr/>
          <a:lstStyle/>
          <a:p>
            <a:r>
              <a:rPr lang="en-US" dirty="0"/>
              <a:t>FILSAFAT UMUM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DBA64-272B-42F0-8EAF-51E26B31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01B9E2-288E-432D-BE20-E0E4558C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606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4697-CF5B-4A1F-A8C2-864AC6E76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dirty="0"/>
              <a:t>FILSAFAT UMUM</a:t>
            </a:r>
            <a:r>
              <a:rPr lang="id-ID" dirty="0"/>
              <a:t> (1)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idealism dan </a:t>
            </a:r>
            <a:r>
              <a:rPr lang="en-US" dirty="0" err="1"/>
              <a:t>realisme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4C4859-D132-4CC0-BD1A-2AC12E60D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7B167-96A5-4C27-B54C-B98077728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5</a:t>
            </a:fld>
            <a:endParaRPr lang="id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D1A31B-E11C-4A57-B4CC-BA34000BD6D2}"/>
              </a:ext>
            </a:extLst>
          </p:cNvPr>
          <p:cNvGraphicFramePr>
            <a:graphicFrameLocks noGrp="1"/>
          </p:cNvGraphicFramePr>
          <p:nvPr/>
        </p:nvGraphicFramePr>
        <p:xfrm>
          <a:off x="571500" y="1594332"/>
          <a:ext cx="8382003" cy="5394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12751094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0128503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72996084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87430694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79545548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248829645"/>
                    </a:ext>
                  </a:extLst>
                </a:gridCol>
                <a:gridCol w="1676403">
                  <a:extLst>
                    <a:ext uri="{9D8B030D-6E8A-4147-A177-3AD203B41FA5}">
                      <a16:colId xmlns:a16="http://schemas.microsoft.com/office/drawing/2014/main" val="2968670609"/>
                    </a:ext>
                  </a:extLst>
                </a:gridCol>
              </a:tblGrid>
              <a:tr h="5786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Philosophy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Reality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Knowledge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Values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Teacher’s Role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Emphasis 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Learning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Emphasis 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Curriculum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6109948"/>
                  </a:ext>
                </a:extLst>
              </a:tr>
              <a:tr h="1772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Idealism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Spiritual,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moral, or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mental;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unchanging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Rethinking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latent ideas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Absolute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and eternal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To bring latent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knowledge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and ideas 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consciousness;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to be a moral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and spiritual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leader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Recalling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knowledge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and ideas;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abstract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thinking is the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highest form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Knowledge based;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subject based;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classics or liberal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arts; hierarchy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subjects: philosophy,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theology,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mathematics are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most important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6960703"/>
                  </a:ext>
                </a:extLst>
              </a:tr>
              <a:tr h="2449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Realism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Based 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natural laws;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objective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composed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matter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Consists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sensation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abstraction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Absolute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and eternal;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based 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nature’s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laws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To cultivate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rational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thought; 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be a moral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and spiritual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leader; to be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an authority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Exercising the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mind; logical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and abstract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thinking are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highest form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Knowledge based;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subject based;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arts and sciences;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hierarchy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subjects: humanistic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and scientific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subjects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9102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305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C6EB-2529-4646-AAC5-F9C039502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20330"/>
          </a:xfrm>
        </p:spPr>
        <p:txBody>
          <a:bodyPr>
            <a:normAutofit/>
          </a:bodyPr>
          <a:lstStyle/>
          <a:p>
            <a:r>
              <a:rPr lang="en-US" dirty="0"/>
              <a:t>FILSAFAT UMUM</a:t>
            </a:r>
            <a:r>
              <a:rPr lang="id-ID" dirty="0"/>
              <a:t> (2)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Pragmatisme</a:t>
            </a:r>
            <a:r>
              <a:rPr lang="en-US" dirty="0"/>
              <a:t> dan </a:t>
            </a:r>
            <a:r>
              <a:rPr lang="en-US" dirty="0" err="1"/>
              <a:t>Eksistensialisme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5A7B5-CB0D-465A-9603-E9897D319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A9B25-6607-4909-9121-38202F7B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6</a:t>
            </a:fld>
            <a:endParaRPr lang="id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799CA8-E3F7-4806-974E-61B53C6D6C83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676400"/>
          <a:ext cx="8229600" cy="4988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635123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622886052"/>
                    </a:ext>
                  </a:extLst>
                </a:gridCol>
                <a:gridCol w="942170">
                  <a:extLst>
                    <a:ext uri="{9D8B030D-6E8A-4147-A177-3AD203B41FA5}">
                      <a16:colId xmlns:a16="http://schemas.microsoft.com/office/drawing/2014/main" val="1077143769"/>
                    </a:ext>
                  </a:extLst>
                </a:gridCol>
                <a:gridCol w="1039874">
                  <a:extLst>
                    <a:ext uri="{9D8B030D-6E8A-4147-A177-3AD203B41FA5}">
                      <a16:colId xmlns:a16="http://schemas.microsoft.com/office/drawing/2014/main" val="2999929013"/>
                    </a:ext>
                  </a:extLst>
                </a:gridCol>
                <a:gridCol w="1163929">
                  <a:extLst>
                    <a:ext uri="{9D8B030D-6E8A-4147-A177-3AD203B41FA5}">
                      <a16:colId xmlns:a16="http://schemas.microsoft.com/office/drawing/2014/main" val="3271529433"/>
                    </a:ext>
                  </a:extLst>
                </a:gridCol>
                <a:gridCol w="1163929">
                  <a:extLst>
                    <a:ext uri="{9D8B030D-6E8A-4147-A177-3AD203B41FA5}">
                      <a16:colId xmlns:a16="http://schemas.microsoft.com/office/drawing/2014/main" val="401247545"/>
                    </a:ext>
                  </a:extLst>
                </a:gridCol>
                <a:gridCol w="1633698">
                  <a:extLst>
                    <a:ext uri="{9D8B030D-6E8A-4147-A177-3AD203B41FA5}">
                      <a16:colId xmlns:a16="http://schemas.microsoft.com/office/drawing/2014/main" val="2951106439"/>
                    </a:ext>
                  </a:extLst>
                </a:gridCol>
              </a:tblGrid>
              <a:tr h="615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Philosophy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Reality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Knowledge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Values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Teacher’s Role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Emphasis 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Learning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Emphasis 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Curriculum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9666133"/>
                  </a:ext>
                </a:extLst>
              </a:tr>
              <a:tr h="2280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Pragmatism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Interaction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of individual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with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environment;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always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changing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Based 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experience;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use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scientific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method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Situational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and relative;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subject 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change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verification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To cultivate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critical thinking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and scientific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processes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Methods for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dealing with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changing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environment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and scientific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explanations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No permanent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knowledge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or subjects;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appropriate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experiences that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transmit culture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prepare individuals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for change;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problem-solving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activities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 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569131"/>
                  </a:ext>
                </a:extLst>
              </a:tr>
              <a:tr h="1447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Existentialism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Subjective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Knowledge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for personal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choice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Freely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chosen;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based 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individuals’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perception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To cultivate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personal choice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and individual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self-definition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Knowledge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and principles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of the human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condition; acts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of choosing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Choices in subject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matter, electives;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emotional,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aesthetic,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philosophical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subjects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339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38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D9F3D-6565-4486-BF21-2C6CDEC30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2379765"/>
            <a:ext cx="6571343" cy="1049235"/>
          </a:xfrm>
        </p:spPr>
        <p:txBody>
          <a:bodyPr/>
          <a:lstStyle/>
          <a:p>
            <a:r>
              <a:rPr lang="en-US" dirty="0"/>
              <a:t>FILSAFAT PENDIDIKAN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7D984C-2E18-41CB-910F-E8A6CE59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FDFA5-74B4-4115-A42E-4C756132C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1750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894F7-C73D-4DA1-A6E1-A828ACCF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FILSAFAT PENDIDIKAN</a:t>
            </a:r>
            <a:r>
              <a:rPr lang="id-ID" sz="3200" dirty="0"/>
              <a:t> (1)</a:t>
            </a:r>
            <a:r>
              <a:rPr lang="en-US" sz="3200" dirty="0"/>
              <a:t>:</a:t>
            </a:r>
            <a:br>
              <a:rPr lang="en-US" sz="3200" dirty="0"/>
            </a:br>
            <a:r>
              <a:rPr lang="en-US" sz="3200" dirty="0" err="1"/>
              <a:t>Perenialisme</a:t>
            </a:r>
            <a:r>
              <a:rPr lang="en-US" sz="3200" dirty="0"/>
              <a:t> dan </a:t>
            </a:r>
            <a:r>
              <a:rPr lang="en-US" sz="3200" dirty="0" err="1"/>
              <a:t>Esensialisme</a:t>
            </a:r>
            <a:endParaRPr lang="en-ID" sz="32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9C3DF3-7246-4448-822E-BEC6FC008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0B398-F94B-4681-B865-EA199CE8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8</a:t>
            </a:fld>
            <a:endParaRPr lang="id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CFC3B4-24A5-41F4-8E9B-35E685E45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83577"/>
              </p:ext>
            </p:extLst>
          </p:nvPr>
        </p:nvGraphicFramePr>
        <p:xfrm>
          <a:off x="257174" y="1200150"/>
          <a:ext cx="8629651" cy="5458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826">
                  <a:extLst>
                    <a:ext uri="{9D8B030D-6E8A-4147-A177-3AD203B41FA5}">
                      <a16:colId xmlns:a16="http://schemas.microsoft.com/office/drawing/2014/main" val="19759713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69870147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7020293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87241460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390847010"/>
                    </a:ext>
                  </a:extLst>
                </a:gridCol>
                <a:gridCol w="1638820">
                  <a:extLst>
                    <a:ext uri="{9D8B030D-6E8A-4147-A177-3AD203B41FA5}">
                      <a16:colId xmlns:a16="http://schemas.microsoft.com/office/drawing/2014/main" val="2067095299"/>
                    </a:ext>
                  </a:extLst>
                </a:gridCol>
                <a:gridCol w="999605">
                  <a:extLst>
                    <a:ext uri="{9D8B030D-6E8A-4147-A177-3AD203B41FA5}">
                      <a16:colId xmlns:a16="http://schemas.microsoft.com/office/drawing/2014/main" val="1352766630"/>
                    </a:ext>
                  </a:extLst>
                </a:gridCol>
              </a:tblGrid>
              <a:tr h="11006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Educational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Philosophy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 dirty="0">
                          <a:effectLst/>
                        </a:rPr>
                        <a:t> 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Philosophical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Base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Aim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Education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Knowledge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Role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Education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Curriculum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Focus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Related Curriculum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Trends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7537920"/>
                  </a:ext>
                </a:extLst>
              </a:tr>
              <a:tr h="2332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Perennialism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Realism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To educate the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rational person;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to cultivate the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intellect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Focus on past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permanent studies;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mastery of facts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timeless knowledge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Teacher helps students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think rationally; based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on Socratic method,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oral exposition; explicit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teaching of traditional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values.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Classical subjects;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literary analysis; constant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curriculum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Great books; Paideia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proposal; returning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to the liberal arts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2582075"/>
                  </a:ext>
                </a:extLst>
              </a:tr>
              <a:tr h="1989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400">
                          <a:effectLst/>
                        </a:rPr>
                        <a:t>Essentialism</a:t>
                      </a:r>
                      <a:endParaRPr lang="en-ID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Idealism,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realism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To promote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the intellectual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growth of the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individual; 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educate the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competent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person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Essential skills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academic subjects;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mastery of concepts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and principles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subject matter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Teacher is authority in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particular subject area;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explicit teaching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traditional values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Essential skills (three R’s)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and essential subjects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(English, science, history,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math, and foreign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languages)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Back to basics;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cultural literacy;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excellence in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education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887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040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3A75-F80E-49C4-89EB-0AC085B9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FILSAFAT PENDIDIKAN </a:t>
            </a:r>
            <a:r>
              <a:rPr lang="id-ID" dirty="0"/>
              <a:t>(2)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Progresivisme</a:t>
            </a:r>
            <a:r>
              <a:rPr lang="en-US" dirty="0"/>
              <a:t> dan </a:t>
            </a:r>
            <a:r>
              <a:rPr lang="en-US" dirty="0" err="1"/>
              <a:t>Rekonstruksionisme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35732-BFD7-4956-A8EE-CE452C559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F7EF3-9278-46B6-B782-42C71DEA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9</a:t>
            </a:fld>
            <a:endParaRPr lang="id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42DBE2-044B-404D-9E40-D2693B754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380170"/>
              </p:ext>
            </p:extLst>
          </p:nvPr>
        </p:nvGraphicFramePr>
        <p:xfrm>
          <a:off x="457200" y="1671668"/>
          <a:ext cx="8229599" cy="5105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3515">
                  <a:extLst>
                    <a:ext uri="{9D8B030D-6E8A-4147-A177-3AD203B41FA5}">
                      <a16:colId xmlns:a16="http://schemas.microsoft.com/office/drawing/2014/main" val="1720057967"/>
                    </a:ext>
                  </a:extLst>
                </a:gridCol>
                <a:gridCol w="887092">
                  <a:extLst>
                    <a:ext uri="{9D8B030D-6E8A-4147-A177-3AD203B41FA5}">
                      <a16:colId xmlns:a16="http://schemas.microsoft.com/office/drawing/2014/main" val="680078724"/>
                    </a:ext>
                  </a:extLst>
                </a:gridCol>
                <a:gridCol w="1019440">
                  <a:extLst>
                    <a:ext uri="{9D8B030D-6E8A-4147-A177-3AD203B41FA5}">
                      <a16:colId xmlns:a16="http://schemas.microsoft.com/office/drawing/2014/main" val="3634652622"/>
                    </a:ext>
                  </a:extLst>
                </a:gridCol>
                <a:gridCol w="1267147">
                  <a:extLst>
                    <a:ext uri="{9D8B030D-6E8A-4147-A177-3AD203B41FA5}">
                      <a16:colId xmlns:a16="http://schemas.microsoft.com/office/drawing/2014/main" val="2595893240"/>
                    </a:ext>
                  </a:extLst>
                </a:gridCol>
                <a:gridCol w="1395025">
                  <a:extLst>
                    <a:ext uri="{9D8B030D-6E8A-4147-A177-3AD203B41FA5}">
                      <a16:colId xmlns:a16="http://schemas.microsoft.com/office/drawing/2014/main" val="1913946958"/>
                    </a:ext>
                  </a:extLst>
                </a:gridCol>
                <a:gridCol w="1495180">
                  <a:extLst>
                    <a:ext uri="{9D8B030D-6E8A-4147-A177-3AD203B41FA5}">
                      <a16:colId xmlns:a16="http://schemas.microsoft.com/office/drawing/2014/main" val="2920055907"/>
                    </a:ext>
                  </a:extLst>
                </a:gridCol>
                <a:gridCol w="187642">
                  <a:extLst>
                    <a:ext uri="{9D8B030D-6E8A-4147-A177-3AD203B41FA5}">
                      <a16:colId xmlns:a16="http://schemas.microsoft.com/office/drawing/2014/main" val="880208060"/>
                    </a:ext>
                  </a:extLst>
                </a:gridCol>
                <a:gridCol w="1094558">
                  <a:extLst>
                    <a:ext uri="{9D8B030D-6E8A-4147-A177-3AD203B41FA5}">
                      <a16:colId xmlns:a16="http://schemas.microsoft.com/office/drawing/2014/main" val="295479724"/>
                    </a:ext>
                  </a:extLst>
                </a:gridCol>
              </a:tblGrid>
              <a:tr h="777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Educational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Philosophy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Philosophical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Base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Aim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Education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Knowledge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Role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Education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Curriculum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Focus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Related Curriculum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Trends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541639"/>
                  </a:ext>
                </a:extLst>
              </a:tr>
              <a:tr h="1718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Progressivism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Pragmatism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To promote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democratic,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social living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Knowledge leading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to growth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development; 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living-learning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process; focus 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active and relevant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learning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Teacher is guide for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problem solving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scientific inquiry.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Based on students’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interests; addresses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human problems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affairs; interdisciplinary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subject matter; activities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and projects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Relevant curriculum;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humanistic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education; radical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school reform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5626452"/>
                  </a:ext>
                </a:extLst>
              </a:tr>
              <a:tr h="2188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Reconstructionism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Pragmatism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To improve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and reconstruct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society; 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educate for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change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social reform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Skills and subjects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needed to identify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and ameliorate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society’s problems;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active learning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concerned with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contemporary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future society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Teacher serves 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an agent of change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and reform; acts 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a project director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and research leader;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helps students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become aware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problems confronting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humankind.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Emphasis on social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sciences and social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research methods;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examination of social,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economic, and political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problems; focus 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present and future trends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as well as on national 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international issues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International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education;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 err="1">
                          <a:effectLst/>
                        </a:rPr>
                        <a:t>reconceptualism</a:t>
                      </a:r>
                      <a:r>
                        <a:rPr lang="en-ID" sz="1200" dirty="0">
                          <a:effectLst/>
                        </a:rPr>
                        <a:t>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equality of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educational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opportunity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0826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4344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1679</TotalTime>
  <Words>664</Words>
  <Application>Microsoft Office PowerPoint</Application>
  <PresentationFormat>On-screen Show (4:3)</PresentationFormat>
  <Paragraphs>380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Gallery</vt:lpstr>
      <vt:lpstr>LANDASAN FILOSOFI</vt:lpstr>
      <vt:lpstr>LANDASAN KEILMUAN</vt:lpstr>
      <vt:lpstr>LANDASAN FILOSOFIS</vt:lpstr>
      <vt:lpstr>FILSAFAT UMUM</vt:lpstr>
      <vt:lpstr>FILSAFAT UMUM (1): idealism dan realisme</vt:lpstr>
      <vt:lpstr>FILSAFAT UMUM (2): Pragmatisme dan Eksistensialisme</vt:lpstr>
      <vt:lpstr>FILSAFAT PENDIDIKAN</vt:lpstr>
      <vt:lpstr>FILSAFAT PENDIDIKAN (1): Perenialisme dan Esensialisme</vt:lpstr>
      <vt:lpstr>FILSAFAT PENDIDIKAN (2): Progresivisme dan Rekonstruksionisme</vt:lpstr>
      <vt:lpstr>TERIMAKASIH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</dc:title>
  <dc:creator>SUNARDI</dc:creator>
  <cp:lastModifiedBy>TOSHIBA</cp:lastModifiedBy>
  <cp:revision>150</cp:revision>
  <dcterms:created xsi:type="dcterms:W3CDTF">2009-04-28T08:16:00Z</dcterms:created>
  <dcterms:modified xsi:type="dcterms:W3CDTF">2021-02-28T03:46:16Z</dcterms:modified>
</cp:coreProperties>
</file>