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65" r:id="rId4"/>
    <p:sldId id="267" r:id="rId5"/>
    <p:sldId id="288" r:id="rId6"/>
    <p:sldId id="268" r:id="rId7"/>
    <p:sldId id="269" r:id="rId8"/>
    <p:sldId id="270" r:id="rId9"/>
    <p:sldId id="289" r:id="rId10"/>
    <p:sldId id="271" r:id="rId11"/>
    <p:sldId id="273" r:id="rId12"/>
    <p:sldId id="291" r:id="rId13"/>
    <p:sldId id="274" r:id="rId14"/>
    <p:sldId id="292" r:id="rId15"/>
    <p:sldId id="272" r:id="rId16"/>
    <p:sldId id="294" r:id="rId17"/>
    <p:sldId id="293" r:id="rId18"/>
    <p:sldId id="275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3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7AC4C-1466-4D1B-A787-56E894AAC8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5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Keenam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Pengukuran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Variabel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: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Definisi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Operasional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3600" b="1" dirty="0" err="1" smtClean="0"/>
              <a:t>Skala</a:t>
            </a:r>
            <a:r>
              <a:rPr lang="en-US" sz="3600" b="1" dirty="0" smtClean="0"/>
              <a:t> : </a:t>
            </a:r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mekanisme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dibedakan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yang lain,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“</a:t>
            </a:r>
            <a:r>
              <a:rPr lang="en-US" sz="3600" dirty="0" err="1" smtClean="0"/>
              <a:t>kasar</a:t>
            </a:r>
            <a:r>
              <a:rPr lang="en-US" sz="3600" dirty="0" smtClean="0"/>
              <a:t>” 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teliti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Ada</a:t>
            </a:r>
            <a:r>
              <a:rPr lang="en-US" sz="3600" dirty="0" smtClean="0"/>
              <a:t> 4 </a:t>
            </a:r>
            <a:r>
              <a:rPr lang="en-US" sz="3600" dirty="0" err="1" smtClean="0"/>
              <a:t>skala</a:t>
            </a:r>
            <a:r>
              <a:rPr lang="en-US" sz="3600" dirty="0" smtClean="0"/>
              <a:t> :  nominal, ordinal, interval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endParaRPr lang="en-US" sz="3600" dirty="0" smtClean="0"/>
          </a:p>
          <a:p>
            <a:r>
              <a:rPr lang="en-US" sz="3600" dirty="0" smtClean="0"/>
              <a:t>Nominal   –------ </a:t>
            </a:r>
            <a:r>
              <a:rPr lang="en-US" sz="3600" dirty="0" err="1" smtClean="0"/>
              <a:t>makin</a:t>
            </a:r>
            <a:r>
              <a:rPr lang="en-US" sz="3600" dirty="0" smtClean="0"/>
              <a:t> </a:t>
            </a:r>
            <a:r>
              <a:rPr lang="en-US" sz="3600" dirty="0" err="1" smtClean="0"/>
              <a:t>teliti</a:t>
            </a:r>
            <a:r>
              <a:rPr lang="en-US" sz="3600" dirty="0" smtClean="0"/>
              <a:t> ---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rasio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Nominal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nominal :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r>
              <a:rPr lang="en-US" sz="3600" dirty="0" smtClean="0"/>
              <a:t> </a:t>
            </a:r>
            <a:r>
              <a:rPr lang="en-US" sz="3600" dirty="0" err="1" smtClean="0"/>
              <a:t>subyek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katagori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yang </a:t>
            </a:r>
            <a:r>
              <a:rPr lang="en-US" sz="3600" i="1" dirty="0" smtClean="0"/>
              <a:t>mutually exclusive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collectivelly</a:t>
            </a:r>
            <a:r>
              <a:rPr lang="en-US" sz="3600" i="1" dirty="0" smtClean="0"/>
              <a:t> exhaustive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Skala</a:t>
            </a:r>
            <a:r>
              <a:rPr lang="en-US" sz="3600" dirty="0" smtClean="0"/>
              <a:t> nominal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data personal,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gender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2057400"/>
            <a:ext cx="2438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Gender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895600"/>
            <a:ext cx="4572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895600"/>
            <a:ext cx="18288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Male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62000" y="3429000"/>
            <a:ext cx="4572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3429000"/>
            <a:ext cx="18288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Female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48200" y="2057400"/>
            <a:ext cx="3200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Department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8200" y="28956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28956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Production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4290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34290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Sales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648200" y="39624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10200" y="39624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Accounting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44958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0200" y="44958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Finance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648200" y="49530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10200" y="49530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Personnel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648200" y="54864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54864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 &amp; 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60198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10200" y="60198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(specify)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Ordinal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3886200"/>
          </a:xfrm>
        </p:spPr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ordinal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, </a:t>
            </a:r>
            <a:r>
              <a:rPr lang="en-US" dirty="0" err="1" smtClean="0"/>
              <a:t>tetatpi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(rank)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Skala</a:t>
            </a:r>
            <a:r>
              <a:rPr lang="en-US" dirty="0" smtClean="0"/>
              <a:t> Ordinal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Skala</a:t>
            </a:r>
            <a:r>
              <a:rPr lang="en-US" dirty="0" smtClean="0"/>
              <a:t> Ordinal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71600" y="1828800"/>
            <a:ext cx="6781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karakteristik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berdasarkan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tingkat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kepentingannya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Anda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81800" y="28956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28956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Interaksi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lain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4290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ketrampilan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berbeda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39624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9624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Menyelesaikan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pekerjaan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awal-akhir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44958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1600" y="44958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Melayani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lain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781800" y="49530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71600" y="49530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Bekerja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mandiri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3850"/>
            <a:ext cx="8839200" cy="5075238"/>
          </a:xfrm>
        </p:spPr>
        <p:txBody>
          <a:bodyPr/>
          <a:lstStyle/>
          <a:p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 </a:t>
            </a:r>
            <a:r>
              <a:rPr lang="en-US" sz="2600" dirty="0" err="1" smtClean="0"/>
              <a:t>aritmetik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dikumpulkan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responden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 nominal yang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membedakan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kualitatif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memberi</a:t>
            </a:r>
            <a:r>
              <a:rPr lang="en-US" sz="2600" dirty="0" smtClean="0"/>
              <a:t> </a:t>
            </a:r>
            <a:r>
              <a:rPr lang="en-US" sz="2600" dirty="0" err="1" smtClean="0"/>
              <a:t>kategori</a:t>
            </a:r>
            <a:r>
              <a:rPr lang="en-US" sz="2600" dirty="0" smtClean="0"/>
              <a:t> yang </a:t>
            </a:r>
            <a:r>
              <a:rPr lang="en-US" sz="2600" i="1" dirty="0" smtClean="0"/>
              <a:t>mutually exclusive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err="1" smtClean="0"/>
              <a:t>collectivelly</a:t>
            </a:r>
            <a:r>
              <a:rPr lang="en-US" sz="2600" i="1" dirty="0" smtClean="0"/>
              <a:t> exhaustive, </a:t>
            </a:r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ketika</a:t>
            </a:r>
            <a:r>
              <a:rPr lang="en-US" sz="2600" dirty="0" smtClean="0"/>
              <a:t> </a:t>
            </a:r>
            <a:r>
              <a:rPr lang="en-US" sz="2600" dirty="0" err="1" smtClean="0"/>
              <a:t>repson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dibagi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, </a:t>
            </a:r>
            <a:r>
              <a:rPr lang="en-US" sz="2600" dirty="0" err="1" smtClean="0"/>
              <a:t>misalnya</a:t>
            </a:r>
            <a:r>
              <a:rPr lang="en-US" sz="2600" dirty="0" smtClean="0"/>
              <a:t> 5 </a:t>
            </a:r>
            <a:r>
              <a:rPr lang="en-US" sz="2600" dirty="0" err="1" smtClean="0"/>
              <a:t>skala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7 </a:t>
            </a:r>
            <a:r>
              <a:rPr lang="en-US" sz="2600" dirty="0" err="1" smtClean="0"/>
              <a:t>skala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endParaRPr lang="en-US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15240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Pernyataan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29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553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791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15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77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09600" y="22098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My job offers me a chance to test my self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my abilities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029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53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791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077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8956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Mastering this job meant a lot to me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029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53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91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77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9600" y="35814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Doing this job well is a reward in itself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553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791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315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077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9600" y="4267200"/>
            <a:ext cx="42672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Considering the time spent on the job,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 feel thoroughly familiar with my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taks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And responsibility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53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91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15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077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09600" y="5791200"/>
            <a:ext cx="8077200" cy="914400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= strongly disagree, 2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disagree, 3 = neither agree nor disagree, 4 = agree,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5 = strongly agree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r>
              <a:rPr lang="en-US" sz="3600" dirty="0" smtClean="0"/>
              <a:t> </a:t>
            </a:r>
            <a:r>
              <a:rPr lang="en-US" sz="3600" dirty="0" err="1" smtClean="0"/>
              <a:t>mengatasi</a:t>
            </a:r>
            <a:r>
              <a:rPr lang="en-US" sz="3600" dirty="0" smtClean="0"/>
              <a:t> </a:t>
            </a:r>
            <a:r>
              <a:rPr lang="en-US" sz="3600" dirty="0" err="1" smtClean="0"/>
              <a:t>kekurangan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origin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interval, yang </a:t>
            </a:r>
            <a:r>
              <a:rPr lang="en-US" sz="3600" dirty="0" err="1" smtClean="0"/>
              <a:t>artinya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interval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awal</a:t>
            </a:r>
            <a:r>
              <a:rPr lang="en-US" sz="3600" dirty="0" smtClean="0"/>
              <a:t> </a:t>
            </a:r>
            <a:r>
              <a:rPr lang="en-US" sz="3600" dirty="0" err="1" smtClean="0"/>
              <a:t>nol</a:t>
            </a:r>
            <a:r>
              <a:rPr lang="en-US" sz="3600" dirty="0" smtClean="0"/>
              <a:t>,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</a:t>
            </a:r>
            <a:r>
              <a:rPr lang="en-US" sz="3600" dirty="0" err="1" smtClean="0"/>
              <a:t>ukuran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berarti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r>
              <a:rPr lang="en-US" sz="3600" dirty="0" smtClean="0"/>
              <a:t> </a:t>
            </a:r>
            <a:r>
              <a:rPr lang="en-US" sz="3600" dirty="0" err="1" smtClean="0"/>
              <a:t>biasanya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ketika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pasti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obyektif</a:t>
            </a:r>
            <a:r>
              <a:rPr lang="en-US" sz="3600" dirty="0" smtClean="0"/>
              <a:t> </a:t>
            </a:r>
            <a:r>
              <a:rPr lang="en-US" sz="3600" dirty="0" err="1" smtClean="0"/>
              <a:t>ditentukan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 </a:t>
            </a:r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Skala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22098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Perbedaan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958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150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Jarak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342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2971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Nominal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36576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Ordinal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3434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Interval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50292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Rasio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29718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657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43434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50292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4958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4958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4958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958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7150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7150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7150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7150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9342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9342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342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9342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 </a:t>
            </a:r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Skala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2057400"/>
            <a:ext cx="1828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Ukuran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Pemusatan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2057400"/>
            <a:ext cx="16002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Ukuran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Penyebaran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05600" y="2057400"/>
            <a:ext cx="16764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Uji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Signifikansi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2971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Nominal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36576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Ordinal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3434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Interval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50292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Rasio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29718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Mode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6576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Median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43434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50292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9718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953000" y="36576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Semi inter-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Quartile range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3000" y="43434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Stdev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953000" y="50292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Stdev</a:t>
            </a:r>
            <a:r>
              <a:rPr lang="en-US" sz="1800" dirty="0" smtClean="0"/>
              <a:t> or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Or </a:t>
            </a:r>
            <a:r>
              <a:rPr lang="en-US" sz="1800" dirty="0" err="1" smtClean="0"/>
              <a:t>Covar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705600" y="29718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705600" y="36576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Rank 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corelation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05600" y="43434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Uji</a:t>
            </a:r>
            <a:r>
              <a:rPr lang="en-US" dirty="0" smtClean="0"/>
              <a:t> :  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50292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Uji</a:t>
            </a:r>
            <a:r>
              <a:rPr lang="en-US" dirty="0" smtClean="0"/>
              <a:t> :  t, 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Riset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lvl="1"/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endParaRPr lang="en-US" sz="2400" dirty="0" smtClean="0"/>
          </a:p>
          <a:p>
            <a:pPr lvl="1"/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endParaRPr lang="en-US" sz="2400" dirty="0" smtClean="0"/>
          </a:p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endParaRPr lang="en-US" dirty="0" smtClean="0"/>
          </a:p>
          <a:p>
            <a:pPr lvl="1"/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Ordinal</a:t>
            </a:r>
          </a:p>
          <a:p>
            <a:pPr lvl="1"/>
            <a:r>
              <a:rPr lang="en-US" dirty="0" smtClean="0"/>
              <a:t>Interval</a:t>
            </a:r>
          </a:p>
          <a:p>
            <a:pPr lvl="1"/>
            <a:r>
              <a:rPr lang="en-US" dirty="0" smtClean="0"/>
              <a:t>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Sdr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–nominal, ordinal, interval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Kegunaan Riset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Eksplorasi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Riset</a:t>
            </a: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Pengukuran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075238"/>
          </a:xfrm>
        </p:spPr>
        <p:txBody>
          <a:bodyPr/>
          <a:lstStyle/>
          <a:p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integral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Pengujian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varaibel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Variabel-variabel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semudah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sifat-sifat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Variabel-variabel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diuraikan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dimensi-dimensi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(</a:t>
            </a:r>
            <a:r>
              <a:rPr lang="en-US" sz="2800" dirty="0" err="1" smtClean="0"/>
              <a:t>dioperasionalisasikan</a:t>
            </a:r>
            <a:r>
              <a:rPr lang="en-US" sz="2800" dirty="0" smtClean="0"/>
              <a:t>).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51438"/>
          </a:xfrm>
        </p:spPr>
        <p:txBody>
          <a:bodyPr/>
          <a:lstStyle/>
          <a:p>
            <a:r>
              <a:rPr lang="en-US" sz="2400" dirty="0" err="1" smtClean="0"/>
              <a:t>Mengoperasionalkan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terukur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dilkaukan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menelaahnya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properti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Hirarki</a:t>
            </a:r>
            <a:r>
              <a:rPr lang="en-US" sz="2400" dirty="0" smtClean="0"/>
              <a:t> </a:t>
            </a:r>
            <a:r>
              <a:rPr lang="en-US" sz="2400" dirty="0" err="1" smtClean="0"/>
              <a:t>diturunkan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b="1" dirty="0" smtClean="0"/>
              <a:t>VARIABLES</a:t>
            </a:r>
            <a:r>
              <a:rPr lang="en-US" sz="2400" dirty="0" smtClean="0"/>
              <a:t>, </a:t>
            </a:r>
            <a:r>
              <a:rPr lang="en-US" sz="2400" dirty="0" err="1" smtClean="0"/>
              <a:t>diuraikan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 lvl="2"/>
            <a:r>
              <a:rPr lang="en-US" b="1" dirty="0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lvl="3"/>
            <a:r>
              <a:rPr lang="en-US" sz="2400" b="1" dirty="0" smtClean="0"/>
              <a:t>ELEMEN,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diukur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1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429000" y="1600200"/>
            <a:ext cx="1676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Achievement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Motivation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09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Driven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Work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Unable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Relax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7338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Impatience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ineffectiveness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38800" y="2895600"/>
            <a:ext cx="1371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Seek Moderate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Challenge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Seeks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</a:t>
            </a: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rot="10800000" flipV="1">
            <a:off x="1143000" y="2057400"/>
            <a:ext cx="22860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3"/>
            <a:endCxn id="7" idx="0"/>
          </p:cNvCxnSpPr>
          <p:nvPr/>
        </p:nvCxnSpPr>
        <p:spPr bwMode="auto">
          <a:xfrm rot="5400000">
            <a:off x="2913297" y="2134393"/>
            <a:ext cx="514911" cy="100750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4"/>
            <a:endCxn id="8" idx="0"/>
          </p:cNvCxnSpPr>
          <p:nvPr/>
        </p:nvCxnSpPr>
        <p:spPr bwMode="auto">
          <a:xfrm rot="16200000" flipH="1">
            <a:off x="4171950" y="2609850"/>
            <a:ext cx="381000" cy="1905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5"/>
            <a:endCxn id="9" idx="0"/>
          </p:cNvCxnSpPr>
          <p:nvPr/>
        </p:nvCxnSpPr>
        <p:spPr bwMode="auto">
          <a:xfrm rot="16200000" flipH="1">
            <a:off x="5334793" y="1905792"/>
            <a:ext cx="514911" cy="146470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0" idx="0"/>
          </p:cNvCxnSpPr>
          <p:nvPr/>
        </p:nvCxnSpPr>
        <p:spPr bwMode="auto">
          <a:xfrm>
            <a:off x="5105400" y="2057400"/>
            <a:ext cx="28956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524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Constantly working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Very reluctant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take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time off for anything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4478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1336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Thinks of work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at home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6670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Doesn’t have any hobbies</a:t>
            </a:r>
          </a:p>
        </p:txBody>
      </p:sp>
      <p:cxnSp>
        <p:nvCxnSpPr>
          <p:cNvPr id="28" name="Straight Arrow Connector 27"/>
          <p:cNvCxnSpPr>
            <a:stCxn id="6" idx="2"/>
            <a:endCxn id="21" idx="0"/>
          </p:cNvCxnSpPr>
          <p:nvPr/>
        </p:nvCxnSpPr>
        <p:spPr bwMode="auto">
          <a:xfrm rot="5400000">
            <a:off x="495300" y="3390900"/>
            <a:ext cx="533400" cy="762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6" idx="2"/>
            <a:endCxn id="22" idx="0"/>
          </p:cNvCxnSpPr>
          <p:nvPr/>
        </p:nvCxnSpPr>
        <p:spPr bwMode="auto">
          <a:xfrm rot="5400000">
            <a:off x="819150" y="3714750"/>
            <a:ext cx="533400" cy="114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6" idx="2"/>
            <a:endCxn id="23" idx="0"/>
          </p:cNvCxnSpPr>
          <p:nvPr/>
        </p:nvCxnSpPr>
        <p:spPr bwMode="auto">
          <a:xfrm rot="16200000" flipH="1">
            <a:off x="1143000" y="3505200"/>
            <a:ext cx="533400" cy="5334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traight Arrow Connector 33"/>
          <p:cNvCxnSpPr>
            <a:stCxn id="7" idx="2"/>
            <a:endCxn id="24" idx="0"/>
          </p:cNvCxnSpPr>
          <p:nvPr/>
        </p:nvCxnSpPr>
        <p:spPr bwMode="auto">
          <a:xfrm rot="5400000">
            <a:off x="2247900" y="3619500"/>
            <a:ext cx="533400" cy="304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>
            <a:stCxn id="7" idx="2"/>
            <a:endCxn id="26" idx="0"/>
          </p:cNvCxnSpPr>
          <p:nvPr/>
        </p:nvCxnSpPr>
        <p:spPr bwMode="auto">
          <a:xfrm rot="16200000" flipH="1">
            <a:off x="2514600" y="3657600"/>
            <a:ext cx="533400" cy="2286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733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Swears under one’s breath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when small mistake occur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495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Doesn’t like to work with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slow or inefficient people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stCxn id="8" idx="2"/>
            <a:endCxn id="38" idx="0"/>
          </p:cNvCxnSpPr>
          <p:nvPr/>
        </p:nvCxnSpPr>
        <p:spPr bwMode="auto">
          <a:xfrm rot="5400000">
            <a:off x="4000500" y="3581400"/>
            <a:ext cx="533400" cy="381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8" idx="2"/>
            <a:endCxn id="39" idx="0"/>
          </p:cNvCxnSpPr>
          <p:nvPr/>
        </p:nvCxnSpPr>
        <p:spPr bwMode="auto">
          <a:xfrm rot="16200000" flipH="1">
            <a:off x="4381500" y="3581400"/>
            <a:ext cx="533400" cy="381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55626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Opts to do challenging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rather than a routine job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246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Opts to taker moderate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rather than overwhelming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152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Ask for feedback on how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the job has been done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 impatient for immediate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feedback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9" idx="2"/>
            <a:endCxn id="44" idx="0"/>
          </p:cNvCxnSpPr>
          <p:nvPr/>
        </p:nvCxnSpPr>
        <p:spPr bwMode="auto">
          <a:xfrm rot="5400000">
            <a:off x="5848350" y="3562350"/>
            <a:ext cx="533400" cy="419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>
            <a:stCxn id="9" idx="2"/>
            <a:endCxn id="45" idx="0"/>
          </p:cNvCxnSpPr>
          <p:nvPr/>
        </p:nvCxnSpPr>
        <p:spPr bwMode="auto">
          <a:xfrm rot="16200000" flipH="1">
            <a:off x="6229350" y="3600450"/>
            <a:ext cx="533400" cy="3429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10" idx="2"/>
            <a:endCxn id="46" idx="0"/>
          </p:cNvCxnSpPr>
          <p:nvPr/>
        </p:nvCxnSpPr>
        <p:spPr bwMode="auto">
          <a:xfrm rot="5400000">
            <a:off x="7562850" y="3600450"/>
            <a:ext cx="533400" cy="3429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0" idx="2"/>
            <a:endCxn id="47" idx="0"/>
          </p:cNvCxnSpPr>
          <p:nvPr/>
        </p:nvCxnSpPr>
        <p:spPr bwMode="auto">
          <a:xfrm rot="16200000" flipH="1">
            <a:off x="7943850" y="3562350"/>
            <a:ext cx="533400" cy="419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2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429000" y="1600200"/>
            <a:ext cx="1676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Learning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38200" y="28956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Understanding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Retention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(Recall)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Application</a:t>
            </a: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rot="10800000" flipV="1">
            <a:off x="1638300" y="2057400"/>
            <a:ext cx="17907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4"/>
            <a:endCxn id="8" idx="0"/>
          </p:cNvCxnSpPr>
          <p:nvPr/>
        </p:nvCxnSpPr>
        <p:spPr bwMode="auto">
          <a:xfrm rot="16200000" flipH="1">
            <a:off x="4133850" y="2647950"/>
            <a:ext cx="381000" cy="114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0" idx="0"/>
          </p:cNvCxnSpPr>
          <p:nvPr/>
        </p:nvCxnSpPr>
        <p:spPr bwMode="auto">
          <a:xfrm>
            <a:off x="5105400" y="2057400"/>
            <a:ext cx="23241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62000" y="4038600"/>
            <a:ext cx="838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Answer question correctly</a:t>
            </a:r>
          </a:p>
        </p:txBody>
      </p:sp>
      <p:cxnSp>
        <p:nvCxnSpPr>
          <p:cNvPr id="30" name="Straight Arrow Connector 29"/>
          <p:cNvCxnSpPr>
            <a:stCxn id="6" idx="2"/>
            <a:endCxn id="22" idx="0"/>
          </p:cNvCxnSpPr>
          <p:nvPr/>
        </p:nvCxnSpPr>
        <p:spPr bwMode="auto">
          <a:xfrm rot="5400000">
            <a:off x="1143000" y="3543300"/>
            <a:ext cx="533400" cy="457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962400" y="4038600"/>
            <a:ext cx="9144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Recall material after some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Lapse of time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stCxn id="8" idx="2"/>
            <a:endCxn id="38" idx="0"/>
          </p:cNvCxnSpPr>
          <p:nvPr/>
        </p:nvCxnSpPr>
        <p:spPr bwMode="auto">
          <a:xfrm rot="16200000" flipH="1">
            <a:off x="4133850" y="3752850"/>
            <a:ext cx="53340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6096000" y="4038600"/>
            <a:ext cx="11430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Solve problems applying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concepts understood 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recalled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91400" y="4038600"/>
            <a:ext cx="1066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Integrate with other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Relevant material</a:t>
            </a:r>
          </a:p>
        </p:txBody>
      </p:sp>
      <p:cxnSp>
        <p:nvCxnSpPr>
          <p:cNvPr id="53" name="Straight Arrow Connector 52"/>
          <p:cNvCxnSpPr>
            <a:stCxn id="10" idx="2"/>
            <a:endCxn id="46" idx="0"/>
          </p:cNvCxnSpPr>
          <p:nvPr/>
        </p:nvCxnSpPr>
        <p:spPr bwMode="auto">
          <a:xfrm rot="5400000">
            <a:off x="6781800" y="3390900"/>
            <a:ext cx="533400" cy="762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0" idx="2"/>
            <a:endCxn id="47" idx="0"/>
          </p:cNvCxnSpPr>
          <p:nvPr/>
        </p:nvCxnSpPr>
        <p:spPr bwMode="auto">
          <a:xfrm rot="16200000" flipH="1">
            <a:off x="7410450" y="3524250"/>
            <a:ext cx="533400" cy="495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1752600" y="4038600"/>
            <a:ext cx="9144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Give appropriate examples</a:t>
            </a:r>
          </a:p>
        </p:txBody>
      </p:sp>
      <p:cxnSp>
        <p:nvCxnSpPr>
          <p:cNvPr id="67" name="Straight Arrow Connector 66"/>
          <p:cNvCxnSpPr>
            <a:stCxn id="6" idx="2"/>
            <a:endCxn id="50" idx="0"/>
          </p:cNvCxnSpPr>
          <p:nvPr/>
        </p:nvCxnSpPr>
        <p:spPr bwMode="auto">
          <a:xfrm rot="16200000" flipH="1">
            <a:off x="1657350" y="3486150"/>
            <a:ext cx="533400" cy="5715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1138</TotalTime>
  <Words>919</Words>
  <Application>Microsoft Office PowerPoint</Application>
  <PresentationFormat>On-screen Show (4:3)</PresentationFormat>
  <Paragraphs>279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concept038</vt:lpstr>
      <vt:lpstr>Bahan Kuliah Seminar Konsentrasi</vt:lpstr>
      <vt:lpstr>Proses Riset </vt:lpstr>
      <vt:lpstr>Topik Bahasan</vt:lpstr>
      <vt:lpstr>Tujuan Pembelajaran</vt:lpstr>
      <vt:lpstr>Rancangan Riset</vt:lpstr>
      <vt:lpstr>Pengukuran Variabel</vt:lpstr>
      <vt:lpstr>Definisi Operasional</vt:lpstr>
      <vt:lpstr>Contoh 1 :</vt:lpstr>
      <vt:lpstr>Contoh 2 :</vt:lpstr>
      <vt:lpstr>Skala</vt:lpstr>
      <vt:lpstr>Skala Nominal</vt:lpstr>
      <vt:lpstr>Contoh :</vt:lpstr>
      <vt:lpstr>Skala Ordinal</vt:lpstr>
      <vt:lpstr>Contoh :</vt:lpstr>
      <vt:lpstr>Skala Interval</vt:lpstr>
      <vt:lpstr>Contoh : </vt:lpstr>
      <vt:lpstr>Skala Ratio</vt:lpstr>
      <vt:lpstr>Karakteristik  Skala</vt:lpstr>
      <vt:lpstr>Karakteristik  Skala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85</cp:revision>
  <dcterms:created xsi:type="dcterms:W3CDTF">2007-01-04T07:20:48Z</dcterms:created>
  <dcterms:modified xsi:type="dcterms:W3CDTF">2016-11-19T03:49:55Z</dcterms:modified>
</cp:coreProperties>
</file>