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4" r:id="rId3"/>
    <p:sldId id="265" r:id="rId4"/>
    <p:sldId id="267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216"/>
  </p:normalViewPr>
  <p:slideViewPr>
    <p:cSldViewPr snapToGrid="0" snapToObjects="1">
      <p:cViewPr varScale="1">
        <p:scale>
          <a:sx n="56" d="100"/>
          <a:sy n="5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A148F-9F22-AC41-BF0F-E36105ABFC3F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BE98-54F9-094E-AEF7-F5B9F45C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20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443AD5-7A83-C14E-A759-CD83BD09D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B6E90-665F-554B-8116-AEFDE77A239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140E3DDF-600D-EC47-B8C4-9521FB5B62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A0C3497-B244-3A49-B1EB-8B81A23E1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02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4B283C-CCFD-6F4C-8E32-BDA17A424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5A528B-CFA8-BA49-95E0-5DABA4A73EB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35E57A06-9E1A-864B-97C4-D3526C7AEC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FE88C61-C0E0-2845-BBC8-F3C288FCE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1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1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3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5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2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5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6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8019-6A5F-974E-9D96-66DB4A59C30D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92FC-8B9E-614B-B668-8E4F0297B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obsstudies.org/wp-content/uploads/2017/01/regression_discontinuity_all_comments-1.pdf" TargetMode="External"/><Relationship Id="rId3" Type="http://schemas.openxmlformats.org/officeDocument/2006/relationships/hyperlink" Target="http://www.bwgriffin.com/gsu/courses/edur7130/readings/CausalComparative_1.pdf" TargetMode="External"/><Relationship Id="rId7" Type="http://schemas.openxmlformats.org/officeDocument/2006/relationships/hyperlink" Target="http://www.ajbasweb.com/old/ajbas/2016/August/24-27.pdf" TargetMode="External"/><Relationship Id="rId2" Type="http://schemas.openxmlformats.org/officeDocument/2006/relationships/hyperlink" Target="https://files.eric.ed.gov/fulltext/EJ72847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restoftherain.net/uploads/3/5/8/2/3582998/aquil_f._bayyan.pdf" TargetMode="External"/><Relationship Id="rId5" Type="http://schemas.openxmlformats.org/officeDocument/2006/relationships/hyperlink" Target="http://citeseerx.ist.psu.edu/viewdoc/download?doi=10.1.1.5.9594&amp;rep=rep1&amp;type=pdf" TargetMode="External"/><Relationship Id="rId4" Type="http://schemas.openxmlformats.org/officeDocument/2006/relationships/hyperlink" Target="https://digitalcommons.andrews.edu/cgi/viewcontent.cgi?article=2528&amp;context=dissertations" TargetMode="External"/><Relationship Id="rId9" Type="http://schemas.openxmlformats.org/officeDocument/2006/relationships/hyperlink" Target="http://ajbmr.com/articlepdf/ajbmr_v01n02_0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Ex-post facto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Murni Ramli</a:t>
            </a:r>
          </a:p>
          <a:p>
            <a:r>
              <a:rPr lang="en-US" dirty="0"/>
              <a:t>MK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Pendidikan</a:t>
            </a:r>
          </a:p>
          <a:p>
            <a:r>
              <a:rPr lang="en-US" dirty="0"/>
              <a:t>Prodi S2 Pendidikan </a:t>
            </a:r>
            <a:r>
              <a:rPr lang="en-US" dirty="0" err="1"/>
              <a:t>Biologi</a:t>
            </a:r>
            <a:r>
              <a:rPr lang="en-US" dirty="0"/>
              <a:t> </a:t>
            </a:r>
          </a:p>
          <a:p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Sebelas</a:t>
            </a:r>
            <a:r>
              <a:rPr lang="en-US" dirty="0"/>
              <a:t> </a:t>
            </a:r>
            <a:r>
              <a:rPr lang="en-US" dirty="0" err="1"/>
              <a:t>Maret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3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0297-905D-3548-A837-3E92ABF2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Validity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0D8C6-D787-304B-B0F7-3C93267C4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/>
              <a:t>Ada </a:t>
            </a:r>
            <a:r>
              <a:rPr lang="en-US" altLang="en-US" sz="3200" dirty="0" err="1"/>
              <a:t>dua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kelemahan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dalam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riset</a:t>
            </a:r>
            <a:r>
              <a:rPr lang="en-US" altLang="en-US" sz="3200" dirty="0"/>
              <a:t> :</a:t>
            </a:r>
          </a:p>
          <a:p>
            <a:pPr lvl="1"/>
            <a:r>
              <a:rPr lang="en-US" altLang="en-US" sz="3200" dirty="0" err="1"/>
              <a:t>Kurangnya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pengacakan</a:t>
            </a:r>
            <a:endParaRPr lang="en-US" altLang="en-US" sz="3200" dirty="0"/>
          </a:p>
          <a:p>
            <a:pPr lvl="1"/>
            <a:r>
              <a:rPr lang="en-US" altLang="en-US" sz="3200" dirty="0" err="1"/>
              <a:t>Ketidakmampuan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memanipulasi</a:t>
            </a:r>
            <a:r>
              <a:rPr lang="en-US" altLang="en-US" sz="3200" dirty="0"/>
              <a:t> independent variable</a:t>
            </a:r>
          </a:p>
          <a:p>
            <a:r>
              <a:rPr lang="en-US" altLang="en-US" sz="3200" dirty="0" err="1"/>
              <a:t>Ancaman</a:t>
            </a:r>
            <a:r>
              <a:rPr lang="en-US" altLang="en-US" sz="3200" dirty="0"/>
              <a:t>:</a:t>
            </a:r>
          </a:p>
          <a:p>
            <a:pPr lvl="1"/>
            <a:r>
              <a:rPr lang="en-US" altLang="en-US" sz="3200" dirty="0" err="1"/>
              <a:t>Seringkali</a:t>
            </a:r>
            <a:r>
              <a:rPr lang="en-US" altLang="en-US" sz="3200" dirty="0"/>
              <a:t> subject </a:t>
            </a:r>
            <a:r>
              <a:rPr lang="en-US" altLang="en-US" sz="3200" dirty="0" err="1"/>
              <a:t>menjadi</a:t>
            </a:r>
            <a:r>
              <a:rPr lang="en-US" altLang="en-US" sz="3200" dirty="0"/>
              <a:t> bias</a:t>
            </a:r>
          </a:p>
          <a:p>
            <a:pPr lvl="1"/>
            <a:r>
              <a:rPr lang="en-US" altLang="en-US" sz="3200" dirty="0" err="1"/>
              <a:t>Lokasi</a:t>
            </a:r>
            <a:endParaRPr lang="en-US" altLang="en-US" sz="3200" dirty="0"/>
          </a:p>
          <a:p>
            <a:pPr lvl="1"/>
            <a:r>
              <a:rPr lang="en-US" altLang="en-US" sz="3200" dirty="0" err="1"/>
              <a:t>Instrumentasi</a:t>
            </a:r>
            <a:endParaRPr lang="en-US" altLang="en-US" sz="3200" dirty="0"/>
          </a:p>
          <a:p>
            <a:pPr lvl="1"/>
            <a:r>
              <a:rPr lang="en-US" altLang="en-US" sz="3200" dirty="0" err="1"/>
              <a:t>Kehilangan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subjek</a:t>
            </a:r>
            <a:r>
              <a:rPr lang="en-US" altLang="en-US" sz="3200" dirty="0"/>
              <a:t> </a:t>
            </a:r>
            <a:r>
              <a:rPr lang="en-US" altLang="en-US" sz="3200" dirty="0">
                <a:sym typeface="Wingdings" pitchFamily="2" charset="2"/>
              </a:rPr>
              <a:t> </a:t>
            </a:r>
            <a:r>
              <a:rPr lang="en-US" altLang="en-US" sz="3200" dirty="0" err="1">
                <a:sym typeface="Wingdings" pitchFamily="2" charset="2"/>
              </a:rPr>
              <a:t>karena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alasan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tertentu</a:t>
            </a:r>
            <a:r>
              <a:rPr lang="en-US" altLang="en-US" sz="3200" dirty="0">
                <a:sym typeface="Wingdings" pitchFamily="2" charset="2"/>
              </a:rPr>
              <a:t>, </a:t>
            </a:r>
            <a:r>
              <a:rPr lang="en-US" altLang="en-US" sz="3200" dirty="0" err="1">
                <a:sym typeface="Wingdings" pitchFamily="2" charset="2"/>
              </a:rPr>
              <a:t>subjek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mundur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sebagai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partisipan</a:t>
            </a:r>
            <a:r>
              <a:rPr lang="en-US" altLang="en-US" sz="3200" dirty="0">
                <a:sym typeface="Wingdings" pitchFamily="2" charset="2"/>
              </a:rPr>
              <a:t> </a:t>
            </a:r>
            <a:r>
              <a:rPr lang="en-US" altLang="en-US" sz="3200" dirty="0" err="1">
                <a:sym typeface="Wingdings" pitchFamily="2" charset="2"/>
              </a:rPr>
              <a:t>riset</a:t>
            </a:r>
            <a:endParaRPr lang="en-US" alt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6075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AFA9-04C1-8D43-8710-99B798862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DDB0-EF4E-EF41-AE29-568DFE261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Buat</a:t>
            </a:r>
            <a:r>
              <a:rPr lang="en-US" altLang="en-US" sz="3200" dirty="0"/>
              <a:t> frequency polygons.</a:t>
            </a:r>
          </a:p>
          <a:p>
            <a:r>
              <a:rPr lang="en-US" altLang="en-US" sz="3200" dirty="0"/>
              <a:t>Means and standard deviations (</a:t>
            </a:r>
            <a:r>
              <a:rPr lang="en-US" altLang="en-US" sz="3200" dirty="0" err="1"/>
              <a:t>jika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variabelnya</a:t>
            </a:r>
            <a:r>
              <a:rPr lang="en-US" altLang="en-US" sz="3200" dirty="0"/>
              <a:t> quantitative)</a:t>
            </a:r>
          </a:p>
          <a:p>
            <a:r>
              <a:rPr lang="en-US" altLang="en-US" sz="3200" dirty="0"/>
              <a:t>T-test for differences between means.</a:t>
            </a:r>
          </a:p>
          <a:p>
            <a:r>
              <a:rPr lang="en-US" altLang="en-US" sz="3200" dirty="0"/>
              <a:t>Analysis of covariance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5449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3438E4D-2515-844C-8E9A-A69782D5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diperhatikan</a:t>
            </a:r>
            <a:endParaRPr lang="en-US" altLang="en-US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E4F0B47-348C-EB4C-9B44-9A60F0924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err="1"/>
              <a:t>Peneliti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perlu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mengingat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bahwa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menunjukkan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hubungan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dua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varibel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meskipun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hubungan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tersebut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sangat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kuat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tidak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membuktikan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bahwa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satu</a:t>
            </a:r>
            <a:r>
              <a:rPr lang="en-US" altLang="en-US" sz="3600" dirty="0"/>
              <a:t> variable </a:t>
            </a:r>
            <a:r>
              <a:rPr lang="en-US" altLang="en-US" sz="3600" dirty="0" err="1"/>
              <a:t>menyebabkan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perubahan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pada</a:t>
            </a:r>
            <a:r>
              <a:rPr lang="en-US" altLang="en-US" sz="3600" dirty="0"/>
              <a:t> variable yang lain </a:t>
            </a:r>
            <a:r>
              <a:rPr lang="en-US" altLang="en-US" sz="3600" dirty="0" err="1"/>
              <a:t>pada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riset</a:t>
            </a:r>
            <a:r>
              <a:rPr lang="en-US" altLang="en-US" sz="3600" dirty="0"/>
              <a:t> ex post facto</a:t>
            </a:r>
          </a:p>
        </p:txBody>
      </p:sp>
    </p:spTree>
    <p:extLst>
      <p:ext uri="{BB962C8B-B14F-4D97-AF65-F5344CB8AC3E}">
        <p14:creationId xmlns:p14="http://schemas.microsoft.com/office/powerpoint/2010/main" val="2929878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25E31C4-9053-1149-AD2B-BCF962166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Kelemahan</a:t>
            </a:r>
            <a:r>
              <a:rPr lang="en-US" altLang="en-US" dirty="0"/>
              <a:t> Ex post facto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8AD042E-E873-074F-913A-1BAF995FE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4000" dirty="0" err="1"/>
              <a:t>Harus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ada</a:t>
            </a:r>
            <a:r>
              <a:rPr lang="en-US" altLang="en-US" sz="4000" dirty="0"/>
              <a:t> “pre-existing” independent variable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/>
              <a:t>semester, gender, agama, </a:t>
            </a:r>
            <a:r>
              <a:rPr lang="en-US" altLang="en-US" sz="4000" dirty="0" err="1"/>
              <a:t>dll</a:t>
            </a:r>
            <a:r>
              <a:rPr lang="en-US" altLang="en-US" sz="40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4000" dirty="0" err="1"/>
              <a:t>Harus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ada</a:t>
            </a:r>
            <a:r>
              <a:rPr lang="en-US" altLang="en-US" sz="4000" dirty="0"/>
              <a:t> variable-variable yang </a:t>
            </a:r>
            <a:r>
              <a:rPr lang="en-US" altLang="en-US" sz="4000" dirty="0" err="1"/>
              <a:t>bisa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dimanipulasi</a:t>
            </a:r>
            <a:endParaRPr lang="en-US" altLang="en-US" sz="4000" dirty="0"/>
          </a:p>
          <a:p>
            <a:pPr lvl="1">
              <a:lnSpc>
                <a:spcPct val="90000"/>
              </a:lnSpc>
            </a:pPr>
            <a:r>
              <a:rPr lang="en-US" altLang="en-US" sz="4000" dirty="0"/>
              <a:t>Panjang </a:t>
            </a:r>
            <a:r>
              <a:rPr lang="en-US" altLang="en-US" sz="4000" dirty="0" err="1"/>
              <a:t>sesi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penelitian</a:t>
            </a:r>
            <a:r>
              <a:rPr lang="en-US" altLang="en-US" sz="4000" dirty="0"/>
              <a:t>, Teknik </a:t>
            </a:r>
            <a:r>
              <a:rPr lang="en-US" altLang="en-US" sz="4000" dirty="0" err="1"/>
              <a:t>pembelajaran</a:t>
            </a:r>
            <a:r>
              <a:rPr lang="en-US" altLang="en-US" sz="4000" dirty="0"/>
              <a:t>, </a:t>
            </a:r>
            <a:r>
              <a:rPr lang="en-US" altLang="en-US" sz="4000" dirty="0" err="1"/>
              <a:t>dll</a:t>
            </a:r>
            <a:endParaRPr lang="en-US" altLang="en-US" sz="40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1514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8FE0D09-9FEE-344D-90FD-904956F27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Contoh</a:t>
            </a:r>
            <a:endParaRPr lang="en-US" altLang="en-US" dirty="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9C8356D-AE0B-784E-94B5-7B43467E6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err="1"/>
              <a:t>Eksplorasi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dampak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disebabkan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karena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menjadi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anggota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kelompok</a:t>
            </a:r>
            <a:r>
              <a:rPr lang="en-US" altLang="en-US" sz="3200" dirty="0"/>
              <a:t> DV</a:t>
            </a:r>
          </a:p>
          <a:p>
            <a:pPr lvl="1"/>
            <a:r>
              <a:rPr lang="en-US" altLang="en-US" sz="3200" dirty="0"/>
              <a:t>Question: </a:t>
            </a:r>
            <a:r>
              <a:rPr lang="en-US" altLang="en-US" sz="3200" dirty="0" err="1"/>
              <a:t>Apa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perbedaan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kemampuan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disebabkan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oleh</a:t>
            </a:r>
            <a:r>
              <a:rPr lang="en-US" altLang="en-US" sz="3200" dirty="0"/>
              <a:t> gender?</a:t>
            </a:r>
          </a:p>
          <a:p>
            <a:pPr lvl="1"/>
            <a:r>
              <a:rPr lang="en-US" altLang="en-US" sz="3200" dirty="0"/>
              <a:t>Hypothesis: </a:t>
            </a:r>
            <a:r>
              <a:rPr lang="en-US" altLang="en-US" sz="3200" dirty="0" err="1"/>
              <a:t>Perempuan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memiliki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kemampuan</a:t>
            </a:r>
            <a:r>
              <a:rPr lang="en-US" altLang="en-US" sz="3200" dirty="0"/>
              <a:t> linguistic yang </a:t>
            </a:r>
            <a:r>
              <a:rPr lang="en-US" altLang="en-US" sz="3200" dirty="0" err="1"/>
              <a:t>lebih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daripada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pria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303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5B20902-66A8-0443-83D0-1B5DB3BB4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Contoh</a:t>
            </a:r>
            <a:r>
              <a:rPr lang="en-US" altLang="en-US" dirty="0"/>
              <a:t>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7E859D7-7107-7A45-9CDD-A0C0D9D70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err="1"/>
              <a:t>Explorasi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penyebab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keanggotaan</a:t>
            </a:r>
            <a:r>
              <a:rPr lang="en-US" altLang="en-US" sz="3600" dirty="0"/>
              <a:t> (Exploration of causes of group membership).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/>
              <a:t>Question: </a:t>
            </a:r>
            <a:r>
              <a:rPr lang="en-US" altLang="en-US" sz="3600" dirty="0" err="1"/>
              <a:t>Apa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menyebabkan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anggota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bergabung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gang? </a:t>
            </a:r>
          </a:p>
          <a:p>
            <a:pPr lvl="1">
              <a:lnSpc>
                <a:spcPct val="90000"/>
              </a:lnSpc>
            </a:pPr>
            <a:r>
              <a:rPr lang="en-US" altLang="en-US" sz="3600" dirty="0"/>
              <a:t>Hypothesis: </a:t>
            </a:r>
            <a:r>
              <a:rPr lang="en-US" altLang="en-US" sz="3600" dirty="0" err="1"/>
              <a:t>Individu-individu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menjadi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anggota</a:t>
            </a:r>
            <a:r>
              <a:rPr lang="en-US" altLang="en-US" sz="3600" dirty="0"/>
              <a:t> gang </a:t>
            </a:r>
            <a:r>
              <a:rPr lang="en-US" altLang="en-US" sz="3600" dirty="0" err="1"/>
              <a:t>memiliki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agresivitas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dibandingkan</a:t>
            </a:r>
            <a:r>
              <a:rPr lang="en-US" altLang="en-US" sz="3600" dirty="0"/>
              <a:t> individu2 yang </a:t>
            </a:r>
            <a:r>
              <a:rPr lang="en-US" altLang="en-US" sz="3600" dirty="0" err="1"/>
              <a:t>bukan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anggota</a:t>
            </a:r>
            <a:r>
              <a:rPr lang="en-US" altLang="en-US" sz="3600" dirty="0"/>
              <a:t> gang</a:t>
            </a:r>
          </a:p>
        </p:txBody>
      </p:sp>
    </p:spTree>
    <p:extLst>
      <p:ext uri="{BB962C8B-B14F-4D97-AF65-F5344CB8AC3E}">
        <p14:creationId xmlns:p14="http://schemas.microsoft.com/office/powerpoint/2010/main" val="593417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0E9A50F-3259-EF45-A015-40BA5949B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Contoh</a:t>
            </a:r>
            <a:endParaRPr lang="en-US" altLang="en-US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306617D-8EBF-BF4D-A2BD-0C5FECC03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err="1"/>
              <a:t>Explorasi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konsekuensi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intervensi</a:t>
            </a:r>
            <a:endParaRPr lang="en-US" altLang="en-US" sz="3600" dirty="0"/>
          </a:p>
          <a:p>
            <a:pPr lvl="1"/>
            <a:r>
              <a:rPr lang="en-US" altLang="en-US" sz="3600" dirty="0"/>
              <a:t>Question: </a:t>
            </a:r>
            <a:r>
              <a:rPr lang="en-US" altLang="en-US" sz="3600" dirty="0" err="1"/>
              <a:t>Bagaimana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reaksi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siswa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diajar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metode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inkuiri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terhadap</a:t>
            </a:r>
            <a:r>
              <a:rPr lang="en-US" altLang="en-US" sz="3600" dirty="0"/>
              <a:t> propaganda</a:t>
            </a:r>
          </a:p>
          <a:p>
            <a:pPr lvl="1"/>
            <a:r>
              <a:rPr lang="en-US" altLang="en-US" sz="3600" dirty="0"/>
              <a:t>Hypothesis: </a:t>
            </a:r>
            <a:r>
              <a:rPr lang="en-US" altLang="en-US" sz="3600" dirty="0" err="1"/>
              <a:t>Siswa-siswa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diajar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metode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inkuiri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lebih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kritis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terhadap</a:t>
            </a:r>
            <a:r>
              <a:rPr lang="en-US" altLang="en-US" sz="3600" dirty="0"/>
              <a:t> propaganda </a:t>
            </a:r>
            <a:r>
              <a:rPr lang="en-US" altLang="en-US" sz="3600" dirty="0" err="1"/>
              <a:t>dibandingkan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diajar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metode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ceramah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36962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8BB2B74-C543-584B-96AA-2D2169EA0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26415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Tugas</a:t>
            </a:r>
            <a:endParaRPr lang="en-US" altLang="en-US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D4F2219-D24E-F44F-8CE0-6BB14E7C6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51560"/>
            <a:ext cx="10515600" cy="55092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2"/>
              </a:rPr>
              <a:t>A Comparison of Urban Teacher Characteristics for Student Interns Placed in Different Urban School Settings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3"/>
              </a:rPr>
              <a:t>Classroom Behavior of Good and Poor Readers</a:t>
            </a:r>
            <a:endParaRPr lang="en-ID" sz="2000" u="sng" dirty="0">
              <a:hlinkClick r:id="rId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4"/>
              </a:rPr>
              <a:t>An Ex Post Facto Study on the Relationship Between Self-Reported Peer-to-Peer Mentoring Experiences and Instructor Confidence, Institutional Loyalty, and Student Satisfaction among Part-Time Instructors 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5"/>
              </a:rPr>
              <a:t>An Ex-Post Facto Study of First Generation Students 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6"/>
              </a:rPr>
              <a:t>ONE-TO-ONE MOBILE TECHNOLOGY AND STANDARDIZED TESTING: A QUANTITATIVE EX POST FACTO STUDY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r>
              <a:rPr lang="en-ID" sz="2000" b="1" dirty="0">
                <a:hlinkClick r:id="rId7"/>
              </a:rPr>
              <a:t>Influence of Self-Efficacy on Students’ Academic Achievement among Secondary School Students in Anambra State, Nigeria </a:t>
            </a:r>
            <a:endParaRPr lang="en-ID" sz="2000" b="1" dirty="0"/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8"/>
              </a:rPr>
              <a:t>Regression-Discontinuity Analysis: An Alternative to the Ex-Post Facto Experiment 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r>
              <a:rPr lang="en-ID" sz="2000" dirty="0">
                <a:hlinkClick r:id="rId9"/>
              </a:rPr>
              <a:t>EXAMINATION OF THE EFFECTS OF COST SHARING POLICY ON SCIENCE AND TECHNOLOGY EDUCATION AND TRAINING IN KENYA NATIONAL POLYTECHNICS </a:t>
            </a:r>
            <a:endParaRPr lang="en-ID" sz="2000" dirty="0"/>
          </a:p>
          <a:p>
            <a:pPr marL="514350" indent="-514350">
              <a:buFont typeface="+mj-lt"/>
              <a:buAutoNum type="arabicPeriod"/>
            </a:pPr>
            <a:endParaRPr lang="en-ID" sz="2000" dirty="0"/>
          </a:p>
          <a:p>
            <a:pPr marL="514350" indent="-514350">
              <a:buFont typeface="+mj-lt"/>
              <a:buAutoNum type="arabicPeriod"/>
            </a:pPr>
            <a:endParaRPr lang="en-ID" sz="2000" dirty="0"/>
          </a:p>
          <a:p>
            <a:pPr marL="0" indent="0">
              <a:buNone/>
            </a:pPr>
            <a:br>
              <a:rPr lang="en-ID" sz="2000" dirty="0"/>
            </a:br>
            <a:endParaRPr lang="en-ID" sz="2000" dirty="0"/>
          </a:p>
          <a:p>
            <a:endParaRPr lang="en-ID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4800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79813-9770-6E49-B6A3-D81E5A54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22A8B-7594-A645-A5C4-E39D63BD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ex-post facto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paper </a:t>
            </a:r>
            <a:r>
              <a:rPr lang="en-US" dirty="0" err="1"/>
              <a:t>riset</a:t>
            </a:r>
            <a:r>
              <a:rPr lang="en-US" dirty="0"/>
              <a:t> ex post facto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ex post facto</a:t>
            </a:r>
          </a:p>
        </p:txBody>
      </p:sp>
    </p:spTree>
    <p:extLst>
      <p:ext uri="{BB962C8B-B14F-4D97-AF65-F5344CB8AC3E}">
        <p14:creationId xmlns:p14="http://schemas.microsoft.com/office/powerpoint/2010/main" val="26331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D012-63A9-3F42-8F68-2DF7F88B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Terminologi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307B-9CB5-BA45-853A-54CED6AC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Ex-post </a:t>
            </a:r>
            <a:r>
              <a:rPr lang="en-US" dirty="0" err="1"/>
              <a:t>fcato</a:t>
            </a:r>
            <a:r>
              <a:rPr lang="en-US" dirty="0"/>
              <a:t> = Causal-Comparative</a:t>
            </a:r>
          </a:p>
          <a:p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non experimental design</a:t>
            </a:r>
          </a:p>
        </p:txBody>
      </p:sp>
    </p:spTree>
    <p:extLst>
      <p:ext uri="{BB962C8B-B14F-4D97-AF65-F5344CB8AC3E}">
        <p14:creationId xmlns:p14="http://schemas.microsoft.com/office/powerpoint/2010/main" val="261852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3A94-9110-3B44-B950-4ECFE7D2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Non-experimental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1C29F-C886-F148-A1ED-748BECFA8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Descriptive: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sesuatu</a:t>
            </a:r>
            <a:endParaRPr lang="en-US" altLang="en-US" dirty="0"/>
          </a:p>
          <a:p>
            <a:r>
              <a:rPr lang="en-US" dirty="0"/>
              <a:t>Comparative: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altLang="en-US" dirty="0"/>
          </a:p>
          <a:p>
            <a:r>
              <a:rPr lang="en-US" dirty="0"/>
              <a:t>Correlational: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variable </a:t>
            </a:r>
          </a:p>
          <a:p>
            <a:r>
              <a:rPr lang="en-US" dirty="0">
                <a:solidFill>
                  <a:srgbClr val="FF0000"/>
                </a:solidFill>
              </a:rPr>
              <a:t>Ex-post facto</a:t>
            </a:r>
            <a:r>
              <a:rPr lang="en-US" dirty="0"/>
              <a:t>: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variable yang </a:t>
            </a:r>
            <a:r>
              <a:rPr lang="en-US" dirty="0" err="1"/>
              <a:t>berkorelasi</a:t>
            </a:r>
            <a:r>
              <a:rPr lang="en-US" dirty="0"/>
              <a:t> yang </a:t>
            </a:r>
            <a:r>
              <a:rPr lang="en-US" dirty="0" err="1"/>
              <a:t>dikontrol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3ED62-DA4C-7742-BB37-3051770B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Ex post facto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D406-EEA2-8141-A6D9-38EA9B20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SEBAB AKIBAT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dependet</a:t>
            </a:r>
            <a:r>
              <a:rPr lang="en-US" dirty="0"/>
              <a:t> variable (DV) </a:t>
            </a:r>
            <a:r>
              <a:rPr lang="en-US" dirty="0" err="1"/>
              <a:t>dan</a:t>
            </a:r>
            <a:r>
              <a:rPr lang="en-US" dirty="0"/>
              <a:t> independent variable (IV)</a:t>
            </a:r>
          </a:p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DV </a:t>
            </a:r>
            <a:r>
              <a:rPr lang="en-US" dirty="0" err="1"/>
              <a:t>dan</a:t>
            </a:r>
            <a:r>
              <a:rPr lang="en-US" dirty="0"/>
              <a:t> IV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diasumsikan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IV</a:t>
            </a:r>
          </a:p>
          <a:p>
            <a:pPr marL="328613" indent="-328613">
              <a:spcBef>
                <a:spcPct val="0"/>
              </a:spcBef>
              <a:tabLst>
                <a:tab pos="338138" algn="l"/>
              </a:tabLst>
            </a:pP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kondisi</a:t>
            </a:r>
            <a:r>
              <a:rPr lang="en-US" altLang="en-US" dirty="0"/>
              <a:t> di mana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eksperimen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pemberian</a:t>
            </a:r>
            <a:r>
              <a:rPr lang="en-US" altLang="en-US" dirty="0"/>
              <a:t> </a:t>
            </a:r>
            <a:r>
              <a:rPr lang="en-US" altLang="en-US" dirty="0" err="1"/>
              <a:t>perlakuan</a:t>
            </a:r>
            <a:r>
              <a:rPr lang="en-US" altLang="en-US" dirty="0"/>
              <a:t> </a:t>
            </a:r>
            <a:r>
              <a:rPr lang="en-US" altLang="en-US" dirty="0" err="1"/>
              <a:t>untk</a:t>
            </a:r>
            <a:r>
              <a:rPr lang="en-US" altLang="en-US" dirty="0"/>
              <a:t> </a:t>
            </a:r>
            <a:r>
              <a:rPr lang="en-US" altLang="en-US" dirty="0" err="1"/>
              <a:t>menentukan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tidaknya</a:t>
            </a:r>
            <a:r>
              <a:rPr lang="en-US" altLang="en-US" dirty="0"/>
              <a:t> </a:t>
            </a:r>
            <a:r>
              <a:rPr lang="en-US" altLang="en-US" dirty="0" err="1"/>
              <a:t>hubungan</a:t>
            </a:r>
            <a:r>
              <a:rPr lang="en-US" altLang="en-US" dirty="0"/>
              <a:t> </a:t>
            </a:r>
            <a:r>
              <a:rPr lang="en-US" altLang="en-US" dirty="0" err="1"/>
              <a:t>sebab</a:t>
            </a:r>
            <a:r>
              <a:rPr lang="en-US" altLang="en-US" dirty="0"/>
              <a:t> </a:t>
            </a:r>
            <a:r>
              <a:rPr lang="en-US" altLang="en-US" dirty="0" err="1"/>
              <a:t>akibat</a:t>
            </a:r>
            <a:r>
              <a:rPr lang="en-US" altLang="en-US" dirty="0"/>
              <a:t> </a:t>
            </a:r>
          </a:p>
          <a:p>
            <a:pPr marL="328613" indent="-328613">
              <a:spcBef>
                <a:spcPct val="0"/>
              </a:spcBef>
              <a:tabLst>
                <a:tab pos="338138" algn="l"/>
              </a:tabLst>
            </a:pP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membuktikan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signifikan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hubungan</a:t>
            </a:r>
            <a:r>
              <a:rPr lang="en-US" altLang="en-US" dirty="0"/>
              <a:t> </a:t>
            </a:r>
            <a:r>
              <a:rPr lang="en-US" altLang="en-US" dirty="0" err="1"/>
              <a:t>tanpa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penelitian</a:t>
            </a:r>
            <a:r>
              <a:rPr lang="en-US" alt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0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109AD-63CD-9F47-A1EF-04DED010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3F457-8DE9-014A-A1B9-54C7DE3E0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kopi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mahasiswi</a:t>
            </a:r>
            <a:r>
              <a:rPr lang="en-US" dirty="0"/>
              <a:t> di Solo?</a:t>
            </a:r>
          </a:p>
          <a:p>
            <a:r>
              <a:rPr lang="en-US" dirty="0"/>
              <a:t>Kita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kopi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belajarnya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mahasiswi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kopi</a:t>
            </a:r>
          </a:p>
          <a:p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menanyai</a:t>
            </a:r>
            <a:r>
              <a:rPr lang="en-US" dirty="0"/>
              <a:t> </a:t>
            </a:r>
            <a:r>
              <a:rPr lang="en-US" dirty="0" err="1"/>
              <a:t>mahasiswi-mahasiswi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kopi,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peminum</a:t>
            </a:r>
            <a:r>
              <a:rPr lang="en-US" dirty="0"/>
              <a:t> kopi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menginterview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belajarnya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4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7654-2576-3849-A872-6F1BAFDB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Causal Comparative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FAE0-B5EE-9942-BC18-1865F5FCC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600" dirty="0"/>
              <a:t>Exploration of Effects</a:t>
            </a:r>
          </a:p>
          <a:p>
            <a:pPr lvl="1"/>
            <a:r>
              <a:rPr lang="en-US" altLang="en-US" sz="3600" dirty="0"/>
              <a:t>Exploration of Causes</a:t>
            </a:r>
          </a:p>
          <a:p>
            <a:pPr lvl="1"/>
            <a:r>
              <a:rPr lang="en-US" altLang="en-US" sz="3600" dirty="0"/>
              <a:t>Exploration of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4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E102-7B53-4D45-A601-6DABE6AB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Ex post facto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B2D58-C80A-A040-A825-BC1F1758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Menyusun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endParaRPr lang="en-US" altLang="en-US" dirty="0"/>
          </a:p>
          <a:p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sampel</a:t>
            </a:r>
            <a:r>
              <a:rPr lang="en-US" altLang="en-US" dirty="0"/>
              <a:t> </a:t>
            </a:r>
            <a:r>
              <a:rPr lang="en-US" altLang="en-US" dirty="0" err="1"/>
              <a:t>individu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diteliti</a:t>
            </a:r>
            <a:endParaRPr lang="en-US" altLang="en-US" dirty="0"/>
          </a:p>
          <a:p>
            <a:r>
              <a:rPr lang="en-US" altLang="en-US" dirty="0" err="1"/>
              <a:t>Menyusun</a:t>
            </a:r>
            <a:r>
              <a:rPr lang="en-US" altLang="en-US" dirty="0"/>
              <a:t> instrument - tests, questionnaires, interviews, observational devices, </a:t>
            </a:r>
            <a:r>
              <a:rPr lang="en-US" altLang="en-US" dirty="0" err="1"/>
              <a:t>dll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865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A38A2-5973-7149-8FFF-EE85CE76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0A936-FD88-4E41-ACFA-C1688605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grup</a:t>
            </a:r>
            <a:r>
              <a:rPr lang="en-US" altLang="en-US" dirty="0"/>
              <a:t> yang </a:t>
            </a:r>
            <a:r>
              <a:rPr lang="en-US" altLang="en-US" dirty="0" err="1"/>
              <a:t>memiliki</a:t>
            </a:r>
            <a:r>
              <a:rPr lang="en-US" altLang="en-US" dirty="0"/>
              <a:t> independent variable 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grup</a:t>
            </a:r>
            <a:r>
              <a:rPr lang="en-US" altLang="en-US" dirty="0"/>
              <a:t> lain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karakter</a:t>
            </a:r>
            <a:r>
              <a:rPr lang="en-US" altLang="en-US" dirty="0"/>
              <a:t> independent variable</a:t>
            </a:r>
          </a:p>
          <a:p>
            <a:r>
              <a:rPr lang="en-US" altLang="en-US" dirty="0" err="1"/>
              <a:t>Kedua</a:t>
            </a:r>
            <a:r>
              <a:rPr lang="en-US" altLang="en-US" dirty="0"/>
              <a:t> </a:t>
            </a:r>
            <a:r>
              <a:rPr lang="en-US" altLang="en-US" dirty="0" err="1"/>
              <a:t>grup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diberi</a:t>
            </a:r>
            <a:r>
              <a:rPr lang="en-US" altLang="en-US" dirty="0"/>
              <a:t> </a:t>
            </a:r>
            <a:r>
              <a:rPr lang="en-US" altLang="en-US" dirty="0" err="1"/>
              <a:t>perlakuan</a:t>
            </a:r>
            <a:endParaRPr lang="en-US" altLang="en-US" dirty="0"/>
          </a:p>
          <a:p>
            <a:r>
              <a:rPr lang="en-US" altLang="en-US" dirty="0" err="1"/>
              <a:t>Kedua</a:t>
            </a:r>
            <a:r>
              <a:rPr lang="en-US" altLang="en-US" dirty="0"/>
              <a:t> </a:t>
            </a:r>
            <a:r>
              <a:rPr lang="en-US" altLang="en-US" dirty="0" err="1"/>
              <a:t>grup</a:t>
            </a:r>
            <a:r>
              <a:rPr lang="en-US" altLang="en-US" dirty="0"/>
              <a:t> </a:t>
            </a:r>
            <a:r>
              <a:rPr lang="en-US" altLang="en-US" dirty="0" err="1"/>
              <a:t>dibandingkan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dependent variable yang </a:t>
            </a:r>
            <a:r>
              <a:rPr lang="en-US" altLang="en-US" dirty="0" err="1"/>
              <a:t>diukur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6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664</Words>
  <Application>Microsoft Macintosh PowerPoint</Application>
  <PresentationFormat>Widescreen</PresentationFormat>
  <Paragraphs>85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2. Ex-post facto Research</vt:lpstr>
      <vt:lpstr>Tujuan Perkuliahan</vt:lpstr>
      <vt:lpstr>Terminologi</vt:lpstr>
      <vt:lpstr>Non-experimental Design</vt:lpstr>
      <vt:lpstr>Konsep Ex post facto</vt:lpstr>
      <vt:lpstr>Contoh</vt:lpstr>
      <vt:lpstr>Ada tiga tipe Causal Comparative</vt:lpstr>
      <vt:lpstr>Langkah Ex post facto</vt:lpstr>
      <vt:lpstr>Desain</vt:lpstr>
      <vt:lpstr>Internal Validity</vt:lpstr>
      <vt:lpstr>Data Analysis</vt:lpstr>
      <vt:lpstr>Yang harus diperhatikan</vt:lpstr>
      <vt:lpstr>Kelemahan Ex post facto</vt:lpstr>
      <vt:lpstr>Contoh</vt:lpstr>
      <vt:lpstr>Contoh </vt:lpstr>
      <vt:lpstr>Contoh</vt:lpstr>
      <vt:lpstr>Tugas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</dc:title>
  <dc:creator>murni ramli</dc:creator>
  <cp:lastModifiedBy>murni ramli</cp:lastModifiedBy>
  <cp:revision>17</cp:revision>
  <dcterms:created xsi:type="dcterms:W3CDTF">2017-09-19T06:52:37Z</dcterms:created>
  <dcterms:modified xsi:type="dcterms:W3CDTF">2018-09-16T12:22:48Z</dcterms:modified>
</cp:coreProperties>
</file>