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  <p:sldMasterId id="2147483740" r:id="rId2"/>
  </p:sldMasterIdLst>
  <p:notesMasterIdLst>
    <p:notesMasterId r:id="rId9"/>
  </p:notesMasterIdLst>
  <p:sldIdLst>
    <p:sldId id="257" r:id="rId3"/>
    <p:sldId id="270" r:id="rId4"/>
    <p:sldId id="271" r:id="rId5"/>
    <p:sldId id="272" r:id="rId6"/>
    <p:sldId id="274" r:id="rId7"/>
    <p:sldId id="27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0000FF"/>
    <a:srgbClr val="FF99CC"/>
    <a:srgbClr val="000000"/>
    <a:srgbClr val="FF0000"/>
    <a:srgbClr val="CCFFFF"/>
    <a:srgbClr val="66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noProof="0"/>
              <a:t>Click to edit Master text styles</a:t>
            </a:r>
          </a:p>
          <a:p>
            <a:pPr lvl="1"/>
            <a:r>
              <a:rPr lang="id-ID" noProof="0"/>
              <a:t>Second level</a:t>
            </a:r>
          </a:p>
          <a:p>
            <a:pPr lvl="2"/>
            <a:r>
              <a:rPr lang="id-ID" noProof="0"/>
              <a:t>Third level</a:t>
            </a:r>
          </a:p>
          <a:p>
            <a:pPr lvl="3"/>
            <a:r>
              <a:rPr lang="id-ID" noProof="0"/>
              <a:t>Fourth level</a:t>
            </a:r>
          </a:p>
          <a:p>
            <a:pPr lvl="4"/>
            <a:r>
              <a:rPr lang="id-ID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C5647AC7-CAA0-4D17-8067-14334445214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715ACF-1286-4CE0-9DD4-C50F5E70A3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6E47A3-243A-4D63-AE11-80EF5B2A03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1B89F8-F813-4DCB-922A-6D3E679C73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715ACF-1286-4CE0-9DD4-C50F5E70A3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D1570-9031-4368-AF90-D63B521A45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E21044-CC4A-4F3F-B692-D66F03B508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2551C-C91F-4D87-B1CB-8422AF68F4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93A536-7635-421C-8E8A-E6353BAA52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A4AC0-AEF9-4F8E-8C03-D732747DBA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0FDB9D-7F31-4BDF-B602-C828724A42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A840E1-BA6F-48ED-B3AE-A386A2AC5C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D1570-9031-4368-AF90-D63B521A45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789B3C56-9574-4E70-8A7E-34A16D907B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6E47A3-243A-4D63-AE11-80EF5B2A03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1B89F8-F813-4DCB-922A-6D3E679C73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E21044-CC4A-4F3F-B692-D66F03B508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2551C-C91F-4D87-B1CB-8422AF68F4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93A536-7635-421C-8E8A-E6353BAA52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A4AC0-AEF9-4F8E-8C03-D732747DBA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0FDB9D-7F31-4BDF-B602-C828724A42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A840E1-BA6F-48ED-B3AE-A386A2AC5C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9B3C56-9574-4E70-8A7E-34A16D907B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CB2C41AB-B438-4939-83FE-AB49AD35CB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B2C41AB-B438-4939-83FE-AB49AD35CB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Mh3JQEoDhg" TargetMode="External"/><Relationship Id="rId2" Type="http://schemas.openxmlformats.org/officeDocument/2006/relationships/hyperlink" Target="https://ocw.ui.ac.id/pluginfile.php/126/mod_resource/content/0/OCW%202013%20-%20PIP%2011%20Ideologi%20Politik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ZWZ8QLb4sc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8458200" cy="11430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3600" dirty="0">
                <a:solidFill>
                  <a:schemeClr val="tx1"/>
                </a:solidFill>
              </a:rPr>
              <a:t>Ayo </a:t>
            </a:r>
            <a:r>
              <a:rPr lang="en-US" sz="3600" b="1" dirty="0" err="1">
                <a:solidFill>
                  <a:schemeClr val="tx1"/>
                </a:solidFill>
              </a:rPr>
              <a:t>Belajar</a:t>
            </a:r>
            <a:r>
              <a:rPr lang="id-ID" sz="4000" b="1" dirty="0">
                <a:solidFill>
                  <a:schemeClr val="tx1"/>
                </a:solidFill>
              </a:rPr>
              <a:t> </a:t>
            </a:r>
            <a:r>
              <a:rPr lang="en-US" sz="4000" b="1" dirty="0">
                <a:solidFill>
                  <a:schemeClr val="tx1"/>
                </a:solidFill>
              </a:rPr>
              <a:t>Online</a:t>
            </a:r>
            <a:br>
              <a:rPr lang="en-US" b="1" dirty="0"/>
            </a:br>
            <a:r>
              <a:rPr lang="en-US" b="1" dirty="0"/>
              <a:t>		</a:t>
            </a:r>
            <a:r>
              <a:rPr lang="id-ID" sz="4000" b="1" dirty="0">
                <a:solidFill>
                  <a:schemeClr val="hlink"/>
                </a:solidFill>
              </a:rPr>
              <a:t> </a:t>
            </a:r>
            <a:r>
              <a:rPr lang="id-ID" sz="4900" b="1" dirty="0">
                <a:solidFill>
                  <a:schemeClr val="hlink"/>
                </a:solidFill>
              </a:rPr>
              <a:t>MK. Ideologi Pancasila</a:t>
            </a:r>
            <a:endParaRPr lang="en-US" sz="49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098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  <a:p>
            <a:pPr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rot="19785628">
            <a:off x="983096" y="3181267"/>
            <a:ext cx="24657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b="1" dirty="0"/>
              <a:t>Pert </a:t>
            </a:r>
            <a:r>
              <a:rPr lang="en-US" b="1" dirty="0"/>
              <a:t>1</a:t>
            </a:r>
            <a:r>
              <a:rPr lang="id-ID" b="1" dirty="0"/>
              <a:t> </a:t>
            </a:r>
            <a:r>
              <a:rPr lang="en-US" b="1" dirty="0"/>
              <a:t> 04</a:t>
            </a:r>
            <a:r>
              <a:rPr lang="id-ID" b="1" dirty="0"/>
              <a:t>/</a:t>
            </a:r>
            <a:r>
              <a:rPr lang="en-US" b="1" dirty="0"/>
              <a:t>03</a:t>
            </a:r>
            <a:r>
              <a:rPr lang="id-ID" b="1" dirty="0"/>
              <a:t>/202</a:t>
            </a:r>
            <a:r>
              <a:rPr lang="en-US" b="1" dirty="0"/>
              <a:t>2</a:t>
            </a:r>
            <a:endParaRPr lang="id-ID" b="1" dirty="0"/>
          </a:p>
          <a:p>
            <a:r>
              <a:rPr lang="id-ID" b="1" dirty="0"/>
              <a:t>S1 PPKn</a:t>
            </a:r>
            <a:r>
              <a:rPr lang="en-US" b="1" dirty="0"/>
              <a:t> FKIP UNS</a:t>
            </a:r>
            <a:endParaRPr lang="id-ID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2EC069-73CC-4476-9BC7-70155E1686D6}"/>
              </a:ext>
            </a:extLst>
          </p:cNvPr>
          <p:cNvSpPr txBox="1"/>
          <p:nvPr/>
        </p:nvSpPr>
        <p:spPr>
          <a:xfrm>
            <a:off x="3886200" y="5257800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660033"/>
                </a:solidFill>
              </a:rPr>
              <a:t>Dr. Winarno, M Si</a:t>
            </a:r>
          </a:p>
          <a:p>
            <a:r>
              <a:rPr lang="en-US" b="1" dirty="0">
                <a:solidFill>
                  <a:srgbClr val="660033"/>
                </a:solidFill>
              </a:rPr>
              <a:t>Anis </a:t>
            </a:r>
            <a:r>
              <a:rPr lang="en-US" b="1" dirty="0" err="1">
                <a:solidFill>
                  <a:srgbClr val="660033"/>
                </a:solidFill>
              </a:rPr>
              <a:t>Suryaningsih</a:t>
            </a:r>
            <a:r>
              <a:rPr lang="en-US" b="1" dirty="0">
                <a:solidFill>
                  <a:srgbClr val="660033"/>
                </a:solidFill>
              </a:rPr>
              <a:t>,  M Sc</a:t>
            </a:r>
          </a:p>
          <a:p>
            <a:r>
              <a:rPr lang="en-US" b="1" dirty="0" err="1">
                <a:solidFill>
                  <a:srgbClr val="660033"/>
                </a:solidFill>
              </a:rPr>
              <a:t>Yudi</a:t>
            </a:r>
            <a:r>
              <a:rPr lang="en-US" b="1" dirty="0">
                <a:solidFill>
                  <a:srgbClr val="660033"/>
                </a:solidFill>
              </a:rPr>
              <a:t> Ariana, SH, MH</a:t>
            </a:r>
            <a:endParaRPr lang="en-ID" b="1" dirty="0">
              <a:solidFill>
                <a:srgbClr val="660033"/>
              </a:solidFill>
            </a:endParaRPr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BF610053-1BDA-40FB-8DDF-43DC27C9F2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011362"/>
            <a:ext cx="4008438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696200" cy="1384300"/>
          </a:xfrm>
        </p:spPr>
        <p:txBody>
          <a:bodyPr/>
          <a:lstStyle/>
          <a:p>
            <a:r>
              <a:rPr lang="id-ID" dirty="0">
                <a:solidFill>
                  <a:srgbClr val="FF0000"/>
                </a:solidFill>
              </a:rPr>
              <a:t>Panduan kuliah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315200" cy="41148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scr</a:t>
            </a:r>
            <a:r>
              <a:rPr lang="en-US" dirty="0"/>
              <a:t> online </a:t>
            </a:r>
            <a:r>
              <a:rPr lang="en-US" dirty="0" err="1"/>
              <a:t>melalui</a:t>
            </a:r>
            <a:r>
              <a:rPr lang="en-US" dirty="0"/>
              <a:t> platform </a:t>
            </a:r>
            <a:r>
              <a:rPr lang="en-US" dirty="0" err="1"/>
              <a:t>spada</a:t>
            </a:r>
            <a:r>
              <a:rPr lang="en-US" dirty="0"/>
              <a:t>, </a:t>
            </a:r>
            <a:r>
              <a:rPr lang="en-US" dirty="0" err="1"/>
              <a:t>ocw</a:t>
            </a:r>
            <a:r>
              <a:rPr lang="en-US" dirty="0"/>
              <a:t>, zoom, telegram, </a:t>
            </a:r>
            <a:r>
              <a:rPr lang="en-US" dirty="0" err="1"/>
              <a:t>whatapps</a:t>
            </a:r>
            <a:r>
              <a:rPr lang="en-US" dirty="0"/>
              <a:t> dan email</a:t>
            </a:r>
          </a:p>
          <a:p>
            <a:r>
              <a:rPr lang="en-US" dirty="0" err="1"/>
              <a:t>Tatap</a:t>
            </a:r>
            <a:r>
              <a:rPr lang="en-US" dirty="0"/>
              <a:t> </a:t>
            </a:r>
            <a:r>
              <a:rPr lang="en-US" dirty="0" err="1"/>
              <a:t>muka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diawali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orientasi</a:t>
            </a:r>
            <a:r>
              <a:rPr lang="en-US" dirty="0"/>
              <a:t> MK dan </a:t>
            </a:r>
            <a:r>
              <a:rPr lang="en-US" dirty="0" err="1"/>
              <a:t>kontrak</a:t>
            </a:r>
            <a:r>
              <a:rPr lang="en-US" dirty="0"/>
              <a:t> </a:t>
            </a:r>
            <a:r>
              <a:rPr lang="en-US" dirty="0" err="1"/>
              <a:t>kuliah</a:t>
            </a:r>
            <a:endParaRPr lang="en-US" dirty="0"/>
          </a:p>
          <a:p>
            <a:r>
              <a:rPr lang="en-US" dirty="0" err="1"/>
              <a:t>Orientasi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menyimak</a:t>
            </a:r>
            <a:r>
              <a:rPr lang="en-US" dirty="0"/>
              <a:t> RPS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ditampilkan</a:t>
            </a:r>
            <a:r>
              <a:rPr lang="en-US" dirty="0"/>
              <a:t> di </a:t>
            </a:r>
            <a:r>
              <a:rPr lang="en-US" dirty="0" err="1"/>
              <a:t>spada</a:t>
            </a:r>
            <a:r>
              <a:rPr lang="en-US" dirty="0"/>
              <a:t>/ OCW  UNS</a:t>
            </a:r>
          </a:p>
          <a:p>
            <a:r>
              <a:rPr lang="en-US" dirty="0"/>
              <a:t>Baca dan </a:t>
            </a:r>
            <a:r>
              <a:rPr lang="en-US" dirty="0" err="1"/>
              <a:t>pahami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RPS yang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ini</a:t>
            </a:r>
            <a:endParaRPr lang="en-US" dirty="0"/>
          </a:p>
          <a:p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Anda </a:t>
            </a:r>
            <a:r>
              <a:rPr lang="en-US" dirty="0" err="1"/>
              <a:t>kemukakan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MK </a:t>
            </a:r>
            <a:r>
              <a:rPr lang="en-US" dirty="0" err="1"/>
              <a:t>ini</a:t>
            </a:r>
            <a:endParaRPr lang="en-US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04800"/>
            <a:ext cx="7879080" cy="1051560"/>
          </a:xfrm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Kontrak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Kuliah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676400"/>
            <a:ext cx="77724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err="1"/>
              <a:t>Kontrak</a:t>
            </a:r>
            <a:r>
              <a:rPr lang="en-US" sz="2400" dirty="0"/>
              <a:t> </a:t>
            </a:r>
            <a:r>
              <a:rPr lang="en-US" sz="2400" dirty="0" err="1"/>
              <a:t>Kuliah</a:t>
            </a:r>
            <a:r>
              <a:rPr lang="en-US" sz="2400" dirty="0"/>
              <a:t> </a:t>
            </a:r>
            <a:r>
              <a:rPr lang="en-US" sz="2400" dirty="0" err="1"/>
              <a:t>membicarakan</a:t>
            </a:r>
            <a:r>
              <a:rPr lang="en-US" sz="2400" dirty="0"/>
              <a:t> </a:t>
            </a:r>
            <a:r>
              <a:rPr lang="en-US" sz="2400" dirty="0" err="1"/>
              <a:t>perihal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sepakati</a:t>
            </a:r>
            <a:r>
              <a:rPr lang="en-US" sz="2400" dirty="0"/>
              <a:t> dan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lakukan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 MK </a:t>
            </a:r>
            <a:r>
              <a:rPr lang="en-US" sz="2400" dirty="0" err="1"/>
              <a:t>ini</a:t>
            </a:r>
            <a:endParaRPr lang="en-US" sz="2400" dirty="0"/>
          </a:p>
          <a:p>
            <a:r>
              <a:rPr lang="en-US" sz="2400" dirty="0" err="1"/>
              <a:t>Membicarakan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MK, </a:t>
            </a:r>
            <a:r>
              <a:rPr lang="en-US" sz="2400" dirty="0" err="1"/>
              <a:t>isi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 MK </a:t>
            </a:r>
            <a:r>
              <a:rPr lang="en-US" sz="2400" dirty="0" err="1"/>
              <a:t>kuliah</a:t>
            </a:r>
            <a:r>
              <a:rPr lang="en-US" sz="2400" dirty="0"/>
              <a:t>, proses </a:t>
            </a:r>
            <a:r>
              <a:rPr lang="en-US" sz="2400" dirty="0" err="1"/>
              <a:t>pembelajaran</a:t>
            </a:r>
            <a:r>
              <a:rPr lang="en-US" sz="2400" dirty="0"/>
              <a:t> dan </a:t>
            </a:r>
            <a:r>
              <a:rPr lang="en-US" sz="2400" dirty="0" err="1"/>
              <a:t>penilaian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dijalankan</a:t>
            </a:r>
            <a:endParaRPr lang="en-US" sz="2400" dirty="0"/>
          </a:p>
          <a:p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 / </a:t>
            </a:r>
            <a:r>
              <a:rPr lang="en-US" sz="2400" dirty="0" err="1"/>
              <a:t>Capaian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 </a:t>
            </a:r>
            <a:r>
              <a:rPr lang="en-US" sz="2400" dirty="0" err="1"/>
              <a:t>mata</a:t>
            </a:r>
            <a:r>
              <a:rPr lang="en-US" sz="2400" dirty="0"/>
              <a:t> </a:t>
            </a:r>
            <a:r>
              <a:rPr lang="en-US" sz="2400" dirty="0" err="1"/>
              <a:t>kuliah</a:t>
            </a:r>
            <a:r>
              <a:rPr lang="en-US" sz="2400" dirty="0"/>
              <a:t> (CPMK)</a:t>
            </a:r>
          </a:p>
          <a:p>
            <a:r>
              <a:rPr lang="en-US" sz="2400" dirty="0"/>
              <a:t>Isi </a:t>
            </a:r>
            <a:r>
              <a:rPr lang="en-US" sz="2400" dirty="0" err="1"/>
              <a:t>materi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belajarkan</a:t>
            </a:r>
            <a:endParaRPr lang="en-US" sz="2400" dirty="0"/>
          </a:p>
          <a:p>
            <a:r>
              <a:rPr lang="en-US" sz="2400" dirty="0" err="1"/>
              <a:t>Melalui</a:t>
            </a:r>
            <a:r>
              <a:rPr lang="en-US" sz="2400" dirty="0"/>
              <a:t> strategi/model/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lakuka</a:t>
            </a:r>
            <a:endParaRPr lang="en-US" sz="2400" dirty="0"/>
          </a:p>
          <a:p>
            <a:r>
              <a:rPr lang="en-US" sz="2400" dirty="0"/>
              <a:t>Teknik dan instrument </a:t>
            </a:r>
            <a:r>
              <a:rPr lang="en-US" sz="2400" dirty="0" err="1"/>
              <a:t>penilaian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dijalankan</a:t>
            </a:r>
            <a:endParaRPr lang="id-ID" sz="2400" dirty="0"/>
          </a:p>
          <a:p>
            <a:pPr lvl="8"/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292100"/>
            <a:ext cx="7848600" cy="13843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CPMK dan </a:t>
            </a:r>
            <a:r>
              <a:rPr lang="en-US" dirty="0" err="1">
                <a:solidFill>
                  <a:srgbClr val="FF0000"/>
                </a:solidFill>
              </a:rPr>
              <a:t>Materi</a:t>
            </a:r>
            <a:r>
              <a:rPr lang="en-US" dirty="0">
                <a:solidFill>
                  <a:srgbClr val="FF0000"/>
                </a:solidFill>
              </a:rPr>
              <a:t> MK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0" y="1981200"/>
            <a:ext cx="7848600" cy="4114800"/>
          </a:xfrm>
        </p:spPr>
        <p:txBody>
          <a:bodyPr>
            <a:normAutofit/>
          </a:bodyPr>
          <a:lstStyle/>
          <a:p>
            <a:r>
              <a:rPr lang="en-US" sz="2400" dirty="0" err="1"/>
              <a:t>Apa</a:t>
            </a:r>
            <a:r>
              <a:rPr lang="en-US" sz="2400" dirty="0"/>
              <a:t> </a:t>
            </a:r>
            <a:r>
              <a:rPr lang="en-US" sz="2400" dirty="0" err="1"/>
              <a:t>sajakah</a:t>
            </a:r>
            <a:r>
              <a:rPr lang="en-US" sz="2400" dirty="0"/>
              <a:t> CPMK </a:t>
            </a:r>
            <a:r>
              <a:rPr lang="en-US" sz="2400" dirty="0" err="1"/>
              <a:t>dari</a:t>
            </a:r>
            <a:r>
              <a:rPr lang="en-US" sz="2400" dirty="0"/>
              <a:t> MK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lalu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</a:t>
            </a:r>
            <a:r>
              <a:rPr lang="en-US" sz="2400" dirty="0" err="1"/>
              <a:t>sajakah</a:t>
            </a:r>
            <a:r>
              <a:rPr lang="en-US" sz="2400" dirty="0"/>
              <a:t> Sub CPMK </a:t>
            </a:r>
            <a:r>
              <a:rPr lang="en-US" sz="2400" dirty="0" err="1"/>
              <a:t>dari</a:t>
            </a:r>
            <a:r>
              <a:rPr lang="en-US" sz="2400" dirty="0"/>
              <a:t> MK </a:t>
            </a:r>
            <a:r>
              <a:rPr lang="en-US" sz="2400" dirty="0" err="1"/>
              <a:t>ini</a:t>
            </a:r>
            <a:r>
              <a:rPr lang="en-US" sz="2400" dirty="0"/>
              <a:t>?</a:t>
            </a:r>
          </a:p>
          <a:p>
            <a:r>
              <a:rPr lang="en-US" sz="2400" dirty="0"/>
              <a:t>Dari CMPK/Sub CPMK </a:t>
            </a:r>
            <a:r>
              <a:rPr lang="en-US" sz="2400" dirty="0" err="1"/>
              <a:t>tersebut</a:t>
            </a:r>
            <a:r>
              <a:rPr lang="en-US" sz="2400" dirty="0"/>
              <a:t>, </a:t>
            </a:r>
            <a:r>
              <a:rPr lang="en-US" sz="2400" dirty="0" err="1"/>
              <a:t>lalu</a:t>
            </a:r>
            <a:r>
              <a:rPr lang="en-US" sz="2400" dirty="0"/>
              <a:t> </a:t>
            </a:r>
            <a:r>
              <a:rPr lang="en-US" sz="2400" dirty="0" err="1"/>
              <a:t>materi</a:t>
            </a:r>
            <a:r>
              <a:rPr lang="en-US" sz="2400" dirty="0"/>
              <a:t> </a:t>
            </a:r>
            <a:r>
              <a:rPr lang="en-US" sz="2400" dirty="0" err="1"/>
              <a:t>apa</a:t>
            </a:r>
            <a:r>
              <a:rPr lang="en-US" sz="2400" dirty="0"/>
              <a:t> </a:t>
            </a:r>
            <a:r>
              <a:rPr lang="en-US" sz="2400" dirty="0" err="1"/>
              <a:t>sajakah</a:t>
            </a:r>
            <a:r>
              <a:rPr lang="en-US" sz="2400" dirty="0"/>
              <a:t> yang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pelajari</a:t>
            </a:r>
            <a:endParaRPr lang="en-US" sz="2400" dirty="0"/>
          </a:p>
          <a:p>
            <a:r>
              <a:rPr lang="en-US" sz="2400" dirty="0" err="1"/>
              <a:t>Sekali</a:t>
            </a:r>
            <a:r>
              <a:rPr lang="en-US" sz="2400" dirty="0"/>
              <a:t> </a:t>
            </a:r>
            <a:r>
              <a:rPr lang="en-US" sz="2400" dirty="0" err="1"/>
              <a:t>lagi</a:t>
            </a:r>
            <a:r>
              <a:rPr lang="en-US" sz="2400" dirty="0"/>
              <a:t>, </a:t>
            </a:r>
            <a:r>
              <a:rPr lang="en-US" sz="2400" dirty="0" err="1"/>
              <a:t>silakan</a:t>
            </a:r>
            <a:r>
              <a:rPr lang="en-US" sz="2400" dirty="0"/>
              <a:t> </a:t>
            </a:r>
            <a:r>
              <a:rPr lang="en-US" sz="2400" dirty="0" err="1"/>
              <a:t>unduh</a:t>
            </a:r>
            <a:r>
              <a:rPr lang="en-US" sz="2400" dirty="0"/>
              <a:t> RPS dan </a:t>
            </a:r>
            <a:r>
              <a:rPr lang="en-US" sz="2400" dirty="0" err="1"/>
              <a:t>simak</a:t>
            </a:r>
            <a:r>
              <a:rPr lang="en-US" sz="2400" dirty="0"/>
              <a:t> RPS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endParaRPr lang="id-ID" sz="2400" dirty="0"/>
          </a:p>
          <a:p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0"/>
            <a:ext cx="7848600" cy="1384300"/>
          </a:xfrm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Metode</a:t>
            </a:r>
            <a:r>
              <a:rPr lang="en-US" dirty="0">
                <a:solidFill>
                  <a:srgbClr val="FF0000"/>
                </a:solidFill>
              </a:rPr>
              <a:t> dan </a:t>
            </a:r>
            <a:r>
              <a:rPr lang="en-US" dirty="0" err="1">
                <a:solidFill>
                  <a:srgbClr val="FF0000"/>
                </a:solidFill>
              </a:rPr>
              <a:t>Penilaian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14800"/>
          </a:xfrm>
        </p:spPr>
        <p:txBody>
          <a:bodyPr>
            <a:normAutofit/>
          </a:bodyPr>
          <a:lstStyle/>
          <a:p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pendekatan</a:t>
            </a:r>
            <a:r>
              <a:rPr lang="en-US" sz="2400" dirty="0"/>
              <a:t>/strategi </a:t>
            </a:r>
            <a:r>
              <a:rPr lang="en-US" sz="2400" dirty="0" err="1"/>
              <a:t>pembelajaran</a:t>
            </a:r>
            <a:r>
              <a:rPr lang="en-US" sz="2400" dirty="0"/>
              <a:t> </a:t>
            </a:r>
            <a:r>
              <a:rPr lang="en-US" sz="2400" dirty="0" err="1"/>
              <a:t>aktif</a:t>
            </a:r>
            <a:r>
              <a:rPr lang="en-US" sz="2400" dirty="0"/>
              <a:t> </a:t>
            </a:r>
            <a:r>
              <a:rPr lang="en-US" sz="2400" dirty="0" err="1"/>
              <a:t>mahasiswa</a:t>
            </a:r>
            <a:endParaRPr lang="en-US" sz="2400" dirty="0"/>
          </a:p>
          <a:p>
            <a:r>
              <a:rPr lang="en-US" sz="2400" dirty="0" err="1"/>
              <a:t>Menggunakan</a:t>
            </a:r>
            <a:r>
              <a:rPr lang="en-US" sz="2400" dirty="0"/>
              <a:t> model </a:t>
            </a:r>
            <a:r>
              <a:rPr lang="en-US" sz="2400" dirty="0" err="1"/>
              <a:t>pembelajaran</a:t>
            </a:r>
            <a:r>
              <a:rPr lang="en-US" sz="2400" dirty="0"/>
              <a:t> </a:t>
            </a:r>
            <a:r>
              <a:rPr lang="en-US" sz="2400" dirty="0" err="1"/>
              <a:t>berbasis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dan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memungkinkan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Team Based Project</a:t>
            </a:r>
          </a:p>
          <a:p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dibagi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endParaRPr lang="en-US" sz="2400" dirty="0"/>
          </a:p>
          <a:p>
            <a:r>
              <a:rPr lang="en-US" sz="2400" dirty="0" err="1"/>
              <a:t>Tagihan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ujian</a:t>
            </a:r>
            <a:r>
              <a:rPr lang="en-US" sz="2400" dirty="0"/>
              <a:t> UTS dan UAS, </a:t>
            </a:r>
          </a:p>
          <a:p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penilaian</a:t>
            </a:r>
            <a:r>
              <a:rPr lang="en-US" sz="2400" dirty="0"/>
              <a:t> proses, </a:t>
            </a:r>
            <a:r>
              <a:rPr lang="en-US" sz="2400" dirty="0" err="1"/>
              <a:t>penilaian</a:t>
            </a:r>
            <a:r>
              <a:rPr lang="en-US" sz="2400" dirty="0"/>
              <a:t> </a:t>
            </a:r>
            <a:r>
              <a:rPr lang="en-US" sz="2400" dirty="0" err="1"/>
              <a:t>penugasan</a:t>
            </a:r>
            <a:r>
              <a:rPr lang="en-US" sz="2400" dirty="0"/>
              <a:t> dan </a:t>
            </a:r>
            <a:r>
              <a:rPr lang="en-US" sz="2400" dirty="0" err="1"/>
              <a:t>penilaian</a:t>
            </a:r>
            <a:r>
              <a:rPr lang="en-US" sz="2400" dirty="0"/>
              <a:t> </a:t>
            </a:r>
            <a:r>
              <a:rPr lang="en-US" sz="2400" dirty="0" err="1"/>
              <a:t>kinerja</a:t>
            </a:r>
            <a:endParaRPr lang="id-ID" sz="2400" dirty="0"/>
          </a:p>
          <a:p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72602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6EF19-3E98-4678-A18F-6DF776C19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981" y="5105400"/>
            <a:ext cx="8183880" cy="777240"/>
          </a:xfrm>
        </p:spPr>
        <p:txBody>
          <a:bodyPr/>
          <a:lstStyle/>
          <a:p>
            <a:r>
              <a:rPr lang="en-US" dirty="0" err="1"/>
              <a:t>Pengantar</a:t>
            </a:r>
            <a:r>
              <a:rPr lang="en-US" dirty="0"/>
              <a:t> MK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3E59C-6E4F-43F7-9627-046825D6A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530352"/>
            <a:ext cx="8610600" cy="4727448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Ideologi</a:t>
            </a:r>
            <a:r>
              <a:rPr lang="en-US" dirty="0"/>
              <a:t> (</a:t>
            </a:r>
            <a:r>
              <a:rPr lang="en-US" dirty="0" err="1"/>
              <a:t>politik</a:t>
            </a:r>
            <a:r>
              <a:rPr lang="en-US" dirty="0"/>
              <a:t>), </a:t>
            </a:r>
            <a:r>
              <a:rPr lang="en-US" dirty="0" err="1"/>
              <a:t>apakah</a:t>
            </a:r>
            <a:r>
              <a:rPr lang="en-US" dirty="0"/>
              <a:t> yang </a:t>
            </a:r>
            <a:r>
              <a:rPr lang="en-US" dirty="0" err="1"/>
              <a:t>dimaksud</a:t>
            </a:r>
            <a:r>
              <a:rPr lang="en-US" dirty="0"/>
              <a:t> (</a:t>
            </a:r>
            <a:r>
              <a:rPr lang="en-US" dirty="0" err="1"/>
              <a:t>etimologis</a:t>
            </a:r>
            <a:r>
              <a:rPr lang="en-US" dirty="0"/>
              <a:t> dan </a:t>
            </a:r>
            <a:r>
              <a:rPr lang="en-US" dirty="0" err="1"/>
              <a:t>terminologis</a:t>
            </a:r>
            <a:r>
              <a:rPr lang="en-US" dirty="0"/>
              <a:t>),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perkembangannya</a:t>
            </a:r>
            <a:r>
              <a:rPr lang="en-US" dirty="0"/>
              <a:t>, </a:t>
            </a:r>
          </a:p>
          <a:p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lain yang </a:t>
            </a:r>
            <a:r>
              <a:rPr lang="en-US" dirty="0" err="1"/>
              <a:t>dekat</a:t>
            </a:r>
            <a:r>
              <a:rPr lang="en-US" dirty="0"/>
              <a:t> </a:t>
            </a:r>
            <a:r>
              <a:rPr lang="en-US" dirty="0" err="1"/>
              <a:t>dengannya</a:t>
            </a:r>
            <a:r>
              <a:rPr lang="en-US" dirty="0"/>
              <a:t>: </a:t>
            </a:r>
            <a:r>
              <a:rPr lang="en-US" dirty="0" err="1"/>
              <a:t>filsafat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,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,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/way of life,</a:t>
            </a:r>
            <a:r>
              <a:rPr lang="en-ID" dirty="0">
                <a:solidFill>
                  <a:srgbClr val="202124"/>
                </a:solidFill>
              </a:rPr>
              <a:t>w</a:t>
            </a:r>
            <a:r>
              <a:rPr lang="en-ID" i="0" dirty="0">
                <a:solidFill>
                  <a:srgbClr val="202124"/>
                </a:solidFill>
                <a:effectLst/>
              </a:rPr>
              <a:t>eltanschauung/ </a:t>
            </a:r>
            <a:r>
              <a:rPr lang="en-ID" i="0" dirty="0" err="1">
                <a:solidFill>
                  <a:srgbClr val="202124"/>
                </a:solidFill>
                <a:effectLst/>
              </a:rPr>
              <a:t>pandangan</a:t>
            </a:r>
            <a:r>
              <a:rPr lang="en-ID" i="0" dirty="0">
                <a:solidFill>
                  <a:srgbClr val="202124"/>
                </a:solidFill>
                <a:effectLst/>
              </a:rPr>
              <a:t> dunia (world-view)</a:t>
            </a:r>
          </a:p>
          <a:p>
            <a:r>
              <a:rPr lang="en-ID" dirty="0" err="1">
                <a:solidFill>
                  <a:srgbClr val="202124"/>
                </a:solidFill>
              </a:rPr>
              <a:t>Adakah</a:t>
            </a:r>
            <a:r>
              <a:rPr lang="en-ID" dirty="0">
                <a:solidFill>
                  <a:srgbClr val="202124"/>
                </a:solidFill>
              </a:rPr>
              <a:t> </a:t>
            </a:r>
            <a:r>
              <a:rPr lang="en-ID" dirty="0" err="1">
                <a:solidFill>
                  <a:srgbClr val="202124"/>
                </a:solidFill>
              </a:rPr>
              <a:t>klasifikasi</a:t>
            </a:r>
            <a:r>
              <a:rPr lang="en-ID" dirty="0">
                <a:solidFill>
                  <a:srgbClr val="202124"/>
                </a:solidFill>
              </a:rPr>
              <a:t> </a:t>
            </a:r>
            <a:r>
              <a:rPr lang="en-ID" dirty="0" err="1">
                <a:solidFill>
                  <a:srgbClr val="202124"/>
                </a:solidFill>
              </a:rPr>
              <a:t>ideologi</a:t>
            </a:r>
            <a:r>
              <a:rPr lang="en-ID" dirty="0">
                <a:solidFill>
                  <a:srgbClr val="202124"/>
                </a:solidFill>
              </a:rPr>
              <a:t>? </a:t>
            </a:r>
            <a:r>
              <a:rPr lang="en-ID" dirty="0" err="1">
                <a:solidFill>
                  <a:srgbClr val="202124"/>
                </a:solidFill>
              </a:rPr>
              <a:t>Adakah</a:t>
            </a:r>
            <a:r>
              <a:rPr lang="en-ID" dirty="0">
                <a:solidFill>
                  <a:srgbClr val="202124"/>
                </a:solidFill>
              </a:rPr>
              <a:t> </a:t>
            </a:r>
            <a:r>
              <a:rPr lang="en-ID" dirty="0" err="1">
                <a:solidFill>
                  <a:srgbClr val="202124"/>
                </a:solidFill>
              </a:rPr>
              <a:t>karakteristik</a:t>
            </a:r>
            <a:r>
              <a:rPr lang="en-ID" dirty="0">
                <a:solidFill>
                  <a:srgbClr val="202124"/>
                </a:solidFill>
              </a:rPr>
              <a:t> </a:t>
            </a:r>
            <a:r>
              <a:rPr lang="en-ID" dirty="0" err="1">
                <a:solidFill>
                  <a:srgbClr val="202124"/>
                </a:solidFill>
              </a:rPr>
              <a:t>ideologi</a:t>
            </a:r>
            <a:r>
              <a:rPr lang="en-ID" dirty="0">
                <a:solidFill>
                  <a:srgbClr val="202124"/>
                </a:solidFill>
              </a:rPr>
              <a:t>? </a:t>
            </a:r>
            <a:r>
              <a:rPr lang="en-ID" dirty="0" err="1">
                <a:solidFill>
                  <a:srgbClr val="202124"/>
                </a:solidFill>
              </a:rPr>
              <a:t>Apa</a:t>
            </a:r>
            <a:r>
              <a:rPr lang="en-ID" dirty="0">
                <a:solidFill>
                  <a:srgbClr val="202124"/>
                </a:solidFill>
              </a:rPr>
              <a:t> </a:t>
            </a:r>
            <a:r>
              <a:rPr lang="en-ID" dirty="0" err="1">
                <a:solidFill>
                  <a:srgbClr val="202124"/>
                </a:solidFill>
              </a:rPr>
              <a:t>fungsi</a:t>
            </a:r>
            <a:r>
              <a:rPr lang="en-ID" dirty="0">
                <a:solidFill>
                  <a:srgbClr val="202124"/>
                </a:solidFill>
              </a:rPr>
              <a:t> </a:t>
            </a:r>
            <a:r>
              <a:rPr lang="en-ID" dirty="0" err="1">
                <a:solidFill>
                  <a:srgbClr val="202124"/>
                </a:solidFill>
              </a:rPr>
              <a:t>ideologi</a:t>
            </a:r>
            <a:r>
              <a:rPr lang="en-ID" dirty="0">
                <a:solidFill>
                  <a:srgbClr val="202124"/>
                </a:solidFill>
              </a:rPr>
              <a:t> (</a:t>
            </a:r>
            <a:r>
              <a:rPr lang="en-ID" dirty="0" err="1">
                <a:solidFill>
                  <a:srgbClr val="202124"/>
                </a:solidFill>
              </a:rPr>
              <a:t>politik</a:t>
            </a:r>
            <a:r>
              <a:rPr lang="en-ID" dirty="0">
                <a:solidFill>
                  <a:srgbClr val="202124"/>
                </a:solidFill>
              </a:rPr>
              <a:t>)</a:t>
            </a:r>
          </a:p>
          <a:p>
            <a:r>
              <a:rPr lang="en-ID" dirty="0" err="1">
                <a:solidFill>
                  <a:srgbClr val="202124"/>
                </a:solidFill>
              </a:rPr>
              <a:t>Apakah</a:t>
            </a:r>
            <a:r>
              <a:rPr lang="en-ID" dirty="0">
                <a:solidFill>
                  <a:srgbClr val="202124"/>
                </a:solidFill>
              </a:rPr>
              <a:t> Pancasila </a:t>
            </a:r>
            <a:r>
              <a:rPr lang="en-ID" dirty="0" err="1">
                <a:solidFill>
                  <a:srgbClr val="202124"/>
                </a:solidFill>
              </a:rPr>
              <a:t>memenuhi</a:t>
            </a:r>
            <a:r>
              <a:rPr lang="en-ID" dirty="0">
                <a:solidFill>
                  <a:srgbClr val="202124"/>
                </a:solidFill>
              </a:rPr>
              <a:t> </a:t>
            </a:r>
            <a:r>
              <a:rPr lang="en-ID" dirty="0" err="1">
                <a:solidFill>
                  <a:srgbClr val="202124"/>
                </a:solidFill>
              </a:rPr>
              <a:t>kreteria</a:t>
            </a:r>
            <a:r>
              <a:rPr lang="en-ID" dirty="0">
                <a:solidFill>
                  <a:srgbClr val="202124"/>
                </a:solidFill>
              </a:rPr>
              <a:t> </a:t>
            </a:r>
            <a:r>
              <a:rPr lang="en-ID" dirty="0" err="1">
                <a:solidFill>
                  <a:srgbClr val="202124"/>
                </a:solidFill>
              </a:rPr>
              <a:t>ideologi</a:t>
            </a:r>
            <a:r>
              <a:rPr lang="en-ID" dirty="0">
                <a:solidFill>
                  <a:srgbClr val="202124"/>
                </a:solidFill>
              </a:rPr>
              <a:t>? </a:t>
            </a:r>
            <a:r>
              <a:rPr lang="en-ID" dirty="0" err="1">
                <a:solidFill>
                  <a:srgbClr val="202124"/>
                </a:solidFill>
              </a:rPr>
              <a:t>Klasifikasi</a:t>
            </a:r>
            <a:r>
              <a:rPr lang="en-ID" dirty="0">
                <a:solidFill>
                  <a:srgbClr val="202124"/>
                </a:solidFill>
              </a:rPr>
              <a:t> yang </a:t>
            </a:r>
            <a:r>
              <a:rPr lang="en-ID" dirty="0" err="1">
                <a:solidFill>
                  <a:srgbClr val="202124"/>
                </a:solidFill>
              </a:rPr>
              <a:t>manakah</a:t>
            </a:r>
            <a:r>
              <a:rPr lang="en-ID" dirty="0">
                <a:solidFill>
                  <a:srgbClr val="202124"/>
                </a:solidFill>
              </a:rPr>
              <a:t>?</a:t>
            </a:r>
          </a:p>
          <a:p>
            <a:endParaRPr lang="en-ID" dirty="0">
              <a:solidFill>
                <a:srgbClr val="202124"/>
              </a:solidFill>
            </a:endParaRPr>
          </a:p>
          <a:p>
            <a:r>
              <a:rPr lang="en-ID" dirty="0" err="1">
                <a:solidFill>
                  <a:srgbClr val="202124"/>
                </a:solidFill>
              </a:rPr>
              <a:t>Simak</a:t>
            </a:r>
            <a:r>
              <a:rPr lang="en-ID" dirty="0">
                <a:solidFill>
                  <a:srgbClr val="202124"/>
                </a:solidFill>
              </a:rPr>
              <a:t> </a:t>
            </a:r>
            <a:r>
              <a:rPr lang="en-ID" dirty="0" err="1">
                <a:solidFill>
                  <a:srgbClr val="202124"/>
                </a:solidFill>
              </a:rPr>
              <a:t>materi</a:t>
            </a:r>
            <a:r>
              <a:rPr lang="en-ID" dirty="0">
                <a:solidFill>
                  <a:srgbClr val="202124"/>
                </a:solidFill>
              </a:rPr>
              <a:t> dan video </a:t>
            </a:r>
            <a:r>
              <a:rPr lang="en-ID" dirty="0" err="1">
                <a:solidFill>
                  <a:srgbClr val="202124"/>
                </a:solidFill>
              </a:rPr>
              <a:t>berikut</a:t>
            </a:r>
            <a:r>
              <a:rPr lang="en-ID" dirty="0">
                <a:solidFill>
                  <a:srgbClr val="202124"/>
                </a:solidFill>
              </a:rPr>
              <a:t> : </a:t>
            </a:r>
            <a:r>
              <a:rPr lang="en-ID" dirty="0">
                <a:solidFill>
                  <a:srgbClr val="202124"/>
                </a:solidFill>
                <a:hlinkClick r:id="rId2"/>
              </a:rPr>
              <a:t>https://ocw.ui.ac.id/pluginfile.php/126/mod_resource/content/0/OCW%202013%20-%20PIP%2011%20Ideologi%20Politik.pdf</a:t>
            </a:r>
            <a:r>
              <a:rPr lang="en-ID" dirty="0">
                <a:solidFill>
                  <a:srgbClr val="202124"/>
                </a:solidFill>
              </a:rPr>
              <a:t> </a:t>
            </a:r>
          </a:p>
          <a:p>
            <a:r>
              <a:rPr lang="en-ID" dirty="0">
                <a:solidFill>
                  <a:srgbClr val="202124"/>
                </a:solidFill>
                <a:hlinkClick r:id="rId3"/>
              </a:rPr>
              <a:t>https://www.youtube.com/watch?v=IMh3JQEoDhg</a:t>
            </a:r>
            <a:r>
              <a:rPr lang="en-ID" dirty="0">
                <a:solidFill>
                  <a:srgbClr val="202124"/>
                </a:solidFill>
              </a:rPr>
              <a:t> </a:t>
            </a:r>
          </a:p>
          <a:p>
            <a:r>
              <a:rPr lang="en-US" dirty="0">
                <a:hlinkClick r:id="rId4"/>
              </a:rPr>
              <a:t>https://www.youtube.com/watch?v=ZWZ8QLb4scQ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548035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390</TotalTime>
  <Words>405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Constantia</vt:lpstr>
      <vt:lpstr>Tahoma</vt:lpstr>
      <vt:lpstr>Verdana</vt:lpstr>
      <vt:lpstr>Wingdings 2</vt:lpstr>
      <vt:lpstr>Aspect</vt:lpstr>
      <vt:lpstr>Flow</vt:lpstr>
      <vt:lpstr>Ayo Belajar Online    MK. Ideologi Pancasila</vt:lpstr>
      <vt:lpstr>Panduan kuliah online</vt:lpstr>
      <vt:lpstr>Kontrak Kuliah</vt:lpstr>
      <vt:lpstr>CPMK dan Materi MK</vt:lpstr>
      <vt:lpstr>Metode dan Penilaian</vt:lpstr>
      <vt:lpstr>Pengantar MK </vt:lpstr>
    </vt:vector>
  </TitlesOfParts>
  <Company>BADRAN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UPT MKU UNS</dc:creator>
  <cp:lastModifiedBy>ACER</cp:lastModifiedBy>
  <cp:revision>30</cp:revision>
  <dcterms:created xsi:type="dcterms:W3CDTF">2006-01-25T05:08:44Z</dcterms:created>
  <dcterms:modified xsi:type="dcterms:W3CDTF">2022-03-03T12:03:07Z</dcterms:modified>
</cp:coreProperties>
</file>